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0" r:id="rId3"/>
    <p:sldId id="355" r:id="rId4"/>
    <p:sldId id="356" r:id="rId5"/>
    <p:sldId id="357" r:id="rId6"/>
    <p:sldId id="358" r:id="rId7"/>
    <p:sldId id="359" r:id="rId8"/>
    <p:sldId id="360" r:id="rId9"/>
    <p:sldId id="361" r:id="rId10"/>
    <p:sldId id="362" r:id="rId11"/>
    <p:sldId id="364" r:id="rId12"/>
    <p:sldId id="363" r:id="rId13"/>
    <p:sldId id="365" r:id="rId14"/>
    <p:sldId id="366" r:id="rId15"/>
    <p:sldId id="367" r:id="rId16"/>
    <p:sldId id="368" r:id="rId17"/>
    <p:sldId id="369" r:id="rId18"/>
    <p:sldId id="370" r:id="rId19"/>
    <p:sldId id="382" r:id="rId20"/>
    <p:sldId id="383" r:id="rId21"/>
    <p:sldId id="384" r:id="rId22"/>
    <p:sldId id="371" r:id="rId23"/>
    <p:sldId id="372" r:id="rId24"/>
    <p:sldId id="374" r:id="rId25"/>
    <p:sldId id="375" r:id="rId26"/>
    <p:sldId id="376" r:id="rId27"/>
    <p:sldId id="377" r:id="rId28"/>
    <p:sldId id="379" r:id="rId29"/>
    <p:sldId id="381" r:id="rId30"/>
    <p:sldId id="3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l-GR" sz="1800" b="1" dirty="0">
                <a:solidFill>
                  <a:schemeClr val="tx1"/>
                </a:solidFill>
              </a:rPr>
              <a:t>ΑΛΕΥΡΙ</a:t>
            </a:r>
            <a:r>
              <a:rPr lang="el-GR" sz="1800" b="1" baseline="0" dirty="0">
                <a:solidFill>
                  <a:schemeClr val="tx1"/>
                </a:solidFill>
              </a:rPr>
              <a:t> ΜΥΛΟΙ ΑΓ. ΓΕΩΡΓΙΟΥ 1</a:t>
            </a:r>
            <a:r>
              <a:rPr lang="en-US" sz="1800" b="1" baseline="0" dirty="0" smtClean="0">
                <a:solidFill>
                  <a:schemeClr val="tx1"/>
                </a:solidFill>
              </a:rPr>
              <a:t>KG</a:t>
            </a:r>
            <a:r>
              <a:rPr lang="el-GR" sz="1800" b="1" baseline="0" dirty="0" smtClean="0">
                <a:solidFill>
                  <a:schemeClr val="tx1"/>
                </a:solidFill>
              </a:rPr>
              <a:t>   - ΑΛΥΣΙΔΑ «</a:t>
            </a:r>
            <a:r>
              <a:rPr lang="en-US" sz="1800" b="1" baseline="0" dirty="0" smtClean="0">
                <a:solidFill>
                  <a:schemeClr val="tx1"/>
                </a:solidFill>
              </a:rPr>
              <a:t>E-FOOD</a:t>
            </a:r>
            <a:r>
              <a:rPr lang="el-GR" sz="1800" b="1" baseline="0" dirty="0" smtClean="0">
                <a:solidFill>
                  <a:schemeClr val="tx1"/>
                </a:solidFill>
              </a:rPr>
              <a:t>»</a:t>
            </a:r>
            <a:endParaRPr lang="el-GR" sz="18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'e-FOOD'!$C$77:$C$88</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'e-FOOD'!$D$77:$D$88</c:f>
              <c:numCache>
                <c:formatCode>General</c:formatCode>
                <c:ptCount val="12"/>
                <c:pt idx="0">
                  <c:v>1.86</c:v>
                </c:pt>
                <c:pt idx="1">
                  <c:v>1.86</c:v>
                </c:pt>
                <c:pt idx="2">
                  <c:v>1.7</c:v>
                </c:pt>
                <c:pt idx="3">
                  <c:v>1.7</c:v>
                </c:pt>
                <c:pt idx="4">
                  <c:v>1.7</c:v>
                </c:pt>
                <c:pt idx="5">
                  <c:v>1.21</c:v>
                </c:pt>
                <c:pt idx="6">
                  <c:v>1.21</c:v>
                </c:pt>
                <c:pt idx="7">
                  <c:v>1.21</c:v>
                </c:pt>
                <c:pt idx="8">
                  <c:v>1.21</c:v>
                </c:pt>
                <c:pt idx="9">
                  <c:v>1.82</c:v>
                </c:pt>
                <c:pt idx="10">
                  <c:v>1.82</c:v>
                </c:pt>
                <c:pt idx="11">
                  <c:v>1.86</c:v>
                </c:pt>
              </c:numCache>
            </c:numRef>
          </c:yVal>
          <c:smooth val="0"/>
        </c:ser>
        <c:dLbls>
          <c:dLblPos val="t"/>
          <c:showLegendKey val="0"/>
          <c:showVal val="1"/>
          <c:showCatName val="0"/>
          <c:showSerName val="0"/>
          <c:showPercent val="0"/>
          <c:showBubbleSize val="0"/>
        </c:dLbls>
        <c:axId val="-416709168"/>
        <c:axId val="-416722224"/>
      </c:scatterChart>
      <c:valAx>
        <c:axId val="-416709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sz="1400" b="1" dirty="0"/>
                  <a:t>ΕΒΔΟΜΑΔΑ</a:t>
                </a:r>
                <a:r>
                  <a:rPr lang="el-GR" sz="1400" b="1" baseline="0" dirty="0"/>
                  <a:t> ΣΤΟ "ΚΑΛΑΘΙ ΤΟΥ ΝΟΙΚΟΚΥΡΙΟΥ"</a:t>
                </a:r>
                <a:endParaRPr lang="el-GR" sz="1400" b="1"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6722224"/>
        <c:crosses val="autoZero"/>
        <c:crossBetween val="midCat"/>
        <c:majorUnit val="1"/>
      </c:valAx>
      <c:valAx>
        <c:axId val="-416722224"/>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6709168"/>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l-GR" b="1">
                <a:solidFill>
                  <a:schemeClr val="tx1"/>
                </a:solidFill>
              </a:rPr>
              <a:t>ΜΑΚΑΡΟΝΙΑ ΜΕΛΙΣΣΑ</a:t>
            </a:r>
            <a:r>
              <a:rPr lang="el-GR" b="1" baseline="0">
                <a:solidFill>
                  <a:schemeClr val="tx1"/>
                </a:solidFill>
              </a:rPr>
              <a:t> 500</a:t>
            </a:r>
            <a:r>
              <a:rPr lang="en-US" b="1" baseline="0">
                <a:solidFill>
                  <a:schemeClr val="tx1"/>
                </a:solidFill>
              </a:rPr>
              <a:t> gr</a:t>
            </a:r>
            <a:r>
              <a:rPr lang="el-GR" b="1" baseline="0">
                <a:solidFill>
                  <a:schemeClr val="tx1"/>
                </a:solidFill>
              </a:rPr>
              <a:t> </a:t>
            </a:r>
            <a:endParaRPr lang="el-GR"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'e-FOOD'!$C$93:$C$104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xVal>
          <c:yVal>
            <c:numRef>
              <c:f>'e-FOOD'!$D$93:$D$104</c:f>
              <c:numCache>
                <c:formatCode>General</c:formatCode>
                <c:ptCount val="12"/>
                <c:pt idx="0">
                  <c:v>0.83</c:v>
                </c:pt>
                <c:pt idx="1">
                  <c:v>0.83</c:v>
                </c:pt>
                <c:pt idx="2">
                  <c:v>0.83</c:v>
                </c:pt>
                <c:pt idx="3">
                  <c:v>0.83</c:v>
                </c:pt>
                <c:pt idx="4">
                  <c:v>0.83</c:v>
                </c:pt>
                <c:pt idx="5">
                  <c:v>0.8</c:v>
                </c:pt>
                <c:pt idx="6">
                  <c:v>0.8</c:v>
                </c:pt>
                <c:pt idx="7">
                  <c:v>0.8</c:v>
                </c:pt>
                <c:pt idx="8">
                  <c:v>0.8</c:v>
                </c:pt>
                <c:pt idx="9">
                  <c:v>1.1200000000000001</c:v>
                </c:pt>
                <c:pt idx="10">
                  <c:v>0.91</c:v>
                </c:pt>
                <c:pt idx="11">
                  <c:v>0.84</c:v>
                </c:pt>
              </c:numCache>
            </c:numRef>
          </c:yVal>
          <c:smooth val="0"/>
        </c:ser>
        <c:dLbls>
          <c:dLblPos val="t"/>
          <c:showLegendKey val="0"/>
          <c:showVal val="1"/>
          <c:showCatName val="0"/>
          <c:showSerName val="0"/>
          <c:showPercent val="0"/>
          <c:showBubbleSize val="0"/>
        </c:dLbls>
        <c:axId val="-416707536"/>
        <c:axId val="-416712976"/>
      </c:scatterChart>
      <c:valAx>
        <c:axId val="-416707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l-GR" sz="1400" b="1"/>
                  <a:t>ΕΒΔΟΜΑΔΑ</a:t>
                </a:r>
                <a:r>
                  <a:rPr lang="el-GR" sz="1400" b="1" baseline="0"/>
                  <a:t> ΣΤΟ "ΚΑΛΑΘΙ ΤΟΥ ΝΟΙΚΟΚΥΡΙΟΥ"</a:t>
                </a:r>
                <a:endParaRPr lang="el-GR" sz="1400" b="1"/>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16712976"/>
        <c:crosses val="autoZero"/>
        <c:crossBetween val="midCat"/>
        <c:majorUnit val="1"/>
      </c:valAx>
      <c:valAx>
        <c:axId val="-416712976"/>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707536"/>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D438F7-79F8-400D-A359-D93F2B60045E}"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66112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438F7-79F8-400D-A359-D93F2B60045E}"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84953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438F7-79F8-400D-A359-D93F2B60045E}"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26002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438F7-79F8-400D-A359-D93F2B60045E}"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423645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438F7-79F8-400D-A359-D93F2B60045E}"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01315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D438F7-79F8-400D-A359-D93F2B60045E}"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18400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D438F7-79F8-400D-A359-D93F2B60045E}"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44933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D438F7-79F8-400D-A359-D93F2B60045E}"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163478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438F7-79F8-400D-A359-D93F2B60045E}"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98243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438F7-79F8-400D-A359-D93F2B60045E}"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94990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438F7-79F8-400D-A359-D93F2B60045E}"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D79EDD-52A0-44CF-80B3-B9F2BD53905E}" type="slidenum">
              <a:rPr lang="en-US" smtClean="0"/>
              <a:t>‹#›</a:t>
            </a:fld>
            <a:endParaRPr lang="en-US"/>
          </a:p>
        </p:txBody>
      </p:sp>
    </p:spTree>
    <p:extLst>
      <p:ext uri="{BB962C8B-B14F-4D97-AF65-F5344CB8AC3E}">
        <p14:creationId xmlns:p14="http://schemas.microsoft.com/office/powerpoint/2010/main" val="2464884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438F7-79F8-400D-A359-D93F2B60045E}"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79EDD-52A0-44CF-80B3-B9F2BD53905E}" type="slidenum">
              <a:rPr lang="en-US" smtClean="0"/>
              <a:t>‹#›</a:t>
            </a:fld>
            <a:endParaRPr lang="en-US"/>
          </a:p>
        </p:txBody>
      </p:sp>
    </p:spTree>
    <p:extLst>
      <p:ext uri="{BB962C8B-B14F-4D97-AF65-F5344CB8AC3E}">
        <p14:creationId xmlns:p14="http://schemas.microsoft.com/office/powerpoint/2010/main" val="1202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9.tmp"/></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image" Target="../media/image9.tmp"/></Relationships>
</file>

<file path=ppt/slides/_rels/slide1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14.tmp"/><Relationship Id="rId4" Type="http://schemas.openxmlformats.org/officeDocument/2006/relationships/image" Target="../media/image9.tmp"/></Relationships>
</file>

<file path=ppt/slides/_rels/slide1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9.tmp"/></Relationships>
</file>

<file path=ppt/slides/_rels/slide1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9.tm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9.tmp"/></Relationships>
</file>

<file path=ppt/slides/_rels/slide2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20.tmp"/><Relationship Id="rId5" Type="http://schemas.openxmlformats.org/officeDocument/2006/relationships/image" Target="../media/image18.tmp"/><Relationship Id="rId4" Type="http://schemas.openxmlformats.org/officeDocument/2006/relationships/image" Target="../media/image9.tmp"/></Relationships>
</file>

<file path=ppt/slides/_rels/slide2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9.tmp"/></Relationships>
</file>

<file path=ppt/slides/_rels/slide2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9.tmp"/></Relationships>
</file>

<file path=ppt/slides/_rels/slide2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9.tmp"/></Relationships>
</file>

<file path=ppt/slides/_rels/slide2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9.tmp"/></Relationships>
</file>

<file path=ppt/slides/_rels/slide2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9.tmp"/></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30.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image" Target="../media/image3.tmp"/><Relationship Id="rId7" Type="http://schemas.openxmlformats.org/officeDocument/2006/relationships/image" Target="../media/image23.tmp"/><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18.tmp"/><Relationship Id="rId4" Type="http://schemas.openxmlformats.org/officeDocument/2006/relationships/image" Target="../media/image9.tmp"/></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55733"/>
            <a:ext cx="12192000" cy="120226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008" y="0"/>
            <a:ext cx="4943984" cy="2265455"/>
          </a:xfrm>
          <a:prstGeom prst="rect">
            <a:avLst/>
          </a:prstGeom>
        </p:spPr>
      </p:pic>
      <p:sp>
        <p:nvSpPr>
          <p:cNvPr id="6" name="TextBox 5"/>
          <p:cNvSpPr txBox="1"/>
          <p:nvPr/>
        </p:nvSpPr>
        <p:spPr>
          <a:xfrm>
            <a:off x="539576" y="3176927"/>
            <a:ext cx="11112843" cy="2062103"/>
          </a:xfrm>
          <a:prstGeom prst="rect">
            <a:avLst/>
          </a:prstGeom>
          <a:noFill/>
        </p:spPr>
        <p:txBody>
          <a:bodyPr wrap="square" rtlCol="0">
            <a:spAutoFit/>
          </a:bodyPr>
          <a:lstStyle/>
          <a:p>
            <a:pPr algn="ctr"/>
            <a:r>
              <a:rPr lang="el-GR" sz="3200" b="1" dirty="0" smtClean="0"/>
              <a:t>ΑΓΟΡΑ ΚΑΙ ΠΛΗΘΩΡΙΣΜΟΣ</a:t>
            </a:r>
          </a:p>
          <a:p>
            <a:pPr algn="ctr"/>
            <a:endParaRPr lang="el-GR" sz="3200" b="1" dirty="0"/>
          </a:p>
          <a:p>
            <a:pPr algn="ctr"/>
            <a:r>
              <a:rPr lang="el-GR" sz="3200" b="1" dirty="0" smtClean="0"/>
              <a:t>ΑΠΑΝΤΗΣΕΙΣ ΣΤΑ ΕΡΩΤΗΜΑΤΑ ΤΩΝ ΚΑΤΑΝΑΛΩΤΩΝ</a:t>
            </a:r>
            <a:endParaRPr lang="el-GR" sz="3200" b="1" dirty="0"/>
          </a:p>
          <a:p>
            <a:pPr algn="ctr"/>
            <a:endParaRPr lang="el-GR" sz="3200" b="1" dirty="0"/>
          </a:p>
        </p:txBody>
      </p:sp>
      <p:cxnSp>
        <p:nvCxnSpPr>
          <p:cNvPr id="8" name="Straight Connector 7"/>
          <p:cNvCxnSpPr/>
          <p:nvPr/>
        </p:nvCxnSpPr>
        <p:spPr>
          <a:xfrm>
            <a:off x="224365" y="3064933"/>
            <a:ext cx="1174326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53066" y="2265455"/>
            <a:ext cx="9999133" cy="523220"/>
          </a:xfrm>
          <a:prstGeom prst="rect">
            <a:avLst/>
          </a:prstGeom>
        </p:spPr>
        <p:txBody>
          <a:bodyPr wrap="square">
            <a:spAutoFit/>
          </a:bodyPr>
          <a:lstStyle/>
          <a:p>
            <a:pPr lvl="0"/>
            <a:r>
              <a:rPr lang="el-GR" sz="2800" b="1" dirty="0">
                <a:solidFill>
                  <a:prstClr val="black"/>
                </a:solidFill>
              </a:rPr>
              <a:t>ΓΕΝΙΚΗ ΓΡΑΜΜΑΤΕΙΑ ΕΜΠΟΡΙΟΥ ΚΑΙ ΠΡΟΣΤΑΣΙΑΣ ΚΑΤΑΝΑΛΩΤΗ</a:t>
            </a:r>
            <a:endParaRPr lang="el-GR" sz="3200" b="1" dirty="0">
              <a:solidFill>
                <a:prstClr val="black"/>
              </a:solidFill>
            </a:endParaRPr>
          </a:p>
        </p:txBody>
      </p:sp>
    </p:spTree>
    <p:extLst>
      <p:ext uri="{BB962C8B-B14F-4D97-AF65-F5344CB8AC3E}">
        <p14:creationId xmlns:p14="http://schemas.microsoft.com/office/powerpoint/2010/main" val="214146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smtClean="0"/>
              <a:t>ΙΣΧΥΡΙΣΜΟΣ 4 – ΟΙ ΕΛΕΓΧΟΙ ΑΠΟ ΤΟ ΓΡΑΦΕΙΟ…. ΕΊΝΑΙ ΑΝΑΠΟΤΕΛΕΣΜΑΤΙΚΟΙ </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pic>
        <p:nvPicPr>
          <p:cNvPr id="5" name="Εικόνα 4"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3258" y="1719024"/>
            <a:ext cx="6325483" cy="3419952"/>
          </a:xfrm>
          <a:prstGeom prst="rect">
            <a:avLst/>
          </a:prstGeom>
        </p:spPr>
      </p:pic>
    </p:spTree>
    <p:extLst>
      <p:ext uri="{BB962C8B-B14F-4D97-AF65-F5344CB8AC3E}">
        <p14:creationId xmlns:p14="http://schemas.microsoft.com/office/powerpoint/2010/main" val="103046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smtClean="0"/>
              <a:t>ΙΣΧΥΡΙΣΜΟΣ 4 – ΟΙ ΕΛΕΓΧΟΙ ΑΠΟ ΤΟ ΓΡΑΦΕΙΟ…. ΕΊΝΑΙ ΑΝΑΠΟΤΕΛΕΣΜΑΤΙΚΟΙ </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sp>
        <p:nvSpPr>
          <p:cNvPr id="9" name="Ορθογώνιο 8"/>
          <p:cNvSpPr/>
          <p:nvPr/>
        </p:nvSpPr>
        <p:spPr>
          <a:xfrm>
            <a:off x="724413" y="1610714"/>
            <a:ext cx="10083629" cy="4626908"/>
          </a:xfrm>
          <a:prstGeom prst="rect">
            <a:avLst/>
          </a:prstGeom>
        </p:spPr>
        <p:txBody>
          <a:bodyPr wrap="square">
            <a:spAutoFit/>
          </a:bodyPr>
          <a:lstStyle/>
          <a:p>
            <a:pPr algn="just">
              <a:lnSpc>
                <a:spcPct val="200000"/>
              </a:lnSpc>
              <a:spcAft>
                <a:spcPts val="800"/>
              </a:spcAft>
            </a:pPr>
            <a:r>
              <a:rPr lang="el-GR" b="1" u="sng" dirty="0">
                <a:latin typeface="Calibri" panose="020F0502020204030204" pitchFamily="34" charset="0"/>
                <a:ea typeface="Calibri" panose="020F0502020204030204" pitchFamily="34" charset="0"/>
                <a:cs typeface="Times New Roman" panose="02020603050405020304" pitchFamily="18" charset="0"/>
              </a:rPr>
              <a:t>Η αλήθεια:</a:t>
            </a:r>
            <a:r>
              <a:rPr lang="el-GR" dirty="0">
                <a:latin typeface="Calibri" panose="020F0502020204030204" pitchFamily="34" charset="0"/>
                <a:ea typeface="Calibri" panose="020F0502020204030204" pitchFamily="34" charset="0"/>
                <a:cs typeface="Times New Roman" panose="02020603050405020304" pitchFamily="18" charset="0"/>
              </a:rPr>
              <a:t> Οι έλεγχοι που γίνονται σήμερα υπερέχουν συντριπτικά σε ποσότητα, αλλά πρωτίστως σε ποιότητα, από τους ελέγχους κάθε προηγούμενης εποχής για τους ακόλουθους λόγους:</a:t>
            </a:r>
          </a:p>
          <a:p>
            <a:pPr marL="342900" lvl="0" indent="-342900" algn="just">
              <a:lnSpc>
                <a:spcPct val="200000"/>
              </a:lnSpc>
              <a:spcAft>
                <a:spcPts val="0"/>
              </a:spcAft>
              <a:buFont typeface="Calibri" panose="020F0502020204030204" pitchFamily="34" charset="0"/>
              <a:buChar char="•"/>
            </a:pPr>
            <a:r>
              <a:rPr lang="el-GR" b="1" dirty="0">
                <a:latin typeface="Calibri" panose="020F0502020204030204" pitchFamily="34" charset="0"/>
                <a:ea typeface="Calibri" panose="020F0502020204030204" pitchFamily="34" charset="0"/>
                <a:cs typeface="Times New Roman" panose="02020603050405020304" pitchFamily="18" charset="0"/>
              </a:rPr>
              <a:t>οι έλεγχοι γίνονται </a:t>
            </a:r>
            <a:r>
              <a:rPr lang="el-GR" b="1" dirty="0" err="1">
                <a:latin typeface="Calibri" panose="020F0502020204030204" pitchFamily="34" charset="0"/>
                <a:ea typeface="Calibri" panose="020F0502020204030204" pitchFamily="34" charset="0"/>
                <a:cs typeface="Times New Roman" panose="02020603050405020304" pitchFamily="18" charset="0"/>
              </a:rPr>
              <a:t>στοχευμένα</a:t>
            </a:r>
            <a:r>
              <a:rPr lang="el-GR" b="1" dirty="0">
                <a:latin typeface="Calibri" panose="020F0502020204030204" pitchFamily="34" charset="0"/>
                <a:ea typeface="Calibri" panose="020F0502020204030204" pitchFamily="34" charset="0"/>
                <a:cs typeface="Times New Roman" panose="02020603050405020304" pitchFamily="18" charset="0"/>
              </a:rPr>
              <a:t>, βάσει κριτηρίων, και με ηλεκτρονικό τρόπο</a:t>
            </a:r>
            <a:r>
              <a:rPr lang="el-GR"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200000"/>
              </a:lnSpc>
              <a:spcAft>
                <a:spcPts val="0"/>
              </a:spcAft>
              <a:buFont typeface="Calibri" panose="020F0502020204030204" pitchFamily="34" charset="0"/>
              <a:buChar char="•"/>
            </a:pPr>
            <a:r>
              <a:rPr lang="el-GR" b="1" dirty="0">
                <a:latin typeface="Calibri" panose="020F0502020204030204" pitchFamily="34" charset="0"/>
                <a:ea typeface="Calibri" panose="020F0502020204030204" pitchFamily="34" charset="0"/>
                <a:cs typeface="Times New Roman" panose="02020603050405020304" pitchFamily="18" charset="0"/>
              </a:rPr>
              <a:t>οι έλεγχοι γίνονται κατά προτεραιότητα στις μεγάλες επιχειρήσεις λιανικής πώλησης και είναι καθολικοί. </a:t>
            </a:r>
            <a:r>
              <a:rPr lang="el-GR" dirty="0">
                <a:latin typeface="Calibri" panose="020F0502020204030204" pitchFamily="34" charset="0"/>
                <a:ea typeface="Calibri" panose="020F0502020204030204" pitchFamily="34" charset="0"/>
                <a:cs typeface="Times New Roman" panose="02020603050405020304" pitchFamily="18" charset="0"/>
              </a:rPr>
              <a:t>Με άλλα λόγια, όλες ανεξαιρέτως οι μεγάλες αλυσίδες έχουν ελεγχθεί πολλές φορές η καθεμία για έναν πολύ μεγάλο αριθμό κωδικών. Οι παλαιού τύπου έλεγχοι από τους «ελεγκτές - </a:t>
            </a:r>
            <a:r>
              <a:rPr lang="el-GR" dirty="0" err="1">
                <a:latin typeface="Calibri" panose="020F0502020204030204" pitchFamily="34" charset="0"/>
                <a:ea typeface="Calibri" panose="020F0502020204030204" pitchFamily="34" charset="0"/>
                <a:cs typeface="Times New Roman" panose="02020603050405020304" pitchFamily="18" charset="0"/>
              </a:rPr>
              <a:t>ράμπο</a:t>
            </a:r>
            <a:r>
              <a:rPr lang="el-GR" dirty="0">
                <a:latin typeface="Calibri" panose="020F0502020204030204" pitchFamily="34" charset="0"/>
                <a:ea typeface="Calibri" panose="020F0502020204030204" pitchFamily="34" charset="0"/>
                <a:cs typeface="Times New Roman" panose="02020603050405020304" pitchFamily="18" charset="0"/>
              </a:rPr>
              <a:t>» με «μολύβι και χαρτί» για να επιτύχουν το ίδιο αποτέλεσμα θα χρειάζονταν δεκαετίες δουλειάς και θα είχαν αμφίβολα αποτελέσματα</a:t>
            </a:r>
            <a:r>
              <a:rPr lang="el-GR" dirty="0" smtClean="0">
                <a:latin typeface="Calibri" panose="020F0502020204030204" pitchFamily="34" charset="0"/>
                <a:ea typeface="Calibri" panose="020F0502020204030204" pitchFamily="34" charset="0"/>
                <a:cs typeface="Times New Roman" panose="02020603050405020304" pitchFamily="18" charset="0"/>
              </a:rPr>
              <a:t>.</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049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smtClean="0"/>
              <a:t>ΙΣΧΥΡΙΣΜΟΣ 4 – ΟΙ ΕΛΕΓΧΟΙ ΑΠΟ ΤΟ ΓΡΑΦΕΙΟ…. ΕΊΝΑΙ ΑΝΑΠΟΤΕΛΕΣΜΑΤΙΚΟΙ </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sp>
        <p:nvSpPr>
          <p:cNvPr id="9" name="Ορθογώνιο 8"/>
          <p:cNvSpPr/>
          <p:nvPr/>
        </p:nvSpPr>
        <p:spPr>
          <a:xfrm>
            <a:off x="724413" y="1610714"/>
            <a:ext cx="10083629" cy="4072910"/>
          </a:xfrm>
          <a:prstGeom prst="rect">
            <a:avLst/>
          </a:prstGeom>
        </p:spPr>
        <p:txBody>
          <a:bodyPr wrap="square">
            <a:spAutoFit/>
          </a:bodyPr>
          <a:lstStyle/>
          <a:p>
            <a:pPr algn="just">
              <a:lnSpc>
                <a:spcPct val="200000"/>
              </a:lnSpc>
              <a:spcAft>
                <a:spcPts val="800"/>
              </a:spcAft>
            </a:pPr>
            <a:r>
              <a:rPr lang="el-GR" b="1" u="sng" dirty="0">
                <a:latin typeface="Calibri" panose="020F0502020204030204" pitchFamily="34" charset="0"/>
                <a:ea typeface="Calibri" panose="020F0502020204030204" pitchFamily="34" charset="0"/>
                <a:cs typeface="Times New Roman" panose="02020603050405020304" pitchFamily="18" charset="0"/>
              </a:rPr>
              <a:t>Η αλήθεια:</a:t>
            </a:r>
            <a:r>
              <a:rPr lang="el-GR" b="1" dirty="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Οι έλεγχοι που γίνονται σήμερα υπερέχουν συντριπτικά σε ποσότητα, αλλά πρωτίστως σε ποιότητα, από τους ελέγχους κάθε προηγούμενης εποχής για τους ακόλουθους λόγους:</a:t>
            </a:r>
          </a:p>
          <a:p>
            <a:pPr marL="342900" lvl="0" indent="-342900" algn="just">
              <a:lnSpc>
                <a:spcPct val="200000"/>
              </a:lnSpc>
              <a:spcAft>
                <a:spcPts val="0"/>
              </a:spcAft>
              <a:buFont typeface="Calibri" panose="020F0502020204030204" pitchFamily="34" charset="0"/>
              <a:buChar char="•"/>
            </a:pPr>
            <a:r>
              <a:rPr lang="el-GR" dirty="0" smtClean="0">
                <a:latin typeface="Calibri" panose="020F0502020204030204" pitchFamily="34" charset="0"/>
                <a:ea typeface="Calibri" panose="020F0502020204030204" pitchFamily="34" charset="0"/>
                <a:cs typeface="Times New Roman" panose="02020603050405020304" pitchFamily="18" charset="0"/>
              </a:rPr>
              <a:t>οι </a:t>
            </a:r>
            <a:r>
              <a:rPr lang="el-GR" dirty="0">
                <a:latin typeface="Calibri" panose="020F0502020204030204" pitchFamily="34" charset="0"/>
                <a:ea typeface="Calibri" panose="020F0502020204030204" pitchFamily="34" charset="0"/>
                <a:cs typeface="Times New Roman" panose="02020603050405020304" pitchFamily="18" charset="0"/>
              </a:rPr>
              <a:t>κυρώσεις (πρόστιμα) που επιβάλλονται βάσει των σημερινών ελέγχων </a:t>
            </a:r>
            <a:r>
              <a:rPr lang="el-GR" b="1" u="sng" dirty="0">
                <a:latin typeface="Calibri" panose="020F0502020204030204" pitchFamily="34" charset="0"/>
                <a:ea typeface="Calibri" panose="020F0502020204030204" pitchFamily="34" charset="0"/>
                <a:cs typeface="Times New Roman" panose="02020603050405020304" pitchFamily="18" charset="0"/>
              </a:rPr>
              <a:t>δεν ακυρώνονται από τα δικαστήρια γιατί επιβάλλονται βάσει σαφών και αναλογικών κανόνων δικαίου</a:t>
            </a:r>
            <a:r>
              <a:rPr lang="el-GR" dirty="0">
                <a:latin typeface="Calibri" panose="020F0502020204030204" pitchFamily="34" charset="0"/>
                <a:ea typeface="Calibri" panose="020F0502020204030204" pitchFamily="34" charset="0"/>
                <a:cs typeface="Times New Roman" panose="02020603050405020304" pitchFamily="18" charset="0"/>
              </a:rPr>
              <a:t>. Αντίστοιχα, οι παλαιού τύπου έλεγχοι, ακριβώς επειδή ήταν ανακριβείς και χαμηλής ποιότητας, οδηγούσαν σε κυρώσεις που, στη συντριπτική τους πλειοψηφία ακυρώνονταν από τα δικαστήρια δημιουργώντας μακρόχρονη κουλτούρα ατιμωρησίας στην αγορά</a:t>
            </a:r>
            <a:r>
              <a:rPr lang="el-GR" dirty="0" smtClean="0">
                <a:latin typeface="Calibri" panose="020F0502020204030204" pitchFamily="34" charset="0"/>
                <a:ea typeface="Calibri" panose="020F0502020204030204" pitchFamily="34" charset="0"/>
                <a:cs typeface="Times New Roman" panose="02020603050405020304" pitchFamily="18" charset="0"/>
              </a:rPr>
              <a:t>.</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46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smtClean="0"/>
              <a:t>ΙΣΧΥΡΙΣΜΟΣ 4 – ΟΙ ΕΛΕΓΧΟΙ ΑΠΟ ΤΟ ΓΡΑΦΕΙΟ…. ΕΊΝΑΙ ΑΝΑΠΟΤΕΛΕΣΜΑΤΙΚΟΙ </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sp>
        <p:nvSpPr>
          <p:cNvPr id="9" name="Ορθογώνιο 8"/>
          <p:cNvSpPr/>
          <p:nvPr/>
        </p:nvSpPr>
        <p:spPr>
          <a:xfrm>
            <a:off x="724413" y="1610714"/>
            <a:ext cx="10083629" cy="4626908"/>
          </a:xfrm>
          <a:prstGeom prst="rect">
            <a:avLst/>
          </a:prstGeom>
        </p:spPr>
        <p:txBody>
          <a:bodyPr wrap="square">
            <a:spAutoFit/>
          </a:bodyPr>
          <a:lstStyle/>
          <a:p>
            <a:pPr algn="just">
              <a:lnSpc>
                <a:spcPct val="200000"/>
              </a:lnSpc>
              <a:spcAft>
                <a:spcPts val="800"/>
              </a:spcAft>
            </a:pPr>
            <a:r>
              <a:rPr lang="el-GR" b="1" u="sng" dirty="0">
                <a:latin typeface="Calibri" panose="020F0502020204030204" pitchFamily="34" charset="0"/>
                <a:ea typeface="Calibri" panose="020F0502020204030204" pitchFamily="34" charset="0"/>
                <a:cs typeface="Times New Roman" panose="02020603050405020304" pitchFamily="18" charset="0"/>
              </a:rPr>
              <a:t>Η αλήθεια:</a:t>
            </a:r>
            <a:r>
              <a:rPr lang="el-GR" b="1" dirty="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Οι έλεγχοι που γίνονται σήμερα υπερέχουν συντριπτικά σε ποσότητα, αλλά πρωτίστως σε ποιότητα, από τους ελέγχους κάθε προηγούμενης εποχής για τους ακόλουθους λόγους:</a:t>
            </a:r>
          </a:p>
          <a:p>
            <a:pPr marL="342900" lvl="0" indent="-342900" algn="just">
              <a:lnSpc>
                <a:spcPct val="200000"/>
              </a:lnSpc>
              <a:spcAft>
                <a:spcPts val="800"/>
              </a:spcAft>
              <a:buFont typeface="Calibri" panose="020F0502020204030204" pitchFamily="34" charset="0"/>
              <a:buChar char="•"/>
            </a:pPr>
            <a:r>
              <a:rPr lang="el-GR" dirty="0" smtClean="0">
                <a:latin typeface="Calibri" panose="020F0502020204030204" pitchFamily="34" charset="0"/>
                <a:ea typeface="Calibri" panose="020F0502020204030204" pitchFamily="34" charset="0"/>
                <a:cs typeface="Times New Roman" panose="02020603050405020304" pitchFamily="18" charset="0"/>
              </a:rPr>
              <a:t>από </a:t>
            </a:r>
            <a:r>
              <a:rPr lang="el-GR" dirty="0">
                <a:latin typeface="Calibri" panose="020F0502020204030204" pitchFamily="34" charset="0"/>
                <a:ea typeface="Calibri" panose="020F0502020204030204" pitchFamily="34" charset="0"/>
                <a:cs typeface="Times New Roman" panose="02020603050405020304" pitchFamily="18" charset="0"/>
              </a:rPr>
              <a:t>την έναρξη της πληθωριστικής κρίσης, έχουν λάβει χώρα </a:t>
            </a:r>
            <a:r>
              <a:rPr lang="el-GR" b="1" dirty="0">
                <a:latin typeface="Calibri" panose="020F0502020204030204" pitchFamily="34" charset="0"/>
                <a:ea typeface="Calibri" panose="020F0502020204030204" pitchFamily="34" charset="0"/>
                <a:cs typeface="Times New Roman" panose="02020603050405020304" pitchFamily="18" charset="0"/>
              </a:rPr>
              <a:t>περίπου 4.000 έλεγχοι</a:t>
            </a:r>
            <a:r>
              <a:rPr lang="el-GR" dirty="0">
                <a:latin typeface="Calibri" panose="020F0502020204030204" pitchFamily="34" charset="0"/>
                <a:ea typeface="Calibri" panose="020F0502020204030204" pitchFamily="34" charset="0"/>
                <a:cs typeface="Times New Roman" panose="02020603050405020304" pitchFamily="18" charset="0"/>
              </a:rPr>
              <a:t> κατά της αισχροκέρδειας που έχουν οδηγήσει </a:t>
            </a:r>
            <a:r>
              <a:rPr lang="el-GR" b="1" dirty="0">
                <a:latin typeface="Calibri" panose="020F0502020204030204" pitchFamily="34" charset="0"/>
                <a:ea typeface="Calibri" panose="020F0502020204030204" pitchFamily="34" charset="0"/>
                <a:cs typeface="Times New Roman" panose="02020603050405020304" pitchFamily="18" charset="0"/>
              </a:rPr>
              <a:t>σε επιβολή προστίμων ύψους περίπου 3 εκ. ευρώ σε περίπου 150 επιχειρήσεις.</a:t>
            </a:r>
            <a:r>
              <a:rPr lang="el-GR" dirty="0">
                <a:latin typeface="Calibri" panose="020F0502020204030204" pitchFamily="34" charset="0"/>
                <a:ea typeface="Calibri" panose="020F0502020204030204" pitchFamily="34" charset="0"/>
                <a:cs typeface="Times New Roman" panose="02020603050405020304" pitchFamily="18" charset="0"/>
              </a:rPr>
              <a:t> Ως μέτρο σύγκρισης αξίζει να αναφερθεί ότι οι έλεγχοι που είχαν γίνει επί προηγούμενων Κυβερνήσεων κατά της αισχροκέρδειας ήταν συνολικά: </a:t>
            </a:r>
            <a:r>
              <a:rPr lang="el-GR" b="1" u="sng" dirty="0">
                <a:latin typeface="Calibri" panose="020F0502020204030204" pitchFamily="34" charset="0"/>
                <a:ea typeface="Calibri" panose="020F0502020204030204" pitchFamily="34" charset="0"/>
                <a:cs typeface="Times New Roman" panose="02020603050405020304" pitchFamily="18" charset="0"/>
              </a:rPr>
              <a:t>0 έλεγχοι, 0 ευρώ σε πρόστιμα σε 0 επιχειρήσεις</a:t>
            </a:r>
            <a:r>
              <a:rPr lang="el-GR" b="1" dirty="0">
                <a:latin typeface="Calibri" panose="020F0502020204030204" pitchFamily="34" charset="0"/>
                <a:ea typeface="Calibri" panose="020F0502020204030204" pitchFamily="34" charset="0"/>
                <a:cs typeface="Times New Roman" panose="02020603050405020304" pitchFamily="18" charset="0"/>
              </a:rPr>
              <a:t> </a:t>
            </a:r>
            <a:r>
              <a:rPr lang="el-GR" dirty="0">
                <a:latin typeface="Calibri" panose="020F0502020204030204" pitchFamily="34" charset="0"/>
                <a:ea typeface="Calibri" panose="020F0502020204030204" pitchFamily="34" charset="0"/>
                <a:cs typeface="Times New Roman" panose="02020603050405020304" pitchFamily="18" charset="0"/>
              </a:rPr>
              <a:t>αφού δεν υπήρχαν διατάξεις για την καταπολέμηση της αισχροκέρδειας πριν από το 2020.</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347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smtClean="0"/>
              <a:t>ΙΣΧΥΡΙΣΜΟΣ 5 – ΤΗΝ ΠΡΩΤΗ ΕΒΔΟΜΑΔΑ ΤΟΥ 2023 ΕΙΧΑΜΕ ΤΕΡΑΤΩΔΕΙΣ ΑΝΑΤΙΜΗΣΕΙΣ</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pic>
        <p:nvPicPr>
          <p:cNvPr id="5" name="Εικόνα 4"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244" y="1435016"/>
            <a:ext cx="8748091" cy="5147015"/>
          </a:xfrm>
          <a:prstGeom prst="rect">
            <a:avLst/>
          </a:prstGeom>
        </p:spPr>
      </p:pic>
    </p:spTree>
    <p:extLst>
      <p:ext uri="{BB962C8B-B14F-4D97-AF65-F5344CB8AC3E}">
        <p14:creationId xmlns:p14="http://schemas.microsoft.com/office/powerpoint/2010/main" val="407356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smtClean="0"/>
              <a:t>ΙΣΧΥΡΙΣΜΟΣ 5 – ΤΗΝ ΠΡΩΤΗ ΕΒΔΟΜΑΔΑ ΤΟΥ 2023 ΕΙΧΑΜΕ ΤΕΡΑΤΩΔΕΙΣ ΑΝΑΤΙΜΗΣΕΙΣ</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pic>
        <p:nvPicPr>
          <p:cNvPr id="9" name="Εικόνα 8"/>
          <p:cNvPicPr/>
          <p:nvPr/>
        </p:nvPicPr>
        <p:blipFill>
          <a:blip r:embed="rId5">
            <a:extLst>
              <a:ext uri="{28A0092B-C50C-407E-A947-70E740481C1C}">
                <a14:useLocalDpi xmlns:a14="http://schemas.microsoft.com/office/drawing/2010/main" val="0"/>
              </a:ext>
            </a:extLst>
          </a:blip>
          <a:stretch>
            <a:fillRect/>
          </a:stretch>
        </p:blipFill>
        <p:spPr>
          <a:xfrm>
            <a:off x="894816" y="1511389"/>
            <a:ext cx="10077983" cy="4635019"/>
          </a:xfrm>
          <a:prstGeom prst="rect">
            <a:avLst/>
          </a:prstGeom>
        </p:spPr>
      </p:pic>
    </p:spTree>
    <p:extLst>
      <p:ext uri="{BB962C8B-B14F-4D97-AF65-F5344CB8AC3E}">
        <p14:creationId xmlns:p14="http://schemas.microsoft.com/office/powerpoint/2010/main" val="405569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smtClean="0"/>
              <a:t>ΙΣΧΥΡΙΣΜΟΣ 5 – ΤΗΝ ΠΡΩΤΗ ΕΒΔΟΜΑΔΑ ΤΟΥ 2023 ΕΙΧΑΜΕ ΤΕΡΑΤΩΔΕΙΣ ΑΝΑΤΙΜΗΣΕΙΣ</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graphicFrame>
        <p:nvGraphicFramePr>
          <p:cNvPr id="5" name="Πίνακας 4"/>
          <p:cNvGraphicFramePr>
            <a:graphicFrameLocks noGrp="1"/>
          </p:cNvGraphicFramePr>
          <p:nvPr>
            <p:extLst>
              <p:ext uri="{D42A27DB-BD31-4B8C-83A1-F6EECF244321}">
                <p14:modId xmlns:p14="http://schemas.microsoft.com/office/powerpoint/2010/main" val="3215835922"/>
              </p:ext>
            </p:extLst>
          </p:nvPr>
        </p:nvGraphicFramePr>
        <p:xfrm>
          <a:off x="724413" y="1458097"/>
          <a:ext cx="10437857" cy="5182559"/>
        </p:xfrm>
        <a:graphic>
          <a:graphicData uri="http://schemas.openxmlformats.org/drawingml/2006/table">
            <a:tbl>
              <a:tblPr firstRow="1" firstCol="1" bandRow="1"/>
              <a:tblGrid>
                <a:gridCol w="1834810"/>
                <a:gridCol w="2688327"/>
                <a:gridCol w="2547573"/>
                <a:gridCol w="3367147"/>
              </a:tblGrid>
              <a:tr h="381465">
                <a:tc>
                  <a:txBody>
                    <a:bodyPr/>
                    <a:lstStyle/>
                    <a:p>
                      <a:pPr algn="ctr">
                        <a:lnSpc>
                          <a:spcPct val="107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Είδος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«Έρευνα» εφημερίδων «ΤΑ ΝΕΑ» και «ΑΥΓΗ»</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Πραγματικότητα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Τι συνέβη;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4152">
                <a:tc>
                  <a:txBody>
                    <a:bodyPr/>
                    <a:lstStyle/>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Γάλα εβαπορέ (ΝΟΥΝΟΥ 400 γρ.)</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l-GR" sz="1400" b="1" u="sng" dirty="0">
                          <a:effectLst/>
                          <a:latin typeface="Calibri" panose="020F0502020204030204" pitchFamily="34" charset="0"/>
                          <a:ea typeface="Calibri" panose="020F0502020204030204" pitchFamily="34" charset="0"/>
                          <a:cs typeface="Times New Roman" panose="02020603050405020304" pitchFamily="18" charset="0"/>
                        </a:rPr>
                        <a:t>Ηλεκτρονική αλυσίδα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Αύξηση από 1,08 σε 1,31 ευρώ (+21,3 %)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(σε μία εβδομάδα)</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l-GR" sz="1400" b="1" u="sng">
                          <a:effectLst/>
                          <a:latin typeface="Calibri" panose="020F0502020204030204" pitchFamily="34" charset="0"/>
                          <a:ea typeface="Calibri" panose="020F0502020204030204" pitchFamily="34" charset="0"/>
                          <a:cs typeface="Times New Roman" panose="02020603050405020304" pitchFamily="18" charset="0"/>
                        </a:rPr>
                        <a:t>Φυσικό σουπερμάρκετ: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Τιμή 27/11 – 1,33 </a:t>
                      </a:r>
                    </a:p>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Τιμή 19/01 – 1,33  (+0%) </a:t>
                      </a:r>
                    </a:p>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(σε 2 μήνες)</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Η ηλεκτρονική αλυσίδα είχε το αγαθό σε προσφορά επί 10 εβδομάδες στο 1,1 ευρώ (5 εβδομάδες), στο 1,08 (4 εβδομάδες) και η προσφορά έληξε και επέστρεψε σε επίπεδο αντίστοιχο με τα  υπόλοιπα σουπερμάρκετ στο 1,31 ευρώ</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921">
                <a:tc>
                  <a:txBody>
                    <a:bodyPr/>
                    <a:lstStyle/>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Μακαρόνια σπαγγέττι Νο 6 – </a:t>
                      </a:r>
                      <a:r>
                        <a:rPr lang="en-US" sz="1400">
                          <a:effectLst/>
                          <a:latin typeface="Calibri" panose="020F0502020204030204" pitchFamily="34" charset="0"/>
                          <a:ea typeface="Calibri" panose="020F0502020204030204" pitchFamily="34" charset="0"/>
                          <a:cs typeface="Times New Roman" panose="02020603050405020304" pitchFamily="18" charset="0"/>
                        </a:rPr>
                        <a:t>Melissa </a:t>
                      </a:r>
                      <a:r>
                        <a:rPr lang="el-GR" sz="1400">
                          <a:effectLst/>
                          <a:latin typeface="Calibri" panose="020F0502020204030204" pitchFamily="34" charset="0"/>
                          <a:ea typeface="Calibri" panose="020F0502020204030204" pitchFamily="34" charset="0"/>
                          <a:cs typeface="Times New Roman" panose="02020603050405020304" pitchFamily="18" charset="0"/>
                        </a:rPr>
                        <a:t>500 γρ.</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l-GR" sz="1400" b="1" u="sng" dirty="0">
                          <a:effectLst/>
                          <a:latin typeface="Calibri" panose="020F0502020204030204" pitchFamily="34" charset="0"/>
                          <a:ea typeface="Calibri" panose="020F0502020204030204" pitchFamily="34" charset="0"/>
                          <a:cs typeface="Times New Roman" panose="02020603050405020304" pitchFamily="18" charset="0"/>
                        </a:rPr>
                        <a:t>Ηλεκτρονική αλυσίδα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Αύξηση από 0,80 σε 1,12 ευρώ (+40%)</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(σε μία εβδομάδα)</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l-GR" sz="1400" b="1" u="sng" dirty="0">
                          <a:effectLst/>
                          <a:latin typeface="Calibri" panose="020F0502020204030204" pitchFamily="34" charset="0"/>
                          <a:ea typeface="Calibri" panose="020F0502020204030204" pitchFamily="34" charset="0"/>
                          <a:cs typeface="Times New Roman" panose="02020603050405020304" pitchFamily="18" charset="0"/>
                        </a:rPr>
                        <a:t>Στην ίδια ηλεκτρονική αλυσίδα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Τιμή 02/11 – 0,83 ευρώ</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Τιμή 19/01 -  0,84 ευρώ (+1,2%)</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(Σε 2,5 μήνες)</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Η ηλεκτρονική αλυσίδα είχε το αγαθό σε προσφορά όλες τις εβδομάδες της πρωτοβουλίας «το καλάθι του νοικοκυριού» πλην της δέκατης.</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5921">
                <a:tc>
                  <a:txBody>
                    <a:bodyPr/>
                    <a:lstStyle/>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Αλεύρι για όλες τις χρήσεις (Μύλοι Αγίου Γεωργίου – 1 Κ</a:t>
                      </a:r>
                      <a:r>
                        <a:rPr lang="en-US" sz="1400">
                          <a:effectLst/>
                          <a:latin typeface="Calibri" panose="020F0502020204030204" pitchFamily="34" charset="0"/>
                          <a:ea typeface="Calibri" panose="020F0502020204030204" pitchFamily="34" charset="0"/>
                          <a:cs typeface="Times New Roman" panose="02020603050405020304" pitchFamily="18" charset="0"/>
                        </a:rPr>
                        <a:t>g</a:t>
                      </a:r>
                      <a:r>
                        <a:rPr lang="el-GR" sz="1400">
                          <a:effectLst/>
                          <a:latin typeface="Calibri" panose="020F0502020204030204" pitchFamily="34" charset="0"/>
                          <a:ea typeface="Calibri" panose="020F0502020204030204" pitchFamily="34" charset="0"/>
                          <a:cs typeface="Times New Roman" panose="02020603050405020304" pitchFamily="18" charset="0"/>
                        </a:rPr>
                        <a:t>)</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l-GR" sz="1400" b="1" u="sng">
                          <a:effectLst/>
                          <a:latin typeface="Calibri" panose="020F0502020204030204" pitchFamily="34" charset="0"/>
                          <a:ea typeface="Calibri" panose="020F0502020204030204" pitchFamily="34" charset="0"/>
                          <a:cs typeface="Times New Roman" panose="02020603050405020304" pitchFamily="18" charset="0"/>
                        </a:rPr>
                        <a:t>Ηλεκτρονική αλυσίδα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Αύξηση από 1,21 σε 1,82 ευρώ (+50,41%)</a:t>
                      </a:r>
                    </a:p>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(σε μία εβδομάδα)</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l-GR" sz="1400" b="1" u="sng" dirty="0">
                          <a:effectLst/>
                          <a:latin typeface="Calibri" panose="020F0502020204030204" pitchFamily="34" charset="0"/>
                          <a:ea typeface="Calibri" panose="020F0502020204030204" pitchFamily="34" charset="0"/>
                          <a:cs typeface="Times New Roman" panose="02020603050405020304" pitchFamily="18" charset="0"/>
                        </a:rPr>
                        <a:t>Στην ίδια ηλεκτρονική αλυσίδα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Τιμή 02/11 – 1,86 ευρώ</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Τιμή 19/01 -  1,82 ευρώ (-2,2%)</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(Σε 2,5 μήνες)</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Η ηλεκτρονική αλυσίδα είχε το αγαθό σε ειδική προσφορά (προωθητική ενέργεια) από την 7</a:t>
                      </a:r>
                      <a:r>
                        <a:rPr lang="el-GR" sz="14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400" dirty="0">
                          <a:effectLst/>
                          <a:latin typeface="Calibri" panose="020F0502020204030204" pitchFamily="34" charset="0"/>
                          <a:ea typeface="Calibri" panose="020F0502020204030204" pitchFamily="34" charset="0"/>
                          <a:cs typeface="Times New Roman" panose="02020603050405020304" pitchFamily="18" charset="0"/>
                        </a:rPr>
                        <a:t>, 8</a:t>
                      </a:r>
                      <a:r>
                        <a:rPr lang="el-GR" sz="14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400" dirty="0">
                          <a:effectLst/>
                          <a:latin typeface="Calibri" panose="020F0502020204030204" pitchFamily="34" charset="0"/>
                          <a:ea typeface="Calibri" panose="020F0502020204030204" pitchFamily="34" charset="0"/>
                          <a:cs typeface="Times New Roman" panose="02020603050405020304" pitchFamily="18" charset="0"/>
                        </a:rPr>
                        <a:t> και 9</a:t>
                      </a:r>
                      <a:r>
                        <a:rPr lang="el-GR" sz="1400" baseline="30000" dirty="0">
                          <a:effectLst/>
                          <a:latin typeface="Calibri" panose="020F0502020204030204" pitchFamily="34" charset="0"/>
                          <a:ea typeface="Calibri" panose="020F0502020204030204" pitchFamily="34" charset="0"/>
                          <a:cs typeface="Times New Roman" panose="02020603050405020304" pitchFamily="18" charset="0"/>
                        </a:rPr>
                        <a:t>η</a:t>
                      </a:r>
                      <a:r>
                        <a:rPr lang="el-GR" sz="1400" dirty="0">
                          <a:effectLst/>
                          <a:latin typeface="Calibri" panose="020F0502020204030204" pitchFamily="34" charset="0"/>
                          <a:ea typeface="Calibri" panose="020F0502020204030204" pitchFamily="34" charset="0"/>
                          <a:cs typeface="Times New Roman" panose="02020603050405020304" pitchFamily="18" charset="0"/>
                        </a:rPr>
                        <a:t> εβδομάδα σε μία προσπάθεια να «χτυπήσει» σε τιμές τα ανταγωνιστικά προϊόντα. Η ίδια εικόνα παρατηρήθηκε σε όλα σχεδόν τα φυσικά καταστήματα για το ίδιο προϊόν.</a:t>
                      </a:r>
                    </a:p>
                  </a:txBody>
                  <a:tcPr marL="59411" marR="594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396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smtClean="0"/>
              <a:t>ΙΣΧΥΡΙΣΜΟΣ 5 – ΤΗΝ ΠΡΩΤΗ ΕΒΔΟΜΑΔΑ ΤΟΥ 2023 ΕΙΧΑΜΕ ΤΕΡΑΤΩΔΕΙΣ ΑΝΑΤΙΜΗΣΕΙΣ</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graphicFrame>
        <p:nvGraphicFramePr>
          <p:cNvPr id="9" name="Γράφημα 8"/>
          <p:cNvGraphicFramePr>
            <a:graphicFrameLocks/>
          </p:cNvGraphicFramePr>
          <p:nvPr>
            <p:extLst>
              <p:ext uri="{D42A27DB-BD31-4B8C-83A1-F6EECF244321}">
                <p14:modId xmlns:p14="http://schemas.microsoft.com/office/powerpoint/2010/main" val="4030733100"/>
              </p:ext>
            </p:extLst>
          </p:nvPr>
        </p:nvGraphicFramePr>
        <p:xfrm>
          <a:off x="1795849" y="1708555"/>
          <a:ext cx="8905102" cy="4708721"/>
        </p:xfrm>
        <a:graphic>
          <a:graphicData uri="http://schemas.openxmlformats.org/drawingml/2006/chart">
            <c:chart xmlns:c="http://schemas.openxmlformats.org/drawingml/2006/chart" xmlns:r="http://schemas.openxmlformats.org/officeDocument/2006/relationships" r:id="rId5"/>
          </a:graphicData>
        </a:graphic>
      </p:graphicFrame>
      <p:sp>
        <p:nvSpPr>
          <p:cNvPr id="12" name="Έλλειψη 11"/>
          <p:cNvSpPr/>
          <p:nvPr/>
        </p:nvSpPr>
        <p:spPr>
          <a:xfrm>
            <a:off x="4908980" y="2315852"/>
            <a:ext cx="1698410" cy="32035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
        <p:nvSpPr>
          <p:cNvPr id="14" name="Έλλειψη 13"/>
          <p:cNvSpPr/>
          <p:nvPr/>
        </p:nvSpPr>
        <p:spPr>
          <a:xfrm>
            <a:off x="7475838" y="2409568"/>
            <a:ext cx="2034746" cy="3404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3721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smtClean="0"/>
              <a:t>ΙΣΧΥΡΙΣΜΟΣ 5 – ΤΗΝ ΠΡΩΤΗ ΕΒΔΟΜΑΔΑ ΤΟΥ 2023 ΕΙΧΑΜΕ ΤΕΡΑΤΩΔΕΙΣ ΑΝΑΤΙΜΗΣΕΙΣ</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sp>
        <p:nvSpPr>
          <p:cNvPr id="12" name="Έλλειψη 11"/>
          <p:cNvSpPr/>
          <p:nvPr/>
        </p:nvSpPr>
        <p:spPr>
          <a:xfrm>
            <a:off x="7647709" y="2049207"/>
            <a:ext cx="2087418" cy="27595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graphicFrame>
        <p:nvGraphicFramePr>
          <p:cNvPr id="11" name="Γράφημα 10"/>
          <p:cNvGraphicFramePr>
            <a:graphicFrameLocks/>
          </p:cNvGraphicFramePr>
          <p:nvPr>
            <p:extLst>
              <p:ext uri="{D42A27DB-BD31-4B8C-83A1-F6EECF244321}">
                <p14:modId xmlns:p14="http://schemas.microsoft.com/office/powerpoint/2010/main" val="1837769993"/>
              </p:ext>
            </p:extLst>
          </p:nvPr>
        </p:nvGraphicFramePr>
        <p:xfrm>
          <a:off x="2154131" y="1708555"/>
          <a:ext cx="7961933" cy="4585153"/>
        </p:xfrm>
        <a:graphic>
          <a:graphicData uri="http://schemas.openxmlformats.org/drawingml/2006/chart">
            <c:chart xmlns:c="http://schemas.openxmlformats.org/drawingml/2006/chart" xmlns:r="http://schemas.openxmlformats.org/officeDocument/2006/relationships" r:id="rId5"/>
          </a:graphicData>
        </a:graphic>
      </p:graphicFrame>
      <p:sp>
        <p:nvSpPr>
          <p:cNvPr id="14" name="Έλλειψη 13"/>
          <p:cNvSpPr/>
          <p:nvPr/>
        </p:nvSpPr>
        <p:spPr>
          <a:xfrm>
            <a:off x="7348961" y="2049208"/>
            <a:ext cx="1239858" cy="2759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0968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461665"/>
          </a:xfrm>
          <a:prstGeom prst="rect">
            <a:avLst/>
          </a:prstGeom>
          <a:noFill/>
        </p:spPr>
        <p:txBody>
          <a:bodyPr wrap="square" rtlCol="0">
            <a:spAutoFit/>
          </a:bodyPr>
          <a:lstStyle/>
          <a:p>
            <a:r>
              <a:rPr lang="el-GR" sz="2400" b="1" u="sng" dirty="0"/>
              <a:t>ΔΙΑΚΥΜΑΝΣΗ – ΜΑΡΓΑΡΙΝΗ </a:t>
            </a:r>
            <a:endParaRPr lang="el-GR" sz="2000" dirty="0"/>
          </a:p>
        </p:txBody>
      </p:sp>
      <p:pic>
        <p:nvPicPr>
          <p:cNvPr id="5" name="Εικόνα 4">
            <a:extLst>
              <a:ext uri="{FF2B5EF4-FFF2-40B4-BE49-F238E27FC236}">
                <a16:creationId xmlns:a16="http://schemas.microsoft.com/office/drawing/2014/main" xmlns="" id="{69ABB806-149B-4E55-A6B8-9AD769AE6DE8}"/>
              </a:ext>
            </a:extLst>
          </p:cNvPr>
          <p:cNvPicPr>
            <a:picLocks noChangeAspect="1"/>
          </p:cNvPicPr>
          <p:nvPr/>
        </p:nvPicPr>
        <p:blipFill>
          <a:blip r:embed="rId3"/>
          <a:stretch>
            <a:fillRect/>
          </a:stretch>
        </p:blipFill>
        <p:spPr>
          <a:xfrm>
            <a:off x="1749927" y="1414958"/>
            <a:ext cx="8692145" cy="5100628"/>
          </a:xfrm>
          <a:prstGeom prst="rect">
            <a:avLst/>
          </a:prstGeom>
        </p:spPr>
      </p:pic>
    </p:spTree>
    <p:extLst>
      <p:ext uri="{BB962C8B-B14F-4D97-AF65-F5344CB8AC3E}">
        <p14:creationId xmlns:p14="http://schemas.microsoft.com/office/powerpoint/2010/main" val="73763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9557" y="939114"/>
            <a:ext cx="11252886" cy="1015663"/>
          </a:xfrm>
          <a:prstGeom prst="rect">
            <a:avLst/>
          </a:prstGeom>
          <a:noFill/>
        </p:spPr>
        <p:txBody>
          <a:bodyPr wrap="square" rtlCol="0">
            <a:spAutoFit/>
          </a:bodyPr>
          <a:lstStyle/>
          <a:p>
            <a:pPr algn="ctr"/>
            <a:r>
              <a:rPr lang="el-GR" sz="2000" u="sng" dirty="0" smtClean="0"/>
              <a:t>ΔΗΜΟΣΙΕΥΜΑ ΤΗΣ ΕΦΗΜΕΡΙΔΑΣ «ΤΑ ΝΕΑ»</a:t>
            </a:r>
          </a:p>
          <a:p>
            <a:pPr algn="ctr"/>
            <a:endParaRPr lang="el-GR" sz="2000" dirty="0"/>
          </a:p>
          <a:p>
            <a:pPr algn="ctr"/>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8379" y="1446945"/>
            <a:ext cx="6154009" cy="4858428"/>
          </a:xfrm>
          <a:prstGeom prst="rect">
            <a:avLst/>
          </a:prstGeom>
        </p:spPr>
      </p:pic>
    </p:spTree>
    <p:extLst>
      <p:ext uri="{BB962C8B-B14F-4D97-AF65-F5344CB8AC3E}">
        <p14:creationId xmlns:p14="http://schemas.microsoft.com/office/powerpoint/2010/main" val="112974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a:t>ΔΙΑΚΥΜΑΝΣΗ – ΕΛΛΗΝΙΚΟΣ ΚΑΦΕΣ</a:t>
            </a:r>
          </a:p>
          <a:p>
            <a:endParaRPr lang="el-GR" sz="2000" dirty="0"/>
          </a:p>
        </p:txBody>
      </p:sp>
      <p:pic>
        <p:nvPicPr>
          <p:cNvPr id="5" name="Εικόνα 4">
            <a:extLst>
              <a:ext uri="{FF2B5EF4-FFF2-40B4-BE49-F238E27FC236}">
                <a16:creationId xmlns:a16="http://schemas.microsoft.com/office/drawing/2014/main" xmlns="" id="{7EE64AA0-7C3B-427E-22C5-8CF6CCA0097E}"/>
              </a:ext>
            </a:extLst>
          </p:cNvPr>
          <p:cNvPicPr>
            <a:picLocks noChangeAspect="1"/>
          </p:cNvPicPr>
          <p:nvPr/>
        </p:nvPicPr>
        <p:blipFill>
          <a:blip r:embed="rId3"/>
          <a:stretch>
            <a:fillRect/>
          </a:stretch>
        </p:blipFill>
        <p:spPr>
          <a:xfrm>
            <a:off x="2315984" y="1708555"/>
            <a:ext cx="7560031" cy="4767587"/>
          </a:xfrm>
          <a:prstGeom prst="rect">
            <a:avLst/>
          </a:prstGeom>
        </p:spPr>
      </p:pic>
    </p:spTree>
    <p:extLst>
      <p:ext uri="{BB962C8B-B14F-4D97-AF65-F5344CB8AC3E}">
        <p14:creationId xmlns:p14="http://schemas.microsoft.com/office/powerpoint/2010/main" val="254887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1138773"/>
          </a:xfrm>
          <a:prstGeom prst="rect">
            <a:avLst/>
          </a:prstGeom>
          <a:noFill/>
        </p:spPr>
        <p:txBody>
          <a:bodyPr wrap="square" rtlCol="0">
            <a:spAutoFit/>
          </a:bodyPr>
          <a:lstStyle/>
          <a:p>
            <a:r>
              <a:rPr lang="el-GR" sz="2400" b="1" u="sng" dirty="0"/>
              <a:t>ΔΙΑΚΥΜΑΝΣΗ – ΜΑΚΑΡΟΝΙΑ</a:t>
            </a:r>
          </a:p>
          <a:p>
            <a:endParaRPr lang="el-GR" sz="2400" b="1" u="sng" dirty="0"/>
          </a:p>
          <a:p>
            <a:endParaRPr lang="el-GR" sz="2000" dirty="0"/>
          </a:p>
        </p:txBody>
      </p:sp>
      <p:pic>
        <p:nvPicPr>
          <p:cNvPr id="9" name="Εικόνα 8">
            <a:extLst>
              <a:ext uri="{FF2B5EF4-FFF2-40B4-BE49-F238E27FC236}">
                <a16:creationId xmlns:a16="http://schemas.microsoft.com/office/drawing/2014/main" xmlns="" id="{73A80691-0D38-1807-12B7-AE2738CFBB44}"/>
              </a:ext>
            </a:extLst>
          </p:cNvPr>
          <p:cNvPicPr>
            <a:picLocks noChangeAspect="1"/>
          </p:cNvPicPr>
          <p:nvPr/>
        </p:nvPicPr>
        <p:blipFill>
          <a:blip r:embed="rId3"/>
          <a:stretch>
            <a:fillRect/>
          </a:stretch>
        </p:blipFill>
        <p:spPr>
          <a:xfrm>
            <a:off x="1825092" y="1524000"/>
            <a:ext cx="8541815" cy="4857750"/>
          </a:xfrm>
          <a:prstGeom prst="rect">
            <a:avLst/>
          </a:prstGeom>
        </p:spPr>
      </p:pic>
    </p:spTree>
    <p:extLst>
      <p:ext uri="{BB962C8B-B14F-4D97-AF65-F5344CB8AC3E}">
        <p14:creationId xmlns:p14="http://schemas.microsoft.com/office/powerpoint/2010/main" val="3074629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74320" y="653332"/>
            <a:ext cx="11252886" cy="1508105"/>
          </a:xfrm>
          <a:prstGeom prst="rect">
            <a:avLst/>
          </a:prstGeom>
          <a:noFill/>
        </p:spPr>
        <p:txBody>
          <a:bodyPr wrap="square" rtlCol="0">
            <a:spAutoFit/>
          </a:bodyPr>
          <a:lstStyle/>
          <a:p>
            <a:pPr algn="ctr">
              <a:lnSpc>
                <a:spcPct val="150000"/>
              </a:lnSpc>
            </a:pPr>
            <a:r>
              <a:rPr lang="el-GR" sz="2400" b="1" u="sng" dirty="0" smtClean="0"/>
              <a:t>ΙΣΧΥΡΙΣΜΟΣ </a:t>
            </a:r>
            <a:r>
              <a:rPr lang="en-US" sz="2400" b="1" u="sng" dirty="0" smtClean="0"/>
              <a:t>6</a:t>
            </a:r>
            <a:r>
              <a:rPr lang="el-GR" sz="2400" b="1" u="sng" dirty="0" smtClean="0"/>
              <a:t> – ΟΙ ΕΠΙΧΕΙΡΗΣΕΙΣ ΚΕΡΔΟΣΚΟΠΟΥΝ ΜΕΙΩΝΟΝΤΑΣ ΤΟ ΠΕΡΙΕΧΟΜΕΝΟ ΤΗΣ ΣΥΣΚΕΥΑΣΙΑΣ ΔΙΑΤΗΡΩΝΤΑΣ Ή ΑΥΞΑΝΟΝΤΑΣ ΤΗΝ ΤΙΜΗ</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pic>
        <p:nvPicPr>
          <p:cNvPr id="5" name="Εικόνα 4"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184" y="3357552"/>
            <a:ext cx="47632" cy="142895"/>
          </a:xfrm>
          <a:prstGeom prst="rect">
            <a:avLst/>
          </a:prstGeom>
        </p:spPr>
      </p:pic>
      <p:pic>
        <p:nvPicPr>
          <p:cNvPr id="9" name="Εικόνα 8" descr="Απόσπασμα οθόνης"/>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8474" y="1875924"/>
            <a:ext cx="3787420" cy="4644948"/>
          </a:xfrm>
          <a:prstGeom prst="rect">
            <a:avLst/>
          </a:prstGeom>
        </p:spPr>
      </p:pic>
    </p:spTree>
    <p:extLst>
      <p:ext uri="{BB962C8B-B14F-4D97-AF65-F5344CB8AC3E}">
        <p14:creationId xmlns:p14="http://schemas.microsoft.com/office/powerpoint/2010/main" val="38641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74320" y="653332"/>
            <a:ext cx="11252886" cy="1815882"/>
          </a:xfrm>
          <a:prstGeom prst="rect">
            <a:avLst/>
          </a:prstGeom>
          <a:noFill/>
        </p:spPr>
        <p:txBody>
          <a:bodyPr wrap="square" rtlCol="0">
            <a:spAutoFit/>
          </a:bodyPr>
          <a:lstStyle/>
          <a:p>
            <a:pPr algn="ctr">
              <a:lnSpc>
                <a:spcPct val="150000"/>
              </a:lnSpc>
            </a:pPr>
            <a:r>
              <a:rPr lang="el-GR" sz="2400" b="1" u="sng" dirty="0" smtClean="0"/>
              <a:t>ΙΣΧΥΡΙΣΜΟΣ </a:t>
            </a:r>
            <a:r>
              <a:rPr lang="en-US" sz="2400" b="1" u="sng" dirty="0" smtClean="0"/>
              <a:t>6</a:t>
            </a:r>
            <a:r>
              <a:rPr lang="el-GR" sz="2400" b="1" u="sng" dirty="0" smtClean="0"/>
              <a:t> – ΟΙ ΕΠΙΧΕΙΡΗΣΕΙΣ ΚΕΡΔΟΣΚΟΠΟΥΝ ΜΕΙΩΝΟΝΤΑΣ ΤΟ ΠΕΡΙΕΧΟΜΕΝΟ ΤΗΣ ΣΥΣΚΕΥΑΣΙΑΣ ΔΙΑΤΗΡΩΝΤΑΣ Ή ΑΥΞΑΝΟΝΤΑΣ ΤΗΝ ΤΙΜΗ</a:t>
            </a:r>
          </a:p>
          <a:p>
            <a:endParaRPr lang="el-GR" sz="2000" dirty="0" smtClean="0"/>
          </a:p>
          <a:p>
            <a:r>
              <a:rPr lang="el-GR" sz="2000" b="1" dirty="0" smtClean="0"/>
              <a:t>ΡΕΠΟΡΤΑΖ – </a:t>
            </a:r>
            <a:r>
              <a:rPr lang="en-US" sz="2000" b="1" dirty="0"/>
              <a:t>NEWSBOMB </a:t>
            </a:r>
            <a:r>
              <a:rPr lang="en-US" sz="2000" b="1" dirty="0" smtClean="0"/>
              <a:t> - 19/01/2023 </a:t>
            </a:r>
            <a:r>
              <a:rPr lang="en-US" sz="2000" b="1" dirty="0"/>
              <a:t>11:14</a:t>
            </a:r>
            <a:endParaRPr lang="el-GR" sz="2000" b="1"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pic>
        <p:nvPicPr>
          <p:cNvPr id="5" name="Εικόνα 4"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184" y="3357552"/>
            <a:ext cx="47632" cy="142895"/>
          </a:xfrm>
          <a:prstGeom prst="rect">
            <a:avLst/>
          </a:prstGeom>
        </p:spPr>
      </p:pic>
      <p:pic>
        <p:nvPicPr>
          <p:cNvPr id="10" name="Εικόνα 9" descr="Απόσπασμα οθόνης"/>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6971" y="2642042"/>
            <a:ext cx="9336162" cy="3504366"/>
          </a:xfrm>
          <a:prstGeom prst="rect">
            <a:avLst/>
          </a:prstGeom>
        </p:spPr>
      </p:pic>
    </p:spTree>
    <p:extLst>
      <p:ext uri="{BB962C8B-B14F-4D97-AF65-F5344CB8AC3E}">
        <p14:creationId xmlns:p14="http://schemas.microsoft.com/office/powerpoint/2010/main" val="316848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45740" y="676657"/>
            <a:ext cx="11589241" cy="7417415"/>
          </a:xfrm>
          <a:prstGeom prst="rect">
            <a:avLst/>
          </a:prstGeom>
          <a:noFill/>
        </p:spPr>
        <p:txBody>
          <a:bodyPr wrap="square" rtlCol="0">
            <a:spAutoFit/>
          </a:bodyPr>
          <a:lstStyle/>
          <a:p>
            <a:endParaRPr lang="el-GR" sz="2000" dirty="0" smtClean="0"/>
          </a:p>
          <a:p>
            <a:pPr algn="ctr"/>
            <a:r>
              <a:rPr lang="el-GR" sz="2800" b="1" u="sng" dirty="0" smtClean="0"/>
              <a:t>Η ΑΛΗΘΕΙΑ</a:t>
            </a:r>
          </a:p>
          <a:p>
            <a:pPr algn="ctr"/>
            <a:endParaRPr lang="el-GR" sz="2800" b="1" u="sng" dirty="0"/>
          </a:p>
          <a:p>
            <a:pPr algn="just"/>
            <a:r>
              <a:rPr lang="el-GR" sz="2400" dirty="0" smtClean="0"/>
              <a:t>Είναι η προσφορά προϊόντων με λιγότερο περιεχόμενο από παλαιότερα παράνομη;</a:t>
            </a:r>
          </a:p>
          <a:p>
            <a:pPr algn="just"/>
            <a:endParaRPr lang="el-GR" sz="2400" dirty="0"/>
          </a:p>
          <a:p>
            <a:pPr algn="ctr"/>
            <a:r>
              <a:rPr lang="el-GR" sz="2400" b="1" dirty="0" smtClean="0"/>
              <a:t>Όχι. </a:t>
            </a:r>
          </a:p>
          <a:p>
            <a:pPr algn="just"/>
            <a:endParaRPr lang="el-GR" sz="2400" dirty="0"/>
          </a:p>
          <a:p>
            <a:pPr algn="just">
              <a:lnSpc>
                <a:spcPct val="150000"/>
              </a:lnSpc>
            </a:pPr>
            <a:r>
              <a:rPr lang="el-GR" sz="2400" dirty="0" smtClean="0"/>
              <a:t>Πολλές </a:t>
            </a:r>
            <a:r>
              <a:rPr lang="el-GR" sz="2400" dirty="0"/>
              <a:t>επιχειρήσεις, σε περιόδους ισχυρών παγκόσμιων ανατιμήσεων  επιλέγουν να προσφέρουν στους καταναλωτές τα προϊόντα τους σε μικρότερες συσκευασίες. </a:t>
            </a:r>
            <a:r>
              <a:rPr lang="el-GR" sz="2400" b="1" dirty="0"/>
              <a:t>Η πρακτική αυτή δεν είναι παράνομη, αφού κάθε επιχείρηση είναι ελεύθερη να προσφέρει στους καταναλωτές συσκευασίες οποιουδήποτε μεγέθους κρίνει ότι είναι κατάλληλο. Όλες οι συσκευασίες αναγράφουν την καθαρή ποσότητα αγαθών που περιέχουν υποχρεωτικά</a:t>
            </a:r>
            <a:r>
              <a:rPr lang="el-GR" sz="2400" dirty="0"/>
              <a:t>. </a:t>
            </a:r>
            <a:endParaRPr lang="el-GR" sz="2400" dirty="0" smtClean="0"/>
          </a:p>
          <a:p>
            <a:pPr algn="just"/>
            <a:endParaRPr lang="el-GR" sz="2400" dirty="0"/>
          </a:p>
          <a:p>
            <a:pPr algn="just"/>
            <a:r>
              <a:rPr lang="el-GR" sz="2400" dirty="0" smtClean="0"/>
              <a:t> </a:t>
            </a:r>
          </a:p>
          <a:p>
            <a:pPr algn="ctr"/>
            <a:endParaRPr lang="el-GR" sz="2800" b="1" u="sng" dirty="0"/>
          </a:p>
          <a:p>
            <a:pPr algn="ctr"/>
            <a:endParaRPr lang="el-GR" sz="2800" b="1" u="sng" dirty="0" smtClean="0"/>
          </a:p>
          <a:p>
            <a:endParaRPr lang="el-GR" sz="2000" b="1"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pic>
        <p:nvPicPr>
          <p:cNvPr id="5" name="Εικόνα 4"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184" y="3357552"/>
            <a:ext cx="47632" cy="142895"/>
          </a:xfrm>
          <a:prstGeom prst="rect">
            <a:avLst/>
          </a:prstGeom>
        </p:spPr>
      </p:pic>
    </p:spTree>
    <p:extLst>
      <p:ext uri="{BB962C8B-B14F-4D97-AF65-F5344CB8AC3E}">
        <p14:creationId xmlns:p14="http://schemas.microsoft.com/office/powerpoint/2010/main" val="2208134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45740" y="676657"/>
            <a:ext cx="11589241" cy="2000548"/>
          </a:xfrm>
          <a:prstGeom prst="rect">
            <a:avLst/>
          </a:prstGeom>
          <a:noFill/>
        </p:spPr>
        <p:txBody>
          <a:bodyPr wrap="square" rtlCol="0">
            <a:spAutoFit/>
          </a:bodyPr>
          <a:lstStyle/>
          <a:p>
            <a:pPr algn="ctr"/>
            <a:r>
              <a:rPr lang="el-GR" sz="2800" b="1" u="sng" dirty="0" smtClean="0"/>
              <a:t>Η ΑΛΗΘΕΙΑ</a:t>
            </a:r>
          </a:p>
          <a:p>
            <a:pPr algn="just"/>
            <a:endParaRPr lang="en-US" sz="2400" dirty="0" smtClean="0"/>
          </a:p>
          <a:p>
            <a:pPr algn="just"/>
            <a:r>
              <a:rPr lang="el-GR" sz="2400" dirty="0" smtClean="0"/>
              <a:t>Είναι νόμιμη η προσφορά προϊόντων με λιγότερο περιεχόμενο από παλαιότερα </a:t>
            </a:r>
            <a:r>
              <a:rPr lang="el-GR" sz="2400" b="1" u="sng" dirty="0" smtClean="0"/>
              <a:t>με την ίδια τιμή</a:t>
            </a:r>
            <a:r>
              <a:rPr lang="el-GR" sz="2400" dirty="0" smtClean="0"/>
              <a:t>;</a:t>
            </a:r>
            <a:endParaRPr lang="el-GR" sz="2400" b="1" dirty="0" smtClean="0"/>
          </a:p>
          <a:p>
            <a:pPr algn="ctr"/>
            <a:r>
              <a:rPr lang="el-GR" sz="2400" b="1" dirty="0" smtClean="0"/>
              <a:t>Όχι πάντα. </a:t>
            </a:r>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sp>
        <p:nvSpPr>
          <p:cNvPr id="9" name="Ορθογώνιο 8"/>
          <p:cNvSpPr/>
          <p:nvPr/>
        </p:nvSpPr>
        <p:spPr>
          <a:xfrm>
            <a:off x="1961391" y="3488170"/>
            <a:ext cx="1468582" cy="9236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100 </a:t>
            </a:r>
            <a:r>
              <a:rPr lang="en-US" sz="2800" b="1" dirty="0" smtClean="0">
                <a:solidFill>
                  <a:schemeClr val="tx1"/>
                </a:solidFill>
              </a:rPr>
              <a:t>gr</a:t>
            </a:r>
            <a:endParaRPr lang="el-GR" sz="2800" b="1" dirty="0">
              <a:solidFill>
                <a:schemeClr val="tx1"/>
              </a:solidFill>
            </a:endParaRPr>
          </a:p>
        </p:txBody>
      </p:sp>
      <p:pic>
        <p:nvPicPr>
          <p:cNvPr id="5" name="Εικόνα 4"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184" y="3357552"/>
            <a:ext cx="47632" cy="142895"/>
          </a:xfrm>
          <a:prstGeom prst="rect">
            <a:avLst/>
          </a:prstGeom>
        </p:spPr>
      </p:pic>
      <p:sp>
        <p:nvSpPr>
          <p:cNvPr id="10" name="TextBox 9"/>
          <p:cNvSpPr txBox="1"/>
          <p:nvPr/>
        </p:nvSpPr>
        <p:spPr>
          <a:xfrm>
            <a:off x="3668782" y="3626976"/>
            <a:ext cx="2094709" cy="523220"/>
          </a:xfrm>
          <a:prstGeom prst="rect">
            <a:avLst/>
          </a:prstGeom>
          <a:noFill/>
          <a:ln>
            <a:solidFill>
              <a:schemeClr val="tx1"/>
            </a:solidFill>
          </a:ln>
        </p:spPr>
        <p:txBody>
          <a:bodyPr wrap="square" rtlCol="0">
            <a:spAutoFit/>
          </a:bodyPr>
          <a:lstStyle/>
          <a:p>
            <a:pPr algn="ctr"/>
            <a:r>
              <a:rPr lang="en-US" sz="2800" b="1" dirty="0" smtClean="0"/>
              <a:t>1 €</a:t>
            </a:r>
            <a:endParaRPr lang="el-GR" sz="2800" b="1" dirty="0"/>
          </a:p>
        </p:txBody>
      </p:sp>
      <p:sp>
        <p:nvSpPr>
          <p:cNvPr id="11" name="TextBox 10"/>
          <p:cNvSpPr txBox="1"/>
          <p:nvPr/>
        </p:nvSpPr>
        <p:spPr>
          <a:xfrm>
            <a:off x="3894100" y="2847006"/>
            <a:ext cx="1644072" cy="461665"/>
          </a:xfrm>
          <a:prstGeom prst="rect">
            <a:avLst/>
          </a:prstGeom>
          <a:noFill/>
        </p:spPr>
        <p:txBody>
          <a:bodyPr wrap="square" rtlCol="0">
            <a:spAutoFit/>
          </a:bodyPr>
          <a:lstStyle/>
          <a:p>
            <a:pPr algn="ctr"/>
            <a:r>
              <a:rPr lang="el-GR" sz="2400" b="1" dirty="0" smtClean="0"/>
              <a:t>ΑΓΟΡΑ</a:t>
            </a:r>
            <a:endParaRPr lang="el-GR" sz="2400" b="1" dirty="0"/>
          </a:p>
        </p:txBody>
      </p:sp>
      <p:sp>
        <p:nvSpPr>
          <p:cNvPr id="12" name="TextBox 11"/>
          <p:cNvSpPr txBox="1"/>
          <p:nvPr/>
        </p:nvSpPr>
        <p:spPr>
          <a:xfrm>
            <a:off x="6241109" y="3626976"/>
            <a:ext cx="2094709" cy="523220"/>
          </a:xfrm>
          <a:prstGeom prst="rect">
            <a:avLst/>
          </a:prstGeom>
          <a:noFill/>
          <a:ln>
            <a:solidFill>
              <a:schemeClr val="tx1"/>
            </a:solidFill>
          </a:ln>
        </p:spPr>
        <p:txBody>
          <a:bodyPr wrap="square" rtlCol="0">
            <a:spAutoFit/>
          </a:bodyPr>
          <a:lstStyle/>
          <a:p>
            <a:pPr algn="ctr"/>
            <a:r>
              <a:rPr lang="en-US" sz="2800" b="1" dirty="0" smtClean="0"/>
              <a:t>1</a:t>
            </a:r>
            <a:r>
              <a:rPr lang="el-GR" sz="2800" b="1" dirty="0" smtClean="0"/>
              <a:t>,10</a:t>
            </a:r>
            <a:r>
              <a:rPr lang="en-US" sz="2800" b="1" dirty="0" smtClean="0"/>
              <a:t> €</a:t>
            </a:r>
            <a:endParaRPr lang="el-GR" sz="2800" b="1" dirty="0"/>
          </a:p>
        </p:txBody>
      </p:sp>
      <p:sp>
        <p:nvSpPr>
          <p:cNvPr id="13" name="TextBox 12"/>
          <p:cNvSpPr txBox="1"/>
          <p:nvPr/>
        </p:nvSpPr>
        <p:spPr>
          <a:xfrm>
            <a:off x="6466427" y="2847006"/>
            <a:ext cx="1644072" cy="461665"/>
          </a:xfrm>
          <a:prstGeom prst="rect">
            <a:avLst/>
          </a:prstGeom>
          <a:noFill/>
        </p:spPr>
        <p:txBody>
          <a:bodyPr wrap="square" rtlCol="0">
            <a:spAutoFit/>
          </a:bodyPr>
          <a:lstStyle/>
          <a:p>
            <a:pPr algn="ctr"/>
            <a:r>
              <a:rPr lang="el-GR" sz="2400" b="1" dirty="0" smtClean="0"/>
              <a:t>ΠΩΛΗΣΗ</a:t>
            </a:r>
            <a:endParaRPr lang="el-GR" sz="2400" b="1" dirty="0"/>
          </a:p>
        </p:txBody>
      </p:sp>
      <p:sp>
        <p:nvSpPr>
          <p:cNvPr id="14" name="TextBox 13"/>
          <p:cNvSpPr txBox="1"/>
          <p:nvPr/>
        </p:nvSpPr>
        <p:spPr>
          <a:xfrm>
            <a:off x="8796912" y="3626976"/>
            <a:ext cx="2094709" cy="523220"/>
          </a:xfrm>
          <a:prstGeom prst="rect">
            <a:avLst/>
          </a:prstGeom>
          <a:noFill/>
          <a:ln>
            <a:solidFill>
              <a:schemeClr val="tx1"/>
            </a:solidFill>
          </a:ln>
        </p:spPr>
        <p:txBody>
          <a:bodyPr wrap="square" rtlCol="0">
            <a:spAutoFit/>
          </a:bodyPr>
          <a:lstStyle/>
          <a:p>
            <a:pPr algn="ctr"/>
            <a:r>
              <a:rPr lang="el-GR" sz="2800" b="1" dirty="0" smtClean="0"/>
              <a:t>10 %</a:t>
            </a:r>
            <a:endParaRPr lang="el-GR" sz="2800" b="1" dirty="0"/>
          </a:p>
        </p:txBody>
      </p:sp>
      <p:sp>
        <p:nvSpPr>
          <p:cNvPr id="15" name="TextBox 14"/>
          <p:cNvSpPr txBox="1"/>
          <p:nvPr/>
        </p:nvSpPr>
        <p:spPr>
          <a:xfrm>
            <a:off x="9022230" y="2847006"/>
            <a:ext cx="1644072" cy="461665"/>
          </a:xfrm>
          <a:prstGeom prst="rect">
            <a:avLst/>
          </a:prstGeom>
          <a:noFill/>
        </p:spPr>
        <p:txBody>
          <a:bodyPr wrap="square" rtlCol="0">
            <a:spAutoFit/>
          </a:bodyPr>
          <a:lstStyle/>
          <a:p>
            <a:pPr algn="ctr"/>
            <a:r>
              <a:rPr lang="el-GR" sz="2400" b="1" dirty="0" smtClean="0"/>
              <a:t>ΚΕΡΔΟΣ</a:t>
            </a:r>
            <a:endParaRPr lang="el-GR" sz="2400" b="1" dirty="0"/>
          </a:p>
        </p:txBody>
      </p:sp>
      <p:sp>
        <p:nvSpPr>
          <p:cNvPr id="16" name="TextBox 15"/>
          <p:cNvSpPr txBox="1"/>
          <p:nvPr/>
        </p:nvSpPr>
        <p:spPr>
          <a:xfrm>
            <a:off x="120434" y="3589896"/>
            <a:ext cx="1699130" cy="461665"/>
          </a:xfrm>
          <a:prstGeom prst="rect">
            <a:avLst/>
          </a:prstGeom>
          <a:noFill/>
        </p:spPr>
        <p:txBody>
          <a:bodyPr wrap="square" rtlCol="0">
            <a:spAutoFit/>
          </a:bodyPr>
          <a:lstStyle/>
          <a:p>
            <a:r>
              <a:rPr lang="el-GR" sz="2400" b="1" dirty="0" smtClean="0"/>
              <a:t>01/09/2021</a:t>
            </a:r>
            <a:endParaRPr lang="el-GR" sz="2400" b="1" dirty="0"/>
          </a:p>
        </p:txBody>
      </p:sp>
      <p:pic>
        <p:nvPicPr>
          <p:cNvPr id="17" name="Εικόνα 16" descr="Απόσπασμα οθόνης"/>
          <p:cNvPicPr>
            <a:picLocks noChangeAspect="1"/>
          </p:cNvPicPr>
          <p:nvPr/>
        </p:nvPicPr>
        <p:blipFill>
          <a:blip r:embed="rId3"/>
          <a:stretch>
            <a:fillRect/>
          </a:stretch>
        </p:blipFill>
        <p:spPr>
          <a:xfrm>
            <a:off x="6091237" y="4730111"/>
            <a:ext cx="9526" cy="57158"/>
          </a:xfrm>
          <a:prstGeom prst="rect">
            <a:avLst/>
          </a:prstGeom>
        </p:spPr>
      </p:pic>
      <p:sp>
        <p:nvSpPr>
          <p:cNvPr id="18" name="Ορθογώνιο 17"/>
          <p:cNvSpPr/>
          <p:nvPr/>
        </p:nvSpPr>
        <p:spPr>
          <a:xfrm>
            <a:off x="1961391" y="4817860"/>
            <a:ext cx="1468582" cy="9236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90 </a:t>
            </a:r>
            <a:r>
              <a:rPr lang="en-US" sz="2800" b="1" dirty="0" smtClean="0">
                <a:solidFill>
                  <a:schemeClr val="tx1"/>
                </a:solidFill>
              </a:rPr>
              <a:t>gr</a:t>
            </a:r>
            <a:endParaRPr lang="el-GR" sz="2800" b="1" dirty="0">
              <a:solidFill>
                <a:schemeClr val="tx1"/>
              </a:solidFill>
            </a:endParaRPr>
          </a:p>
        </p:txBody>
      </p:sp>
      <p:sp>
        <p:nvSpPr>
          <p:cNvPr id="19" name="TextBox 18"/>
          <p:cNvSpPr txBox="1"/>
          <p:nvPr/>
        </p:nvSpPr>
        <p:spPr>
          <a:xfrm>
            <a:off x="3668782" y="4956666"/>
            <a:ext cx="2094709" cy="523220"/>
          </a:xfrm>
          <a:prstGeom prst="rect">
            <a:avLst/>
          </a:prstGeom>
          <a:noFill/>
          <a:ln>
            <a:solidFill>
              <a:schemeClr val="tx1"/>
            </a:solidFill>
          </a:ln>
        </p:spPr>
        <p:txBody>
          <a:bodyPr wrap="square" rtlCol="0">
            <a:spAutoFit/>
          </a:bodyPr>
          <a:lstStyle/>
          <a:p>
            <a:pPr algn="ctr"/>
            <a:r>
              <a:rPr lang="en-US" sz="2800" b="1" dirty="0" smtClean="0"/>
              <a:t>1 €</a:t>
            </a:r>
            <a:endParaRPr lang="el-GR" sz="2800" b="1" dirty="0"/>
          </a:p>
        </p:txBody>
      </p:sp>
      <p:sp>
        <p:nvSpPr>
          <p:cNvPr id="20" name="TextBox 19"/>
          <p:cNvSpPr txBox="1"/>
          <p:nvPr/>
        </p:nvSpPr>
        <p:spPr>
          <a:xfrm>
            <a:off x="6241109" y="4956666"/>
            <a:ext cx="2094709" cy="523220"/>
          </a:xfrm>
          <a:prstGeom prst="rect">
            <a:avLst/>
          </a:prstGeom>
          <a:noFill/>
          <a:ln>
            <a:solidFill>
              <a:schemeClr val="tx1"/>
            </a:solidFill>
          </a:ln>
        </p:spPr>
        <p:txBody>
          <a:bodyPr wrap="square" rtlCol="0">
            <a:spAutoFit/>
          </a:bodyPr>
          <a:lstStyle/>
          <a:p>
            <a:pPr algn="ctr"/>
            <a:r>
              <a:rPr lang="en-US" sz="2800" b="1" dirty="0" smtClean="0"/>
              <a:t>1</a:t>
            </a:r>
            <a:r>
              <a:rPr lang="el-GR" sz="2800" b="1" dirty="0" smtClean="0"/>
              <a:t>,10</a:t>
            </a:r>
            <a:r>
              <a:rPr lang="en-US" sz="2800" b="1" dirty="0" smtClean="0"/>
              <a:t> €</a:t>
            </a:r>
            <a:endParaRPr lang="el-GR" sz="2800" b="1" dirty="0"/>
          </a:p>
        </p:txBody>
      </p:sp>
      <p:sp>
        <p:nvSpPr>
          <p:cNvPr id="21" name="TextBox 20"/>
          <p:cNvSpPr txBox="1"/>
          <p:nvPr/>
        </p:nvSpPr>
        <p:spPr>
          <a:xfrm>
            <a:off x="8796912" y="4956666"/>
            <a:ext cx="2094709" cy="523220"/>
          </a:xfrm>
          <a:prstGeom prst="rect">
            <a:avLst/>
          </a:prstGeom>
          <a:noFill/>
          <a:ln>
            <a:solidFill>
              <a:schemeClr val="tx1"/>
            </a:solidFill>
          </a:ln>
        </p:spPr>
        <p:txBody>
          <a:bodyPr wrap="square" rtlCol="0">
            <a:spAutoFit/>
          </a:bodyPr>
          <a:lstStyle/>
          <a:p>
            <a:pPr algn="ctr"/>
            <a:r>
              <a:rPr lang="el-GR" sz="2800" b="1" dirty="0" smtClean="0">
                <a:solidFill>
                  <a:schemeClr val="accent6">
                    <a:lumMod val="50000"/>
                  </a:schemeClr>
                </a:solidFill>
              </a:rPr>
              <a:t>10 %</a:t>
            </a:r>
            <a:endParaRPr lang="el-GR" sz="2800" b="1" dirty="0">
              <a:solidFill>
                <a:schemeClr val="accent6">
                  <a:lumMod val="50000"/>
                </a:schemeClr>
              </a:solidFill>
            </a:endParaRPr>
          </a:p>
        </p:txBody>
      </p:sp>
      <p:sp>
        <p:nvSpPr>
          <p:cNvPr id="22" name="TextBox 21"/>
          <p:cNvSpPr txBox="1"/>
          <p:nvPr/>
        </p:nvSpPr>
        <p:spPr>
          <a:xfrm>
            <a:off x="120434" y="4919586"/>
            <a:ext cx="1699130" cy="461665"/>
          </a:xfrm>
          <a:prstGeom prst="rect">
            <a:avLst/>
          </a:prstGeom>
          <a:noFill/>
        </p:spPr>
        <p:txBody>
          <a:bodyPr wrap="square" rtlCol="0">
            <a:spAutoFit/>
          </a:bodyPr>
          <a:lstStyle/>
          <a:p>
            <a:pPr algn="ctr"/>
            <a:r>
              <a:rPr lang="el-GR" sz="2400" b="1" dirty="0" smtClean="0">
                <a:solidFill>
                  <a:schemeClr val="accent6">
                    <a:lumMod val="50000"/>
                  </a:schemeClr>
                </a:solidFill>
              </a:rPr>
              <a:t>ΝΟΜΙΜΟ</a:t>
            </a:r>
            <a:endParaRPr lang="el-GR" sz="2400" b="1" dirty="0">
              <a:solidFill>
                <a:schemeClr val="accent6">
                  <a:lumMod val="50000"/>
                </a:schemeClr>
              </a:solidFill>
            </a:endParaRPr>
          </a:p>
        </p:txBody>
      </p:sp>
      <p:pic>
        <p:nvPicPr>
          <p:cNvPr id="23" name="Εικόνα 22" descr="Απόσπασμα οθόνης"/>
          <p:cNvPicPr>
            <a:picLocks noChangeAspect="1"/>
          </p:cNvPicPr>
          <p:nvPr/>
        </p:nvPicPr>
        <p:blipFill>
          <a:blip r:embed="rId3"/>
          <a:stretch>
            <a:fillRect/>
          </a:stretch>
        </p:blipFill>
        <p:spPr>
          <a:xfrm>
            <a:off x="6091237" y="5790378"/>
            <a:ext cx="9526" cy="57158"/>
          </a:xfrm>
          <a:prstGeom prst="rect">
            <a:avLst/>
          </a:prstGeom>
        </p:spPr>
      </p:pic>
      <p:sp>
        <p:nvSpPr>
          <p:cNvPr id="24" name="Ορθογώνιο 23"/>
          <p:cNvSpPr/>
          <p:nvPr/>
        </p:nvSpPr>
        <p:spPr>
          <a:xfrm>
            <a:off x="1961391" y="5878127"/>
            <a:ext cx="1468582" cy="9236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90 </a:t>
            </a:r>
            <a:r>
              <a:rPr lang="en-US" sz="2800" b="1" dirty="0" smtClean="0">
                <a:solidFill>
                  <a:schemeClr val="tx1"/>
                </a:solidFill>
              </a:rPr>
              <a:t>gr</a:t>
            </a:r>
            <a:endParaRPr lang="el-GR" sz="2800" b="1" dirty="0">
              <a:solidFill>
                <a:schemeClr val="tx1"/>
              </a:solidFill>
            </a:endParaRPr>
          </a:p>
        </p:txBody>
      </p:sp>
      <p:sp>
        <p:nvSpPr>
          <p:cNvPr id="25" name="TextBox 24"/>
          <p:cNvSpPr txBox="1"/>
          <p:nvPr/>
        </p:nvSpPr>
        <p:spPr>
          <a:xfrm>
            <a:off x="3668782" y="6016933"/>
            <a:ext cx="2094709" cy="523220"/>
          </a:xfrm>
          <a:prstGeom prst="rect">
            <a:avLst/>
          </a:prstGeom>
          <a:noFill/>
          <a:ln>
            <a:solidFill>
              <a:schemeClr val="tx1"/>
            </a:solidFill>
          </a:ln>
        </p:spPr>
        <p:txBody>
          <a:bodyPr wrap="square" rtlCol="0">
            <a:spAutoFit/>
          </a:bodyPr>
          <a:lstStyle/>
          <a:p>
            <a:pPr algn="ctr"/>
            <a:r>
              <a:rPr lang="el-GR" sz="2800" b="1" dirty="0" smtClean="0"/>
              <a:t>0,95</a:t>
            </a:r>
            <a:r>
              <a:rPr lang="en-US" sz="2800" b="1" dirty="0" smtClean="0"/>
              <a:t> €</a:t>
            </a:r>
            <a:endParaRPr lang="el-GR" sz="2800" b="1" dirty="0"/>
          </a:p>
        </p:txBody>
      </p:sp>
      <p:sp>
        <p:nvSpPr>
          <p:cNvPr id="26" name="TextBox 25"/>
          <p:cNvSpPr txBox="1"/>
          <p:nvPr/>
        </p:nvSpPr>
        <p:spPr>
          <a:xfrm>
            <a:off x="6241109" y="6016933"/>
            <a:ext cx="2094709" cy="523220"/>
          </a:xfrm>
          <a:prstGeom prst="rect">
            <a:avLst/>
          </a:prstGeom>
          <a:noFill/>
          <a:ln>
            <a:solidFill>
              <a:schemeClr val="tx1"/>
            </a:solidFill>
          </a:ln>
        </p:spPr>
        <p:txBody>
          <a:bodyPr wrap="square" rtlCol="0">
            <a:spAutoFit/>
          </a:bodyPr>
          <a:lstStyle/>
          <a:p>
            <a:pPr algn="ctr"/>
            <a:r>
              <a:rPr lang="en-US" sz="2800" b="1" dirty="0" smtClean="0"/>
              <a:t>1</a:t>
            </a:r>
            <a:r>
              <a:rPr lang="el-GR" sz="2800" b="1" dirty="0" smtClean="0"/>
              <a:t>,10</a:t>
            </a:r>
            <a:r>
              <a:rPr lang="en-US" sz="2800" b="1" dirty="0" smtClean="0"/>
              <a:t> €</a:t>
            </a:r>
            <a:endParaRPr lang="el-GR" sz="2800" b="1" dirty="0"/>
          </a:p>
        </p:txBody>
      </p:sp>
      <p:sp>
        <p:nvSpPr>
          <p:cNvPr id="27" name="TextBox 26"/>
          <p:cNvSpPr txBox="1"/>
          <p:nvPr/>
        </p:nvSpPr>
        <p:spPr>
          <a:xfrm>
            <a:off x="8796912" y="6016933"/>
            <a:ext cx="2094709" cy="523220"/>
          </a:xfrm>
          <a:prstGeom prst="rect">
            <a:avLst/>
          </a:prstGeom>
          <a:noFill/>
          <a:ln>
            <a:solidFill>
              <a:schemeClr val="tx1"/>
            </a:solidFill>
          </a:ln>
        </p:spPr>
        <p:txBody>
          <a:bodyPr wrap="square" rtlCol="0">
            <a:spAutoFit/>
          </a:bodyPr>
          <a:lstStyle/>
          <a:p>
            <a:pPr algn="ctr"/>
            <a:r>
              <a:rPr lang="el-GR" sz="2800" b="1" dirty="0" smtClean="0">
                <a:solidFill>
                  <a:srgbClr val="FF0000"/>
                </a:solidFill>
              </a:rPr>
              <a:t>15,7 %</a:t>
            </a:r>
            <a:endParaRPr lang="el-GR" sz="2800" b="1" dirty="0">
              <a:solidFill>
                <a:srgbClr val="FF0000"/>
              </a:solidFill>
            </a:endParaRPr>
          </a:p>
        </p:txBody>
      </p:sp>
      <p:sp>
        <p:nvSpPr>
          <p:cNvPr id="28" name="TextBox 27"/>
          <p:cNvSpPr txBox="1"/>
          <p:nvPr/>
        </p:nvSpPr>
        <p:spPr>
          <a:xfrm>
            <a:off x="120433" y="5979853"/>
            <a:ext cx="1840957" cy="461665"/>
          </a:xfrm>
          <a:prstGeom prst="rect">
            <a:avLst/>
          </a:prstGeom>
          <a:noFill/>
        </p:spPr>
        <p:txBody>
          <a:bodyPr wrap="square" rtlCol="0">
            <a:spAutoFit/>
          </a:bodyPr>
          <a:lstStyle/>
          <a:p>
            <a:r>
              <a:rPr lang="el-GR" sz="2400" b="1" dirty="0" smtClean="0">
                <a:solidFill>
                  <a:srgbClr val="FF0000"/>
                </a:solidFill>
              </a:rPr>
              <a:t>ΠΑΡΑΝΟΜΟ</a:t>
            </a:r>
            <a:endParaRPr lang="el-GR" sz="2400" b="1" dirty="0">
              <a:solidFill>
                <a:srgbClr val="FF0000"/>
              </a:solidFill>
            </a:endParaRPr>
          </a:p>
        </p:txBody>
      </p:sp>
    </p:spTree>
    <p:extLst>
      <p:ext uri="{BB962C8B-B14F-4D97-AF65-F5344CB8AC3E}">
        <p14:creationId xmlns:p14="http://schemas.microsoft.com/office/powerpoint/2010/main" val="3021506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45740" y="676657"/>
            <a:ext cx="11589241" cy="2000548"/>
          </a:xfrm>
          <a:prstGeom prst="rect">
            <a:avLst/>
          </a:prstGeom>
          <a:noFill/>
        </p:spPr>
        <p:txBody>
          <a:bodyPr wrap="square" rtlCol="0">
            <a:spAutoFit/>
          </a:bodyPr>
          <a:lstStyle/>
          <a:p>
            <a:pPr algn="ctr"/>
            <a:r>
              <a:rPr lang="el-GR" sz="2800" b="1" u="sng" dirty="0" smtClean="0"/>
              <a:t>Η ΑΛΗΘΕΙΑ</a:t>
            </a:r>
          </a:p>
          <a:p>
            <a:pPr algn="just"/>
            <a:endParaRPr lang="en-US" sz="2400" dirty="0" smtClean="0"/>
          </a:p>
          <a:p>
            <a:pPr algn="just"/>
            <a:r>
              <a:rPr lang="el-GR" sz="2400" dirty="0" smtClean="0"/>
              <a:t>Είναι νόμιμη η προσφορά προϊόντων με λιγότερο περιεχόμενο από παλαιότερα με </a:t>
            </a:r>
            <a:r>
              <a:rPr lang="el-GR" sz="2400" b="1" u="sng" dirty="0" smtClean="0"/>
              <a:t>υψηλότερη τιμή;</a:t>
            </a:r>
          </a:p>
          <a:p>
            <a:pPr algn="ctr"/>
            <a:r>
              <a:rPr lang="el-GR" sz="2400" b="1" dirty="0" smtClean="0"/>
              <a:t>Όχι πάντα. </a:t>
            </a:r>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sp>
        <p:nvSpPr>
          <p:cNvPr id="9" name="Ορθογώνιο 8"/>
          <p:cNvSpPr/>
          <p:nvPr/>
        </p:nvSpPr>
        <p:spPr>
          <a:xfrm>
            <a:off x="1961391" y="3488170"/>
            <a:ext cx="1468582" cy="9236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100 </a:t>
            </a:r>
            <a:r>
              <a:rPr lang="en-US" sz="2800" b="1" dirty="0" smtClean="0">
                <a:solidFill>
                  <a:schemeClr val="tx1"/>
                </a:solidFill>
              </a:rPr>
              <a:t>gr</a:t>
            </a:r>
            <a:endParaRPr lang="el-GR" sz="2800" b="1" dirty="0">
              <a:solidFill>
                <a:schemeClr val="tx1"/>
              </a:solidFill>
            </a:endParaRPr>
          </a:p>
        </p:txBody>
      </p:sp>
      <p:pic>
        <p:nvPicPr>
          <p:cNvPr id="5" name="Εικόνα 4"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184" y="3357552"/>
            <a:ext cx="47632" cy="142895"/>
          </a:xfrm>
          <a:prstGeom prst="rect">
            <a:avLst/>
          </a:prstGeom>
        </p:spPr>
      </p:pic>
      <p:sp>
        <p:nvSpPr>
          <p:cNvPr id="10" name="TextBox 9"/>
          <p:cNvSpPr txBox="1"/>
          <p:nvPr/>
        </p:nvSpPr>
        <p:spPr>
          <a:xfrm>
            <a:off x="3668782" y="3626976"/>
            <a:ext cx="2094709" cy="523220"/>
          </a:xfrm>
          <a:prstGeom prst="rect">
            <a:avLst/>
          </a:prstGeom>
          <a:noFill/>
          <a:ln>
            <a:solidFill>
              <a:schemeClr val="tx1"/>
            </a:solidFill>
          </a:ln>
        </p:spPr>
        <p:txBody>
          <a:bodyPr wrap="square" rtlCol="0">
            <a:spAutoFit/>
          </a:bodyPr>
          <a:lstStyle/>
          <a:p>
            <a:pPr algn="ctr"/>
            <a:r>
              <a:rPr lang="en-US" sz="2800" b="1" dirty="0" smtClean="0"/>
              <a:t>1 €</a:t>
            </a:r>
            <a:endParaRPr lang="el-GR" sz="2800" b="1" dirty="0"/>
          </a:p>
        </p:txBody>
      </p:sp>
      <p:sp>
        <p:nvSpPr>
          <p:cNvPr id="11" name="TextBox 10"/>
          <p:cNvSpPr txBox="1"/>
          <p:nvPr/>
        </p:nvSpPr>
        <p:spPr>
          <a:xfrm>
            <a:off x="3894100" y="2847006"/>
            <a:ext cx="1644072" cy="461665"/>
          </a:xfrm>
          <a:prstGeom prst="rect">
            <a:avLst/>
          </a:prstGeom>
          <a:noFill/>
        </p:spPr>
        <p:txBody>
          <a:bodyPr wrap="square" rtlCol="0">
            <a:spAutoFit/>
          </a:bodyPr>
          <a:lstStyle/>
          <a:p>
            <a:pPr algn="ctr"/>
            <a:r>
              <a:rPr lang="el-GR" sz="2400" b="1" dirty="0" smtClean="0"/>
              <a:t>ΑΓΟΡΑ</a:t>
            </a:r>
            <a:endParaRPr lang="el-GR" sz="2400" b="1" dirty="0"/>
          </a:p>
        </p:txBody>
      </p:sp>
      <p:sp>
        <p:nvSpPr>
          <p:cNvPr id="12" name="TextBox 11"/>
          <p:cNvSpPr txBox="1"/>
          <p:nvPr/>
        </p:nvSpPr>
        <p:spPr>
          <a:xfrm>
            <a:off x="6241109" y="3626976"/>
            <a:ext cx="2094709" cy="523220"/>
          </a:xfrm>
          <a:prstGeom prst="rect">
            <a:avLst/>
          </a:prstGeom>
          <a:noFill/>
          <a:ln>
            <a:solidFill>
              <a:schemeClr val="tx1"/>
            </a:solidFill>
          </a:ln>
        </p:spPr>
        <p:txBody>
          <a:bodyPr wrap="square" rtlCol="0">
            <a:spAutoFit/>
          </a:bodyPr>
          <a:lstStyle/>
          <a:p>
            <a:pPr algn="ctr"/>
            <a:r>
              <a:rPr lang="en-US" sz="2800" b="1" dirty="0" smtClean="0"/>
              <a:t>1</a:t>
            </a:r>
            <a:r>
              <a:rPr lang="el-GR" sz="2800" b="1" dirty="0" smtClean="0"/>
              <a:t>,10</a:t>
            </a:r>
            <a:r>
              <a:rPr lang="en-US" sz="2800" b="1" dirty="0" smtClean="0"/>
              <a:t> €</a:t>
            </a:r>
            <a:endParaRPr lang="el-GR" sz="2800" b="1" dirty="0"/>
          </a:p>
        </p:txBody>
      </p:sp>
      <p:sp>
        <p:nvSpPr>
          <p:cNvPr id="13" name="TextBox 12"/>
          <p:cNvSpPr txBox="1"/>
          <p:nvPr/>
        </p:nvSpPr>
        <p:spPr>
          <a:xfrm>
            <a:off x="6466427" y="2847006"/>
            <a:ext cx="1644072" cy="461665"/>
          </a:xfrm>
          <a:prstGeom prst="rect">
            <a:avLst/>
          </a:prstGeom>
          <a:noFill/>
        </p:spPr>
        <p:txBody>
          <a:bodyPr wrap="square" rtlCol="0">
            <a:spAutoFit/>
          </a:bodyPr>
          <a:lstStyle/>
          <a:p>
            <a:pPr algn="ctr"/>
            <a:r>
              <a:rPr lang="el-GR" sz="2400" b="1" dirty="0" smtClean="0"/>
              <a:t>ΠΩΛΗΣΗ</a:t>
            </a:r>
            <a:endParaRPr lang="el-GR" sz="2400" b="1" dirty="0"/>
          </a:p>
        </p:txBody>
      </p:sp>
      <p:sp>
        <p:nvSpPr>
          <p:cNvPr id="14" name="TextBox 13"/>
          <p:cNvSpPr txBox="1"/>
          <p:nvPr/>
        </p:nvSpPr>
        <p:spPr>
          <a:xfrm>
            <a:off x="8796912" y="3626976"/>
            <a:ext cx="2094709" cy="523220"/>
          </a:xfrm>
          <a:prstGeom prst="rect">
            <a:avLst/>
          </a:prstGeom>
          <a:noFill/>
          <a:ln>
            <a:solidFill>
              <a:schemeClr val="tx1"/>
            </a:solidFill>
          </a:ln>
        </p:spPr>
        <p:txBody>
          <a:bodyPr wrap="square" rtlCol="0">
            <a:spAutoFit/>
          </a:bodyPr>
          <a:lstStyle/>
          <a:p>
            <a:pPr algn="ctr"/>
            <a:r>
              <a:rPr lang="el-GR" sz="2800" b="1" dirty="0" smtClean="0"/>
              <a:t>10 %</a:t>
            </a:r>
            <a:endParaRPr lang="el-GR" sz="2800" b="1" dirty="0"/>
          </a:p>
        </p:txBody>
      </p:sp>
      <p:sp>
        <p:nvSpPr>
          <p:cNvPr id="15" name="TextBox 14"/>
          <p:cNvSpPr txBox="1"/>
          <p:nvPr/>
        </p:nvSpPr>
        <p:spPr>
          <a:xfrm>
            <a:off x="9022230" y="2847006"/>
            <a:ext cx="1644072" cy="461665"/>
          </a:xfrm>
          <a:prstGeom prst="rect">
            <a:avLst/>
          </a:prstGeom>
          <a:noFill/>
        </p:spPr>
        <p:txBody>
          <a:bodyPr wrap="square" rtlCol="0">
            <a:spAutoFit/>
          </a:bodyPr>
          <a:lstStyle/>
          <a:p>
            <a:pPr algn="ctr"/>
            <a:r>
              <a:rPr lang="el-GR" sz="2400" b="1" dirty="0" smtClean="0"/>
              <a:t>ΚΕΡΔΟΣ</a:t>
            </a:r>
            <a:endParaRPr lang="el-GR" sz="2400" b="1" dirty="0"/>
          </a:p>
        </p:txBody>
      </p:sp>
      <p:sp>
        <p:nvSpPr>
          <p:cNvPr id="16" name="TextBox 15"/>
          <p:cNvSpPr txBox="1"/>
          <p:nvPr/>
        </p:nvSpPr>
        <p:spPr>
          <a:xfrm>
            <a:off x="120434" y="3589896"/>
            <a:ext cx="1699130" cy="461665"/>
          </a:xfrm>
          <a:prstGeom prst="rect">
            <a:avLst/>
          </a:prstGeom>
          <a:noFill/>
        </p:spPr>
        <p:txBody>
          <a:bodyPr wrap="square" rtlCol="0">
            <a:spAutoFit/>
          </a:bodyPr>
          <a:lstStyle/>
          <a:p>
            <a:r>
              <a:rPr lang="el-GR" sz="2400" b="1" dirty="0" smtClean="0"/>
              <a:t>01/09/2021</a:t>
            </a:r>
            <a:endParaRPr lang="el-GR" sz="2400" b="1" dirty="0"/>
          </a:p>
        </p:txBody>
      </p:sp>
      <p:pic>
        <p:nvPicPr>
          <p:cNvPr id="17" name="Εικόνα 16" descr="Απόσπασμα οθόνης"/>
          <p:cNvPicPr>
            <a:picLocks noChangeAspect="1"/>
          </p:cNvPicPr>
          <p:nvPr/>
        </p:nvPicPr>
        <p:blipFill>
          <a:blip r:embed="rId3"/>
          <a:stretch>
            <a:fillRect/>
          </a:stretch>
        </p:blipFill>
        <p:spPr>
          <a:xfrm>
            <a:off x="6091237" y="4730111"/>
            <a:ext cx="9526" cy="57158"/>
          </a:xfrm>
          <a:prstGeom prst="rect">
            <a:avLst/>
          </a:prstGeom>
        </p:spPr>
      </p:pic>
      <p:sp>
        <p:nvSpPr>
          <p:cNvPr id="18" name="Ορθογώνιο 17"/>
          <p:cNvSpPr/>
          <p:nvPr/>
        </p:nvSpPr>
        <p:spPr>
          <a:xfrm>
            <a:off x="1961391" y="4817860"/>
            <a:ext cx="1468582" cy="9236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90 </a:t>
            </a:r>
            <a:r>
              <a:rPr lang="en-US" sz="2800" b="1" dirty="0" smtClean="0">
                <a:solidFill>
                  <a:schemeClr val="tx1"/>
                </a:solidFill>
              </a:rPr>
              <a:t>gr</a:t>
            </a:r>
            <a:endParaRPr lang="el-GR" sz="2800" b="1" dirty="0">
              <a:solidFill>
                <a:schemeClr val="tx1"/>
              </a:solidFill>
            </a:endParaRPr>
          </a:p>
        </p:txBody>
      </p:sp>
      <p:sp>
        <p:nvSpPr>
          <p:cNvPr id="19" name="TextBox 18"/>
          <p:cNvSpPr txBox="1"/>
          <p:nvPr/>
        </p:nvSpPr>
        <p:spPr>
          <a:xfrm>
            <a:off x="3668782" y="4956666"/>
            <a:ext cx="2094709" cy="523220"/>
          </a:xfrm>
          <a:prstGeom prst="rect">
            <a:avLst/>
          </a:prstGeom>
          <a:noFill/>
          <a:ln>
            <a:solidFill>
              <a:schemeClr val="tx1"/>
            </a:solidFill>
          </a:ln>
        </p:spPr>
        <p:txBody>
          <a:bodyPr wrap="square" rtlCol="0">
            <a:spAutoFit/>
          </a:bodyPr>
          <a:lstStyle/>
          <a:p>
            <a:pPr algn="ctr"/>
            <a:r>
              <a:rPr lang="en-US" sz="2800" b="1" dirty="0" smtClean="0"/>
              <a:t>1</a:t>
            </a:r>
            <a:r>
              <a:rPr lang="el-GR" sz="2800" b="1" dirty="0" smtClean="0"/>
              <a:t>,10</a:t>
            </a:r>
            <a:r>
              <a:rPr lang="en-US" sz="2800" b="1" dirty="0" smtClean="0"/>
              <a:t> €</a:t>
            </a:r>
            <a:endParaRPr lang="el-GR" sz="2800" b="1" dirty="0"/>
          </a:p>
        </p:txBody>
      </p:sp>
      <p:sp>
        <p:nvSpPr>
          <p:cNvPr id="20" name="TextBox 19"/>
          <p:cNvSpPr txBox="1"/>
          <p:nvPr/>
        </p:nvSpPr>
        <p:spPr>
          <a:xfrm>
            <a:off x="6241109" y="4956666"/>
            <a:ext cx="2094709" cy="523220"/>
          </a:xfrm>
          <a:prstGeom prst="rect">
            <a:avLst/>
          </a:prstGeom>
          <a:noFill/>
          <a:ln>
            <a:solidFill>
              <a:schemeClr val="tx1"/>
            </a:solidFill>
          </a:ln>
        </p:spPr>
        <p:txBody>
          <a:bodyPr wrap="square" rtlCol="0">
            <a:spAutoFit/>
          </a:bodyPr>
          <a:lstStyle/>
          <a:p>
            <a:pPr algn="ctr"/>
            <a:r>
              <a:rPr lang="en-US" sz="2800" b="1" dirty="0" smtClean="0"/>
              <a:t>1</a:t>
            </a:r>
            <a:r>
              <a:rPr lang="el-GR" sz="2800" b="1" dirty="0" smtClean="0"/>
              <a:t>,20</a:t>
            </a:r>
            <a:r>
              <a:rPr lang="en-US" sz="2800" b="1" dirty="0" smtClean="0"/>
              <a:t> €</a:t>
            </a:r>
            <a:endParaRPr lang="el-GR" sz="2800" b="1" dirty="0"/>
          </a:p>
        </p:txBody>
      </p:sp>
      <p:sp>
        <p:nvSpPr>
          <p:cNvPr id="21" name="TextBox 20"/>
          <p:cNvSpPr txBox="1"/>
          <p:nvPr/>
        </p:nvSpPr>
        <p:spPr>
          <a:xfrm>
            <a:off x="8796912" y="4956666"/>
            <a:ext cx="2094709" cy="523220"/>
          </a:xfrm>
          <a:prstGeom prst="rect">
            <a:avLst/>
          </a:prstGeom>
          <a:noFill/>
          <a:ln>
            <a:solidFill>
              <a:schemeClr val="tx1"/>
            </a:solidFill>
          </a:ln>
        </p:spPr>
        <p:txBody>
          <a:bodyPr wrap="square" rtlCol="0">
            <a:spAutoFit/>
          </a:bodyPr>
          <a:lstStyle/>
          <a:p>
            <a:pPr algn="ctr"/>
            <a:r>
              <a:rPr lang="el-GR" sz="2800" b="1" dirty="0" smtClean="0">
                <a:solidFill>
                  <a:schemeClr val="accent6">
                    <a:lumMod val="50000"/>
                  </a:schemeClr>
                </a:solidFill>
              </a:rPr>
              <a:t>9 %</a:t>
            </a:r>
            <a:endParaRPr lang="el-GR" sz="2800" b="1" dirty="0">
              <a:solidFill>
                <a:schemeClr val="accent6">
                  <a:lumMod val="50000"/>
                </a:schemeClr>
              </a:solidFill>
            </a:endParaRPr>
          </a:p>
        </p:txBody>
      </p:sp>
      <p:sp>
        <p:nvSpPr>
          <p:cNvPr id="22" name="TextBox 21"/>
          <p:cNvSpPr txBox="1"/>
          <p:nvPr/>
        </p:nvSpPr>
        <p:spPr>
          <a:xfrm>
            <a:off x="120434" y="4919586"/>
            <a:ext cx="1699130" cy="461665"/>
          </a:xfrm>
          <a:prstGeom prst="rect">
            <a:avLst/>
          </a:prstGeom>
          <a:noFill/>
        </p:spPr>
        <p:txBody>
          <a:bodyPr wrap="square" rtlCol="0">
            <a:spAutoFit/>
          </a:bodyPr>
          <a:lstStyle/>
          <a:p>
            <a:pPr algn="ctr"/>
            <a:r>
              <a:rPr lang="el-GR" sz="2400" b="1" dirty="0" smtClean="0">
                <a:solidFill>
                  <a:schemeClr val="accent6">
                    <a:lumMod val="50000"/>
                  </a:schemeClr>
                </a:solidFill>
              </a:rPr>
              <a:t>ΝΟΜΙΜΟ</a:t>
            </a:r>
            <a:endParaRPr lang="el-GR" sz="2400" b="1" dirty="0">
              <a:solidFill>
                <a:schemeClr val="accent6">
                  <a:lumMod val="50000"/>
                </a:schemeClr>
              </a:solidFill>
            </a:endParaRPr>
          </a:p>
        </p:txBody>
      </p:sp>
      <p:pic>
        <p:nvPicPr>
          <p:cNvPr id="23" name="Εικόνα 22" descr="Απόσπασμα οθόνης"/>
          <p:cNvPicPr>
            <a:picLocks noChangeAspect="1"/>
          </p:cNvPicPr>
          <p:nvPr/>
        </p:nvPicPr>
        <p:blipFill>
          <a:blip r:embed="rId3"/>
          <a:stretch>
            <a:fillRect/>
          </a:stretch>
        </p:blipFill>
        <p:spPr>
          <a:xfrm>
            <a:off x="6091237" y="5790378"/>
            <a:ext cx="9526" cy="57158"/>
          </a:xfrm>
          <a:prstGeom prst="rect">
            <a:avLst/>
          </a:prstGeom>
        </p:spPr>
      </p:pic>
      <p:sp>
        <p:nvSpPr>
          <p:cNvPr id="24" name="Ορθογώνιο 23"/>
          <p:cNvSpPr/>
          <p:nvPr/>
        </p:nvSpPr>
        <p:spPr>
          <a:xfrm>
            <a:off x="1961391" y="5878127"/>
            <a:ext cx="1468582" cy="9236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90 </a:t>
            </a:r>
            <a:r>
              <a:rPr lang="en-US" sz="2800" b="1" dirty="0" smtClean="0">
                <a:solidFill>
                  <a:schemeClr val="tx1"/>
                </a:solidFill>
              </a:rPr>
              <a:t>gr</a:t>
            </a:r>
            <a:endParaRPr lang="el-GR" sz="2800" b="1" dirty="0">
              <a:solidFill>
                <a:schemeClr val="tx1"/>
              </a:solidFill>
            </a:endParaRPr>
          </a:p>
        </p:txBody>
      </p:sp>
      <p:sp>
        <p:nvSpPr>
          <p:cNvPr id="25" name="TextBox 24"/>
          <p:cNvSpPr txBox="1"/>
          <p:nvPr/>
        </p:nvSpPr>
        <p:spPr>
          <a:xfrm>
            <a:off x="3668782" y="6016933"/>
            <a:ext cx="2094709" cy="523220"/>
          </a:xfrm>
          <a:prstGeom prst="rect">
            <a:avLst/>
          </a:prstGeom>
          <a:noFill/>
          <a:ln>
            <a:solidFill>
              <a:schemeClr val="tx1"/>
            </a:solidFill>
          </a:ln>
        </p:spPr>
        <p:txBody>
          <a:bodyPr wrap="square" rtlCol="0">
            <a:spAutoFit/>
          </a:bodyPr>
          <a:lstStyle/>
          <a:p>
            <a:pPr algn="ctr"/>
            <a:r>
              <a:rPr lang="el-GR" sz="2800" b="1" dirty="0" smtClean="0"/>
              <a:t>1</a:t>
            </a:r>
            <a:r>
              <a:rPr lang="en-US" sz="2800" b="1" dirty="0" smtClean="0"/>
              <a:t> €</a:t>
            </a:r>
            <a:endParaRPr lang="el-GR" sz="2800" b="1" dirty="0"/>
          </a:p>
        </p:txBody>
      </p:sp>
      <p:sp>
        <p:nvSpPr>
          <p:cNvPr id="26" name="TextBox 25"/>
          <p:cNvSpPr txBox="1"/>
          <p:nvPr/>
        </p:nvSpPr>
        <p:spPr>
          <a:xfrm>
            <a:off x="6241109" y="6016933"/>
            <a:ext cx="2094709" cy="523220"/>
          </a:xfrm>
          <a:prstGeom prst="rect">
            <a:avLst/>
          </a:prstGeom>
          <a:noFill/>
          <a:ln>
            <a:solidFill>
              <a:schemeClr val="tx1"/>
            </a:solidFill>
          </a:ln>
        </p:spPr>
        <p:txBody>
          <a:bodyPr wrap="square" rtlCol="0">
            <a:spAutoFit/>
          </a:bodyPr>
          <a:lstStyle/>
          <a:p>
            <a:pPr algn="ctr"/>
            <a:r>
              <a:rPr lang="en-US" sz="2800" b="1" dirty="0" smtClean="0"/>
              <a:t>1</a:t>
            </a:r>
            <a:r>
              <a:rPr lang="el-GR" sz="2800" b="1" dirty="0" smtClean="0"/>
              <a:t>,20</a:t>
            </a:r>
            <a:r>
              <a:rPr lang="en-US" sz="2800" b="1" dirty="0" smtClean="0"/>
              <a:t> €</a:t>
            </a:r>
            <a:endParaRPr lang="el-GR" sz="2800" b="1" dirty="0"/>
          </a:p>
        </p:txBody>
      </p:sp>
      <p:sp>
        <p:nvSpPr>
          <p:cNvPr id="27" name="TextBox 26"/>
          <p:cNvSpPr txBox="1"/>
          <p:nvPr/>
        </p:nvSpPr>
        <p:spPr>
          <a:xfrm>
            <a:off x="8796912" y="6016933"/>
            <a:ext cx="2094709" cy="523220"/>
          </a:xfrm>
          <a:prstGeom prst="rect">
            <a:avLst/>
          </a:prstGeom>
          <a:noFill/>
          <a:ln>
            <a:solidFill>
              <a:schemeClr val="tx1"/>
            </a:solidFill>
          </a:ln>
        </p:spPr>
        <p:txBody>
          <a:bodyPr wrap="square" rtlCol="0">
            <a:spAutoFit/>
          </a:bodyPr>
          <a:lstStyle/>
          <a:p>
            <a:pPr algn="ctr"/>
            <a:r>
              <a:rPr lang="el-GR" sz="2800" b="1" dirty="0" smtClean="0">
                <a:solidFill>
                  <a:srgbClr val="FF0000"/>
                </a:solidFill>
              </a:rPr>
              <a:t>20 %</a:t>
            </a:r>
            <a:endParaRPr lang="el-GR" sz="2800" b="1" dirty="0">
              <a:solidFill>
                <a:srgbClr val="FF0000"/>
              </a:solidFill>
            </a:endParaRPr>
          </a:p>
        </p:txBody>
      </p:sp>
      <p:sp>
        <p:nvSpPr>
          <p:cNvPr id="28" name="TextBox 27"/>
          <p:cNvSpPr txBox="1"/>
          <p:nvPr/>
        </p:nvSpPr>
        <p:spPr>
          <a:xfrm>
            <a:off x="120433" y="5979853"/>
            <a:ext cx="1840957" cy="461665"/>
          </a:xfrm>
          <a:prstGeom prst="rect">
            <a:avLst/>
          </a:prstGeom>
          <a:noFill/>
        </p:spPr>
        <p:txBody>
          <a:bodyPr wrap="square" rtlCol="0">
            <a:spAutoFit/>
          </a:bodyPr>
          <a:lstStyle/>
          <a:p>
            <a:r>
              <a:rPr lang="el-GR" sz="2400" b="1" dirty="0" smtClean="0">
                <a:solidFill>
                  <a:srgbClr val="FF0000"/>
                </a:solidFill>
              </a:rPr>
              <a:t>ΠΑΡΑΝΟΜΟ</a:t>
            </a:r>
            <a:endParaRPr lang="el-GR" sz="2400" b="1" dirty="0">
              <a:solidFill>
                <a:srgbClr val="FF0000"/>
              </a:solidFill>
            </a:endParaRPr>
          </a:p>
        </p:txBody>
      </p:sp>
    </p:spTree>
    <p:extLst>
      <p:ext uri="{BB962C8B-B14F-4D97-AF65-F5344CB8AC3E}">
        <p14:creationId xmlns:p14="http://schemas.microsoft.com/office/powerpoint/2010/main" val="669286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45740" y="676657"/>
            <a:ext cx="11589241" cy="2000548"/>
          </a:xfrm>
          <a:prstGeom prst="rect">
            <a:avLst/>
          </a:prstGeom>
          <a:noFill/>
        </p:spPr>
        <p:txBody>
          <a:bodyPr wrap="square" rtlCol="0">
            <a:spAutoFit/>
          </a:bodyPr>
          <a:lstStyle/>
          <a:p>
            <a:pPr algn="ctr"/>
            <a:r>
              <a:rPr lang="el-GR" sz="2800" b="1" u="sng" dirty="0" smtClean="0"/>
              <a:t>Η ΑΛΗΘΕΙΑ</a:t>
            </a:r>
          </a:p>
          <a:p>
            <a:pPr algn="just"/>
            <a:endParaRPr lang="en-US" sz="2400" dirty="0" smtClean="0"/>
          </a:p>
          <a:p>
            <a:pPr algn="just"/>
            <a:r>
              <a:rPr lang="el-GR" sz="2400" dirty="0" smtClean="0"/>
              <a:t>Είναι νόμιμη η προσφορά προϊόντων με λιγότερο περιεχόμενο από παλαιότερα με </a:t>
            </a:r>
            <a:r>
              <a:rPr lang="el-GR" sz="2400" b="1" u="sng" dirty="0" smtClean="0"/>
              <a:t>χαμηλότερη τιμή;</a:t>
            </a:r>
          </a:p>
          <a:p>
            <a:pPr algn="ctr"/>
            <a:r>
              <a:rPr lang="el-GR" sz="2400" b="1" dirty="0" smtClean="0"/>
              <a:t>Όχι πάντα. </a:t>
            </a:r>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sp>
        <p:nvSpPr>
          <p:cNvPr id="9" name="Ορθογώνιο 8"/>
          <p:cNvSpPr/>
          <p:nvPr/>
        </p:nvSpPr>
        <p:spPr>
          <a:xfrm>
            <a:off x="1961391" y="3488170"/>
            <a:ext cx="1468582" cy="9236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100 </a:t>
            </a:r>
            <a:r>
              <a:rPr lang="en-US" sz="2800" b="1" dirty="0" smtClean="0">
                <a:solidFill>
                  <a:schemeClr val="tx1"/>
                </a:solidFill>
              </a:rPr>
              <a:t>gr</a:t>
            </a:r>
            <a:endParaRPr lang="el-GR" sz="2800" b="1" dirty="0">
              <a:solidFill>
                <a:schemeClr val="tx1"/>
              </a:solidFill>
            </a:endParaRPr>
          </a:p>
        </p:txBody>
      </p:sp>
      <p:pic>
        <p:nvPicPr>
          <p:cNvPr id="5" name="Εικόνα 4"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184" y="3357552"/>
            <a:ext cx="47632" cy="142895"/>
          </a:xfrm>
          <a:prstGeom prst="rect">
            <a:avLst/>
          </a:prstGeom>
        </p:spPr>
      </p:pic>
      <p:sp>
        <p:nvSpPr>
          <p:cNvPr id="10" name="TextBox 9"/>
          <p:cNvSpPr txBox="1"/>
          <p:nvPr/>
        </p:nvSpPr>
        <p:spPr>
          <a:xfrm>
            <a:off x="3668782" y="3626976"/>
            <a:ext cx="2094709" cy="523220"/>
          </a:xfrm>
          <a:prstGeom prst="rect">
            <a:avLst/>
          </a:prstGeom>
          <a:noFill/>
          <a:ln>
            <a:solidFill>
              <a:schemeClr val="tx1"/>
            </a:solidFill>
          </a:ln>
        </p:spPr>
        <p:txBody>
          <a:bodyPr wrap="square" rtlCol="0">
            <a:spAutoFit/>
          </a:bodyPr>
          <a:lstStyle/>
          <a:p>
            <a:pPr algn="ctr"/>
            <a:r>
              <a:rPr lang="en-US" sz="2800" b="1" dirty="0" smtClean="0"/>
              <a:t>1 €</a:t>
            </a:r>
            <a:endParaRPr lang="el-GR" sz="2800" b="1" dirty="0"/>
          </a:p>
        </p:txBody>
      </p:sp>
      <p:sp>
        <p:nvSpPr>
          <p:cNvPr id="11" name="TextBox 10"/>
          <p:cNvSpPr txBox="1"/>
          <p:nvPr/>
        </p:nvSpPr>
        <p:spPr>
          <a:xfrm>
            <a:off x="3894100" y="2847006"/>
            <a:ext cx="1644072" cy="461665"/>
          </a:xfrm>
          <a:prstGeom prst="rect">
            <a:avLst/>
          </a:prstGeom>
          <a:noFill/>
        </p:spPr>
        <p:txBody>
          <a:bodyPr wrap="square" rtlCol="0">
            <a:spAutoFit/>
          </a:bodyPr>
          <a:lstStyle/>
          <a:p>
            <a:pPr algn="ctr"/>
            <a:r>
              <a:rPr lang="el-GR" sz="2400" b="1" dirty="0" smtClean="0"/>
              <a:t>ΑΓΟΡΑ</a:t>
            </a:r>
            <a:endParaRPr lang="el-GR" sz="2400" b="1" dirty="0"/>
          </a:p>
        </p:txBody>
      </p:sp>
      <p:sp>
        <p:nvSpPr>
          <p:cNvPr id="12" name="TextBox 11"/>
          <p:cNvSpPr txBox="1"/>
          <p:nvPr/>
        </p:nvSpPr>
        <p:spPr>
          <a:xfrm>
            <a:off x="6241109" y="3626976"/>
            <a:ext cx="2094709" cy="523220"/>
          </a:xfrm>
          <a:prstGeom prst="rect">
            <a:avLst/>
          </a:prstGeom>
          <a:noFill/>
          <a:ln>
            <a:solidFill>
              <a:schemeClr val="tx1"/>
            </a:solidFill>
          </a:ln>
        </p:spPr>
        <p:txBody>
          <a:bodyPr wrap="square" rtlCol="0">
            <a:spAutoFit/>
          </a:bodyPr>
          <a:lstStyle/>
          <a:p>
            <a:pPr algn="ctr"/>
            <a:r>
              <a:rPr lang="en-US" sz="2800" b="1" dirty="0" smtClean="0"/>
              <a:t>1</a:t>
            </a:r>
            <a:r>
              <a:rPr lang="el-GR" sz="2800" b="1" dirty="0" smtClean="0"/>
              <a:t>,10</a:t>
            </a:r>
            <a:r>
              <a:rPr lang="en-US" sz="2800" b="1" dirty="0" smtClean="0"/>
              <a:t> €</a:t>
            </a:r>
            <a:endParaRPr lang="el-GR" sz="2800" b="1" dirty="0"/>
          </a:p>
        </p:txBody>
      </p:sp>
      <p:sp>
        <p:nvSpPr>
          <p:cNvPr id="13" name="TextBox 12"/>
          <p:cNvSpPr txBox="1"/>
          <p:nvPr/>
        </p:nvSpPr>
        <p:spPr>
          <a:xfrm>
            <a:off x="6466427" y="2847006"/>
            <a:ext cx="1644072" cy="461665"/>
          </a:xfrm>
          <a:prstGeom prst="rect">
            <a:avLst/>
          </a:prstGeom>
          <a:noFill/>
        </p:spPr>
        <p:txBody>
          <a:bodyPr wrap="square" rtlCol="0">
            <a:spAutoFit/>
          </a:bodyPr>
          <a:lstStyle/>
          <a:p>
            <a:pPr algn="ctr"/>
            <a:r>
              <a:rPr lang="el-GR" sz="2400" b="1" dirty="0" smtClean="0"/>
              <a:t>ΠΩΛΗΣΗ</a:t>
            </a:r>
            <a:endParaRPr lang="el-GR" sz="2400" b="1" dirty="0"/>
          </a:p>
        </p:txBody>
      </p:sp>
      <p:sp>
        <p:nvSpPr>
          <p:cNvPr id="14" name="TextBox 13"/>
          <p:cNvSpPr txBox="1"/>
          <p:nvPr/>
        </p:nvSpPr>
        <p:spPr>
          <a:xfrm>
            <a:off x="8796912" y="3626976"/>
            <a:ext cx="2094709" cy="523220"/>
          </a:xfrm>
          <a:prstGeom prst="rect">
            <a:avLst/>
          </a:prstGeom>
          <a:noFill/>
          <a:ln>
            <a:solidFill>
              <a:schemeClr val="tx1"/>
            </a:solidFill>
          </a:ln>
        </p:spPr>
        <p:txBody>
          <a:bodyPr wrap="square" rtlCol="0">
            <a:spAutoFit/>
          </a:bodyPr>
          <a:lstStyle/>
          <a:p>
            <a:pPr algn="ctr"/>
            <a:r>
              <a:rPr lang="el-GR" sz="2800" b="1" dirty="0" smtClean="0"/>
              <a:t>10 %</a:t>
            </a:r>
            <a:endParaRPr lang="el-GR" sz="2800" b="1" dirty="0"/>
          </a:p>
        </p:txBody>
      </p:sp>
      <p:sp>
        <p:nvSpPr>
          <p:cNvPr id="15" name="TextBox 14"/>
          <p:cNvSpPr txBox="1"/>
          <p:nvPr/>
        </p:nvSpPr>
        <p:spPr>
          <a:xfrm>
            <a:off x="9022230" y="2847006"/>
            <a:ext cx="1644072" cy="461665"/>
          </a:xfrm>
          <a:prstGeom prst="rect">
            <a:avLst/>
          </a:prstGeom>
          <a:noFill/>
        </p:spPr>
        <p:txBody>
          <a:bodyPr wrap="square" rtlCol="0">
            <a:spAutoFit/>
          </a:bodyPr>
          <a:lstStyle/>
          <a:p>
            <a:pPr algn="ctr"/>
            <a:r>
              <a:rPr lang="el-GR" sz="2400" b="1" dirty="0" smtClean="0"/>
              <a:t>ΚΕΡΔΟΣ</a:t>
            </a:r>
            <a:endParaRPr lang="el-GR" sz="2400" b="1" dirty="0"/>
          </a:p>
        </p:txBody>
      </p:sp>
      <p:sp>
        <p:nvSpPr>
          <p:cNvPr id="16" name="TextBox 15"/>
          <p:cNvSpPr txBox="1"/>
          <p:nvPr/>
        </p:nvSpPr>
        <p:spPr>
          <a:xfrm>
            <a:off x="120434" y="3589896"/>
            <a:ext cx="1699130" cy="461665"/>
          </a:xfrm>
          <a:prstGeom prst="rect">
            <a:avLst/>
          </a:prstGeom>
          <a:noFill/>
        </p:spPr>
        <p:txBody>
          <a:bodyPr wrap="square" rtlCol="0">
            <a:spAutoFit/>
          </a:bodyPr>
          <a:lstStyle/>
          <a:p>
            <a:r>
              <a:rPr lang="el-GR" sz="2400" b="1" dirty="0" smtClean="0"/>
              <a:t>01/09/2021</a:t>
            </a:r>
            <a:endParaRPr lang="el-GR" sz="2400" b="1" dirty="0"/>
          </a:p>
        </p:txBody>
      </p:sp>
      <p:pic>
        <p:nvPicPr>
          <p:cNvPr id="17" name="Εικόνα 16" descr="Απόσπασμα οθόνης"/>
          <p:cNvPicPr>
            <a:picLocks noChangeAspect="1"/>
          </p:cNvPicPr>
          <p:nvPr/>
        </p:nvPicPr>
        <p:blipFill>
          <a:blip r:embed="rId3"/>
          <a:stretch>
            <a:fillRect/>
          </a:stretch>
        </p:blipFill>
        <p:spPr>
          <a:xfrm>
            <a:off x="6091237" y="4730111"/>
            <a:ext cx="9526" cy="57158"/>
          </a:xfrm>
          <a:prstGeom prst="rect">
            <a:avLst/>
          </a:prstGeom>
        </p:spPr>
      </p:pic>
      <p:sp>
        <p:nvSpPr>
          <p:cNvPr id="18" name="Ορθογώνιο 17"/>
          <p:cNvSpPr/>
          <p:nvPr/>
        </p:nvSpPr>
        <p:spPr>
          <a:xfrm>
            <a:off x="1961391" y="4817860"/>
            <a:ext cx="1468582" cy="9236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90 </a:t>
            </a:r>
            <a:r>
              <a:rPr lang="en-US" sz="2800" b="1" dirty="0" smtClean="0">
                <a:solidFill>
                  <a:schemeClr val="tx1"/>
                </a:solidFill>
              </a:rPr>
              <a:t>gr</a:t>
            </a:r>
            <a:endParaRPr lang="el-GR" sz="2800" b="1" dirty="0">
              <a:solidFill>
                <a:schemeClr val="tx1"/>
              </a:solidFill>
            </a:endParaRPr>
          </a:p>
        </p:txBody>
      </p:sp>
      <p:sp>
        <p:nvSpPr>
          <p:cNvPr id="19" name="TextBox 18"/>
          <p:cNvSpPr txBox="1"/>
          <p:nvPr/>
        </p:nvSpPr>
        <p:spPr>
          <a:xfrm>
            <a:off x="3668782" y="4956666"/>
            <a:ext cx="2094709" cy="523220"/>
          </a:xfrm>
          <a:prstGeom prst="rect">
            <a:avLst/>
          </a:prstGeom>
          <a:noFill/>
          <a:ln>
            <a:solidFill>
              <a:schemeClr val="tx1"/>
            </a:solidFill>
          </a:ln>
        </p:spPr>
        <p:txBody>
          <a:bodyPr wrap="square" rtlCol="0">
            <a:spAutoFit/>
          </a:bodyPr>
          <a:lstStyle/>
          <a:p>
            <a:pPr algn="ctr"/>
            <a:r>
              <a:rPr lang="el-GR" sz="2800" b="1" dirty="0" smtClean="0"/>
              <a:t>0,95 </a:t>
            </a:r>
            <a:r>
              <a:rPr lang="en-US" sz="2800" b="1" dirty="0" smtClean="0"/>
              <a:t>€</a:t>
            </a:r>
            <a:endParaRPr lang="el-GR" sz="2800" b="1" dirty="0"/>
          </a:p>
        </p:txBody>
      </p:sp>
      <p:sp>
        <p:nvSpPr>
          <p:cNvPr id="20" name="TextBox 19"/>
          <p:cNvSpPr txBox="1"/>
          <p:nvPr/>
        </p:nvSpPr>
        <p:spPr>
          <a:xfrm>
            <a:off x="6241109" y="4956666"/>
            <a:ext cx="2094709" cy="523220"/>
          </a:xfrm>
          <a:prstGeom prst="rect">
            <a:avLst/>
          </a:prstGeom>
          <a:noFill/>
          <a:ln>
            <a:solidFill>
              <a:schemeClr val="tx1"/>
            </a:solidFill>
          </a:ln>
        </p:spPr>
        <p:txBody>
          <a:bodyPr wrap="square" rtlCol="0">
            <a:spAutoFit/>
          </a:bodyPr>
          <a:lstStyle/>
          <a:p>
            <a:pPr algn="ctr"/>
            <a:r>
              <a:rPr lang="en-US" sz="2800" b="1" dirty="0" smtClean="0"/>
              <a:t>1</a:t>
            </a:r>
            <a:r>
              <a:rPr lang="el-GR" sz="2800" b="1" dirty="0" smtClean="0"/>
              <a:t>,04</a:t>
            </a:r>
            <a:r>
              <a:rPr lang="en-US" sz="2800" b="1" dirty="0" smtClean="0"/>
              <a:t> €</a:t>
            </a:r>
            <a:endParaRPr lang="el-GR" sz="2800" b="1" dirty="0"/>
          </a:p>
        </p:txBody>
      </p:sp>
      <p:sp>
        <p:nvSpPr>
          <p:cNvPr id="21" name="TextBox 20"/>
          <p:cNvSpPr txBox="1"/>
          <p:nvPr/>
        </p:nvSpPr>
        <p:spPr>
          <a:xfrm>
            <a:off x="8796912" y="4956666"/>
            <a:ext cx="2094709" cy="523220"/>
          </a:xfrm>
          <a:prstGeom prst="rect">
            <a:avLst/>
          </a:prstGeom>
          <a:noFill/>
          <a:ln>
            <a:solidFill>
              <a:schemeClr val="tx1"/>
            </a:solidFill>
          </a:ln>
        </p:spPr>
        <p:txBody>
          <a:bodyPr wrap="square" rtlCol="0">
            <a:spAutoFit/>
          </a:bodyPr>
          <a:lstStyle/>
          <a:p>
            <a:pPr algn="ctr"/>
            <a:r>
              <a:rPr lang="el-GR" sz="2800" b="1" dirty="0" smtClean="0">
                <a:solidFill>
                  <a:schemeClr val="accent6">
                    <a:lumMod val="50000"/>
                  </a:schemeClr>
                </a:solidFill>
              </a:rPr>
              <a:t>9,4 %</a:t>
            </a:r>
            <a:endParaRPr lang="el-GR" sz="2800" b="1" dirty="0">
              <a:solidFill>
                <a:schemeClr val="accent6">
                  <a:lumMod val="50000"/>
                </a:schemeClr>
              </a:solidFill>
            </a:endParaRPr>
          </a:p>
        </p:txBody>
      </p:sp>
      <p:sp>
        <p:nvSpPr>
          <p:cNvPr id="22" name="TextBox 21"/>
          <p:cNvSpPr txBox="1"/>
          <p:nvPr/>
        </p:nvSpPr>
        <p:spPr>
          <a:xfrm>
            <a:off x="120434" y="4919586"/>
            <a:ext cx="1699130" cy="461665"/>
          </a:xfrm>
          <a:prstGeom prst="rect">
            <a:avLst/>
          </a:prstGeom>
          <a:noFill/>
        </p:spPr>
        <p:txBody>
          <a:bodyPr wrap="square" rtlCol="0">
            <a:spAutoFit/>
          </a:bodyPr>
          <a:lstStyle/>
          <a:p>
            <a:pPr algn="ctr"/>
            <a:r>
              <a:rPr lang="el-GR" sz="2400" b="1" dirty="0" smtClean="0">
                <a:solidFill>
                  <a:schemeClr val="accent6">
                    <a:lumMod val="50000"/>
                  </a:schemeClr>
                </a:solidFill>
              </a:rPr>
              <a:t>ΝΟΜΙΜΟ</a:t>
            </a:r>
            <a:endParaRPr lang="el-GR" sz="2400" b="1" dirty="0">
              <a:solidFill>
                <a:schemeClr val="accent6">
                  <a:lumMod val="50000"/>
                </a:schemeClr>
              </a:solidFill>
            </a:endParaRPr>
          </a:p>
        </p:txBody>
      </p:sp>
      <p:pic>
        <p:nvPicPr>
          <p:cNvPr id="23" name="Εικόνα 22" descr="Απόσπασμα οθόνης"/>
          <p:cNvPicPr>
            <a:picLocks noChangeAspect="1"/>
          </p:cNvPicPr>
          <p:nvPr/>
        </p:nvPicPr>
        <p:blipFill>
          <a:blip r:embed="rId3"/>
          <a:stretch>
            <a:fillRect/>
          </a:stretch>
        </p:blipFill>
        <p:spPr>
          <a:xfrm>
            <a:off x="6091237" y="5790378"/>
            <a:ext cx="9526" cy="57158"/>
          </a:xfrm>
          <a:prstGeom prst="rect">
            <a:avLst/>
          </a:prstGeom>
        </p:spPr>
      </p:pic>
      <p:sp>
        <p:nvSpPr>
          <p:cNvPr id="24" name="Ορθογώνιο 23"/>
          <p:cNvSpPr/>
          <p:nvPr/>
        </p:nvSpPr>
        <p:spPr>
          <a:xfrm>
            <a:off x="1961391" y="5878127"/>
            <a:ext cx="1468582" cy="9236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90 </a:t>
            </a:r>
            <a:r>
              <a:rPr lang="en-US" sz="2800" b="1" dirty="0" smtClean="0">
                <a:solidFill>
                  <a:schemeClr val="tx1"/>
                </a:solidFill>
              </a:rPr>
              <a:t>gr</a:t>
            </a:r>
            <a:endParaRPr lang="el-GR" sz="2800" b="1" dirty="0">
              <a:solidFill>
                <a:schemeClr val="tx1"/>
              </a:solidFill>
            </a:endParaRPr>
          </a:p>
        </p:txBody>
      </p:sp>
      <p:sp>
        <p:nvSpPr>
          <p:cNvPr id="25" name="TextBox 24"/>
          <p:cNvSpPr txBox="1"/>
          <p:nvPr/>
        </p:nvSpPr>
        <p:spPr>
          <a:xfrm>
            <a:off x="3668782" y="6016933"/>
            <a:ext cx="2094709" cy="523220"/>
          </a:xfrm>
          <a:prstGeom prst="rect">
            <a:avLst/>
          </a:prstGeom>
          <a:noFill/>
          <a:ln>
            <a:solidFill>
              <a:schemeClr val="tx1"/>
            </a:solidFill>
          </a:ln>
        </p:spPr>
        <p:txBody>
          <a:bodyPr wrap="square" rtlCol="0">
            <a:spAutoFit/>
          </a:bodyPr>
          <a:lstStyle/>
          <a:p>
            <a:pPr algn="ctr"/>
            <a:r>
              <a:rPr lang="en-US" sz="2800" b="1" dirty="0" smtClean="0"/>
              <a:t> </a:t>
            </a:r>
            <a:r>
              <a:rPr lang="el-GR" sz="2800" b="1" dirty="0" smtClean="0"/>
              <a:t>0,90 </a:t>
            </a:r>
            <a:r>
              <a:rPr lang="en-US" sz="2800" b="1" dirty="0" smtClean="0"/>
              <a:t>€</a:t>
            </a:r>
            <a:endParaRPr lang="el-GR" sz="2800" b="1" dirty="0"/>
          </a:p>
        </p:txBody>
      </p:sp>
      <p:sp>
        <p:nvSpPr>
          <p:cNvPr id="26" name="TextBox 25"/>
          <p:cNvSpPr txBox="1"/>
          <p:nvPr/>
        </p:nvSpPr>
        <p:spPr>
          <a:xfrm>
            <a:off x="6241109" y="6016933"/>
            <a:ext cx="2094709" cy="523220"/>
          </a:xfrm>
          <a:prstGeom prst="rect">
            <a:avLst/>
          </a:prstGeom>
          <a:noFill/>
          <a:ln>
            <a:solidFill>
              <a:schemeClr val="tx1"/>
            </a:solidFill>
          </a:ln>
        </p:spPr>
        <p:txBody>
          <a:bodyPr wrap="square" rtlCol="0">
            <a:spAutoFit/>
          </a:bodyPr>
          <a:lstStyle/>
          <a:p>
            <a:pPr algn="ctr"/>
            <a:r>
              <a:rPr lang="en-US" sz="2800" b="1" dirty="0" smtClean="0"/>
              <a:t>1</a:t>
            </a:r>
            <a:r>
              <a:rPr lang="el-GR" sz="2800" b="1" dirty="0" smtClean="0"/>
              <a:t>,04</a:t>
            </a:r>
            <a:r>
              <a:rPr lang="en-US" sz="2800" b="1" dirty="0" smtClean="0"/>
              <a:t> €</a:t>
            </a:r>
            <a:endParaRPr lang="el-GR" sz="2800" b="1" dirty="0"/>
          </a:p>
        </p:txBody>
      </p:sp>
      <p:sp>
        <p:nvSpPr>
          <p:cNvPr id="27" name="TextBox 26"/>
          <p:cNvSpPr txBox="1"/>
          <p:nvPr/>
        </p:nvSpPr>
        <p:spPr>
          <a:xfrm>
            <a:off x="8796912" y="6016933"/>
            <a:ext cx="2094709" cy="523220"/>
          </a:xfrm>
          <a:prstGeom prst="rect">
            <a:avLst/>
          </a:prstGeom>
          <a:noFill/>
          <a:ln>
            <a:solidFill>
              <a:schemeClr val="tx1"/>
            </a:solidFill>
          </a:ln>
        </p:spPr>
        <p:txBody>
          <a:bodyPr wrap="square" rtlCol="0">
            <a:spAutoFit/>
          </a:bodyPr>
          <a:lstStyle/>
          <a:p>
            <a:pPr algn="ctr"/>
            <a:r>
              <a:rPr lang="el-GR" sz="2800" b="1" dirty="0" smtClean="0">
                <a:solidFill>
                  <a:srgbClr val="FF0000"/>
                </a:solidFill>
              </a:rPr>
              <a:t>15,6 %</a:t>
            </a:r>
            <a:endParaRPr lang="el-GR" sz="2800" b="1" dirty="0">
              <a:solidFill>
                <a:srgbClr val="FF0000"/>
              </a:solidFill>
            </a:endParaRPr>
          </a:p>
        </p:txBody>
      </p:sp>
      <p:sp>
        <p:nvSpPr>
          <p:cNvPr id="28" name="TextBox 27"/>
          <p:cNvSpPr txBox="1"/>
          <p:nvPr/>
        </p:nvSpPr>
        <p:spPr>
          <a:xfrm>
            <a:off x="120433" y="5979853"/>
            <a:ext cx="1840957" cy="461665"/>
          </a:xfrm>
          <a:prstGeom prst="rect">
            <a:avLst/>
          </a:prstGeom>
          <a:noFill/>
        </p:spPr>
        <p:txBody>
          <a:bodyPr wrap="square" rtlCol="0">
            <a:spAutoFit/>
          </a:bodyPr>
          <a:lstStyle/>
          <a:p>
            <a:r>
              <a:rPr lang="el-GR" sz="2400" b="1" dirty="0" smtClean="0">
                <a:solidFill>
                  <a:srgbClr val="FF0000"/>
                </a:solidFill>
              </a:rPr>
              <a:t>ΠΑΡΑΝΟΜΟ</a:t>
            </a:r>
            <a:endParaRPr lang="el-GR" sz="2400" b="1" dirty="0">
              <a:solidFill>
                <a:srgbClr val="FF0000"/>
              </a:solidFill>
            </a:endParaRPr>
          </a:p>
        </p:txBody>
      </p:sp>
    </p:spTree>
    <p:extLst>
      <p:ext uri="{BB962C8B-B14F-4D97-AF65-F5344CB8AC3E}">
        <p14:creationId xmlns:p14="http://schemas.microsoft.com/office/powerpoint/2010/main" val="411588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74320" y="653332"/>
            <a:ext cx="11252886" cy="2062103"/>
          </a:xfrm>
          <a:prstGeom prst="rect">
            <a:avLst/>
          </a:prstGeom>
          <a:noFill/>
        </p:spPr>
        <p:txBody>
          <a:bodyPr wrap="square" rtlCol="0">
            <a:spAutoFit/>
          </a:bodyPr>
          <a:lstStyle/>
          <a:p>
            <a:pPr algn="ctr">
              <a:lnSpc>
                <a:spcPct val="150000"/>
              </a:lnSpc>
            </a:pPr>
            <a:r>
              <a:rPr lang="el-GR" sz="2400" b="1" u="sng" dirty="0" smtClean="0"/>
              <a:t>Η ΑΛΗΘΕΙΑ</a:t>
            </a:r>
          </a:p>
          <a:p>
            <a:pPr algn="ctr">
              <a:lnSpc>
                <a:spcPct val="150000"/>
              </a:lnSpc>
            </a:pPr>
            <a:endParaRPr lang="en-US" sz="2400" b="1" u="sng" dirty="0" smtClean="0"/>
          </a:p>
          <a:p>
            <a:pPr algn="ctr">
              <a:lnSpc>
                <a:spcPct val="150000"/>
              </a:lnSpc>
            </a:pPr>
            <a:endParaRPr lang="el-GR" sz="2400" b="1" u="sng" dirty="0" smtClean="0"/>
          </a:p>
          <a:p>
            <a:endParaRPr lang="el-GR" sz="2000" dirty="0" smtClean="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pic>
        <p:nvPicPr>
          <p:cNvPr id="5" name="Εικόνα 4"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184" y="3357552"/>
            <a:ext cx="47632" cy="142895"/>
          </a:xfrm>
          <a:prstGeom prst="rect">
            <a:avLst/>
          </a:prstGeom>
        </p:spPr>
      </p:pic>
      <p:graphicFrame>
        <p:nvGraphicFramePr>
          <p:cNvPr id="11" name="Πίνακας 10"/>
          <p:cNvGraphicFramePr>
            <a:graphicFrameLocks noGrp="1"/>
          </p:cNvGraphicFramePr>
          <p:nvPr>
            <p:extLst>
              <p:ext uri="{D42A27DB-BD31-4B8C-83A1-F6EECF244321}">
                <p14:modId xmlns:p14="http://schemas.microsoft.com/office/powerpoint/2010/main" val="1278164837"/>
              </p:ext>
            </p:extLst>
          </p:nvPr>
        </p:nvGraphicFramePr>
        <p:xfrm>
          <a:off x="1835663" y="1450061"/>
          <a:ext cx="8878518" cy="5126230"/>
        </p:xfrm>
        <a:graphic>
          <a:graphicData uri="http://schemas.openxmlformats.org/drawingml/2006/table">
            <a:tbl>
              <a:tblPr/>
              <a:tblGrid>
                <a:gridCol w="1382544"/>
                <a:gridCol w="3348342"/>
                <a:gridCol w="1382544"/>
                <a:gridCol w="1382544"/>
                <a:gridCol w="1382544"/>
              </a:tblGrid>
              <a:tr h="288474">
                <a:tc gridSpan="2">
                  <a:txBody>
                    <a:bodyPr/>
                    <a:lstStyle/>
                    <a:p>
                      <a:pPr algn="ctr" fontAlgn="ctr"/>
                      <a:r>
                        <a:rPr lang="en-US" sz="1600" b="1" i="0" u="none" strike="noStrike" dirty="0">
                          <a:solidFill>
                            <a:srgbClr val="000000"/>
                          </a:solidFill>
                          <a:effectLst/>
                          <a:latin typeface="Calibri" panose="020F0502020204030204" pitchFamily="34" charset="0"/>
                        </a:rPr>
                        <a:t>MY MARKET</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fontAlgn="ctr"/>
                      <a:r>
                        <a:rPr lang="el-GR" sz="1200" b="1" i="0" u="none" strike="noStrike">
                          <a:solidFill>
                            <a:srgbClr val="000000"/>
                          </a:solidFill>
                          <a:effectLst/>
                          <a:latin typeface="Calibri" panose="020F0502020204030204" pitchFamily="34" charset="0"/>
                        </a:rPr>
                        <a:t>ΒΑΡΟΣ</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ΤΙΜΗ</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ΤΙΜΗ ΑΝΑ </a:t>
                      </a:r>
                      <a:r>
                        <a:rPr lang="en-US" sz="1200" b="1" i="0" u="none" strike="noStrike">
                          <a:solidFill>
                            <a:srgbClr val="000000"/>
                          </a:solidFill>
                          <a:effectLst/>
                          <a:latin typeface="Calibri" panose="020F0502020204030204" pitchFamily="34" charset="0"/>
                        </a:rPr>
                        <a:t>KG</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6949">
                <a:tc>
                  <a:txBody>
                    <a:bodyPr/>
                    <a:lstStyle/>
                    <a:p>
                      <a:pPr algn="ctr" fontAlgn="ctr"/>
                      <a:r>
                        <a:rPr lang="el-GR" sz="1200" b="1" i="0" u="none" strike="noStrike">
                          <a:solidFill>
                            <a:srgbClr val="000000"/>
                          </a:solidFill>
                          <a:effectLst/>
                          <a:latin typeface="Calibri" panose="020F0502020204030204" pitchFamily="34" charset="0"/>
                        </a:rPr>
                        <a:t>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ΜΕΝΕΓΑΤΟΣ ΦΕΤΑ ΚΑΛΑΒΡΥΤΩΝ Π.Ο.Π. ΒΑΡΕΛΙΣΙΑ ΣΕ ΑΛΜΗ 400g</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0,4</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dirty="0">
                          <a:solidFill>
                            <a:srgbClr val="000000"/>
                          </a:solidFill>
                          <a:effectLst/>
                          <a:latin typeface="Calibri" panose="020F0502020204030204" pitchFamily="34" charset="0"/>
                        </a:rPr>
                        <a:t>5,94</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dirty="0">
                          <a:solidFill>
                            <a:srgbClr val="000000"/>
                          </a:solidFill>
                          <a:effectLst/>
                          <a:latin typeface="Calibri" panose="020F0502020204030204" pitchFamily="34" charset="0"/>
                        </a:rPr>
                        <a:t>14,85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712">
                <a:tc>
                  <a:txBody>
                    <a:bodyPr/>
                    <a:lstStyle/>
                    <a:p>
                      <a:pPr algn="ctr" fontAlgn="ctr"/>
                      <a:r>
                        <a:rPr lang="el-GR" sz="1200" b="1" i="0" u="none" strike="noStrike">
                          <a:solidFill>
                            <a:srgbClr val="000000"/>
                          </a:solidFill>
                          <a:effectLst/>
                          <a:latin typeface="Calibri" panose="020F0502020204030204" pitchFamily="34" charset="0"/>
                        </a:rPr>
                        <a:t>2</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ΟΛΥΜΠΟΣ ΦΕΤΑ Π.Ο.Π.ΜΕΤ.ΚΥΛ.ΔΟΧΕΙΟ 400</a:t>
                      </a:r>
                      <a:r>
                        <a:rPr lang="en-US" sz="1200" b="1" i="0" u="none" strike="noStrike">
                          <a:solidFill>
                            <a:srgbClr val="000000"/>
                          </a:solidFill>
                          <a:effectLst/>
                          <a:latin typeface="Calibri" panose="020F0502020204030204" pitchFamily="34" charset="0"/>
                        </a:rPr>
                        <a:t>G</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0,4</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5,11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12,775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712">
                <a:tc>
                  <a:txBody>
                    <a:bodyPr/>
                    <a:lstStyle/>
                    <a:p>
                      <a:pPr algn="ctr" fontAlgn="ctr"/>
                      <a:r>
                        <a:rPr lang="el-GR" sz="1200" b="1" i="0" u="none" strike="noStrike">
                          <a:solidFill>
                            <a:srgbClr val="000000"/>
                          </a:solidFill>
                          <a:effectLst/>
                          <a:latin typeface="Calibri" panose="020F0502020204030204" pitchFamily="34" charset="0"/>
                        </a:rPr>
                        <a:t>3</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ΟΛΥΜΠΟΣ ΦΕΤΑ Π.Ο.Π.ΜΕΤ.ΚΥΛ.ΔΟΧΕΙΟ 400</a:t>
                      </a:r>
                      <a:r>
                        <a:rPr lang="en-US" sz="1200" b="1" i="0" u="none" strike="noStrike">
                          <a:solidFill>
                            <a:srgbClr val="000000"/>
                          </a:solidFill>
                          <a:effectLst/>
                          <a:latin typeface="Calibri" panose="020F0502020204030204" pitchFamily="34" charset="0"/>
                        </a:rPr>
                        <a:t>G</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0,4</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5,11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12,775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712">
                <a:tc>
                  <a:txBody>
                    <a:bodyPr/>
                    <a:lstStyle/>
                    <a:p>
                      <a:pPr algn="ctr" fontAlgn="ctr"/>
                      <a:r>
                        <a:rPr lang="el-GR" sz="1200" b="1" i="0" u="none" strike="noStrike">
                          <a:solidFill>
                            <a:srgbClr val="000000"/>
                          </a:solidFill>
                          <a:effectLst/>
                          <a:latin typeface="Calibri" panose="020F0502020204030204" pitchFamily="34" charset="0"/>
                        </a:rPr>
                        <a:t>4</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ΣΑΝΤΖΗΛΙΩΤΗΣ ΦΕΤΑ ΜΥΤΙΛΗΝΗΣ ΠΟΠ ΔΟΧ(ΤΚ).</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8,65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8,65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2907">
                <a:tc>
                  <a:txBody>
                    <a:bodyPr/>
                    <a:lstStyle/>
                    <a:p>
                      <a:pPr algn="ctr" fontAlgn="ctr"/>
                      <a:r>
                        <a:rPr lang="el-GR" sz="1200" b="1" i="0" u="none" strike="noStrike">
                          <a:solidFill>
                            <a:srgbClr val="000000"/>
                          </a:solidFill>
                          <a:effectLst/>
                          <a:latin typeface="Calibri" panose="020F0502020204030204" pitchFamily="34" charset="0"/>
                        </a:rPr>
                        <a:t>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ΦΕΤΑ Π.Ο.Π. ΑΧΑΪΑΣ ΒΑΡΕΛΙΣΙΑ(Τ.Κ.)</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8,65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8,65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2907">
                <a:tc>
                  <a:txBody>
                    <a:bodyPr/>
                    <a:lstStyle/>
                    <a:p>
                      <a:pPr algn="ctr" fontAlgn="ctr"/>
                      <a:r>
                        <a:rPr lang="el-GR" sz="1200" b="1" i="0" u="none" strike="noStrike">
                          <a:solidFill>
                            <a:srgbClr val="000000"/>
                          </a:solidFill>
                          <a:effectLst/>
                          <a:latin typeface="Calibri" panose="020F0502020204030204" pitchFamily="34" charset="0"/>
                        </a:rPr>
                        <a:t>6</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ΦΕΤΑ Π.Ο.Π. ΑΧΑΪΑΣ ΒΑΡΕΛΙΣΙΑ(Τ.Κ.)</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8,35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8,35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2907">
                <a:tc>
                  <a:txBody>
                    <a:bodyPr/>
                    <a:lstStyle/>
                    <a:p>
                      <a:pPr algn="ctr" fontAlgn="ctr"/>
                      <a:r>
                        <a:rPr lang="el-GR" sz="1200" b="1" i="0" u="none" strike="noStrike">
                          <a:solidFill>
                            <a:srgbClr val="000000"/>
                          </a:solidFill>
                          <a:effectLst/>
                          <a:latin typeface="Calibri" panose="020F0502020204030204" pitchFamily="34" charset="0"/>
                        </a:rPr>
                        <a:t>7</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ΦΕΤΑ Π.Ο.Π. ΑΧΑΪΑΣ ΒΑΡΕΛΙΣΙΑ(Τ.Κ.)</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8,35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8,35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2907">
                <a:tc>
                  <a:txBody>
                    <a:bodyPr/>
                    <a:lstStyle/>
                    <a:p>
                      <a:pPr algn="ctr" fontAlgn="ctr"/>
                      <a:r>
                        <a:rPr lang="el-GR" sz="1200" b="1" i="0" u="none" strike="noStrike">
                          <a:solidFill>
                            <a:srgbClr val="000000"/>
                          </a:solidFill>
                          <a:effectLst/>
                          <a:latin typeface="Calibri" panose="020F0502020204030204" pitchFamily="34" charset="0"/>
                        </a:rPr>
                        <a:t>8</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ΦΕΤΑ ΑΝΔΡΑΒΙΔΑΣ ΒΑΡΕΛΙΣΙΑ Π.Ο.Π.(Τ.Κ.)</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8,99</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8,99</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2907">
                <a:tc>
                  <a:txBody>
                    <a:bodyPr/>
                    <a:lstStyle/>
                    <a:p>
                      <a:pPr algn="ctr" fontAlgn="ctr"/>
                      <a:r>
                        <a:rPr lang="el-GR" sz="1200" b="1" i="0" u="none" strike="noStrike">
                          <a:solidFill>
                            <a:srgbClr val="000000"/>
                          </a:solidFill>
                          <a:effectLst/>
                          <a:latin typeface="Calibri" panose="020F0502020204030204" pitchFamily="34" charset="0"/>
                        </a:rPr>
                        <a:t>9</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ΦΕΤΑ ΑΝΔΡΑΒΙΔΑΣ ΒΑΡΕΛΙΣΙΑ Π.Ο.Π.(Τ.Κ.)</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8,99</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8,99</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712">
                <a:tc>
                  <a:txBody>
                    <a:bodyPr/>
                    <a:lstStyle/>
                    <a:p>
                      <a:pPr algn="ctr" fontAlgn="ctr"/>
                      <a:r>
                        <a:rPr lang="el-GR" sz="1200" b="1" i="0" u="none" strike="noStrike">
                          <a:solidFill>
                            <a:srgbClr val="000000"/>
                          </a:solidFill>
                          <a:effectLst/>
                          <a:latin typeface="Calibri" panose="020F0502020204030204" pitchFamily="34" charset="0"/>
                        </a:rPr>
                        <a:t>10</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ΦΕΤΑ ΑΧΑΪΑΣΠ.Ο.Π.(ΔΟΧΕΙΟ 15ΚG)(ΤΙΜ.ΚΙΛ)</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8,99</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8,99</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712">
                <a:tc>
                  <a:txBody>
                    <a:bodyPr/>
                    <a:lstStyle/>
                    <a:p>
                      <a:pPr algn="ctr" fontAlgn="ctr"/>
                      <a:r>
                        <a:rPr lang="el-GR" sz="1200" b="1" i="0" u="none" strike="noStrike">
                          <a:solidFill>
                            <a:srgbClr val="000000"/>
                          </a:solidFill>
                          <a:effectLst/>
                          <a:latin typeface="Calibri" panose="020F0502020204030204" pitchFamily="34" charset="0"/>
                        </a:rPr>
                        <a:t>11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ΜΠΙΖΙΟΣ ΦΕΤΑ ΠΟΠ ΕΛΑΣΣΟΝΑΣ ΔΟΧΕΙΟ(Τ.Κ.)</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10,45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10,45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712">
                <a:tc>
                  <a:txBody>
                    <a:bodyPr/>
                    <a:lstStyle/>
                    <a:p>
                      <a:pPr algn="ctr" fontAlgn="ctr"/>
                      <a:r>
                        <a:rPr lang="el-GR" sz="1200" b="1" i="0" u="none" strike="noStrike">
                          <a:solidFill>
                            <a:srgbClr val="000000"/>
                          </a:solidFill>
                          <a:effectLst/>
                          <a:latin typeface="Calibri" panose="020F0502020204030204" pitchFamily="34" charset="0"/>
                        </a:rPr>
                        <a:t>12</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ΜΠΙΖΙΟΣ ΦΕΤΑ ΠΟΠ ΕΛΑΣΣΟΝΑΣ ΔΟΧΕΙΟ(Τ.Κ.)</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a:solidFill>
                            <a:srgbClr val="000000"/>
                          </a:solidFill>
                          <a:effectLst/>
                          <a:latin typeface="Calibri" panose="020F0502020204030204" pitchFamily="34" charset="0"/>
                        </a:rPr>
                        <a:t>10,45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l-GR" sz="1200" b="1" i="0" u="none" strike="noStrike" dirty="0">
                          <a:solidFill>
                            <a:srgbClr val="000000"/>
                          </a:solidFill>
                          <a:effectLst/>
                          <a:latin typeface="Calibri" panose="020F0502020204030204" pitchFamily="34" charset="0"/>
                        </a:rPr>
                        <a:t>10,45</a:t>
                      </a:r>
                    </a:p>
                  </a:txBody>
                  <a:tcPr marL="6399" marR="6399" marT="63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493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45740" y="676657"/>
            <a:ext cx="11589241" cy="6063198"/>
          </a:xfrm>
          <a:prstGeom prst="rect">
            <a:avLst/>
          </a:prstGeom>
          <a:noFill/>
        </p:spPr>
        <p:txBody>
          <a:bodyPr wrap="square" rtlCol="0">
            <a:spAutoFit/>
          </a:bodyPr>
          <a:lstStyle/>
          <a:p>
            <a:pPr algn="ctr"/>
            <a:r>
              <a:rPr lang="el-GR" sz="2800" b="1" u="sng" dirty="0"/>
              <a:t>Η ΑΛΗΘΕΙΑ</a:t>
            </a:r>
          </a:p>
          <a:p>
            <a:pPr algn="just"/>
            <a:endParaRPr lang="en-US" sz="2400" dirty="0"/>
          </a:p>
          <a:p>
            <a:pPr algn="just"/>
            <a:r>
              <a:rPr lang="el-GR" sz="2400" dirty="0"/>
              <a:t>Ο αλγόριθμός για την παρακολούθηση του καλαθιού λαμβάνει υπόψιν του μόνο την τιμή </a:t>
            </a:r>
            <a:r>
              <a:rPr lang="el-GR" sz="2400" b="0" i="0" dirty="0">
                <a:effectLst/>
                <a:latin typeface="Slack-Lato"/>
              </a:rPr>
              <a:t>ανά λίτρο/κιλό του ακριβότερου προϊόντος κάθε κατηγορίας από τις 51 του καλαθιού με μια σταθμισμένη τιμή (βάρος). </a:t>
            </a:r>
          </a:p>
          <a:p>
            <a:pPr algn="just"/>
            <a:r>
              <a:rPr lang="el-GR" sz="2400" b="0" i="0" dirty="0">
                <a:effectLst/>
                <a:latin typeface="Slack-Lato"/>
              </a:rPr>
              <a:t/>
            </a:r>
            <a:br>
              <a:rPr lang="el-GR" sz="2400" b="0" i="0" dirty="0">
                <a:effectLst/>
                <a:latin typeface="Slack-Lato"/>
              </a:rPr>
            </a:br>
            <a:r>
              <a:rPr lang="el-GR" sz="2400" b="0" i="0" dirty="0">
                <a:effectLst/>
                <a:latin typeface="Slack-Lato"/>
              </a:rPr>
              <a:t>Η τιμή αυτή προκύπτει από τους παρακάτω παράγοντες</a:t>
            </a:r>
            <a:r>
              <a:rPr lang="en-US" sz="2400" b="0" i="0" dirty="0">
                <a:effectLst/>
                <a:latin typeface="Slack-Lato"/>
              </a:rPr>
              <a:t>:</a:t>
            </a:r>
          </a:p>
          <a:p>
            <a:pPr marL="457200" indent="-457200" algn="just">
              <a:buAutoNum type="arabicPeriod"/>
            </a:pPr>
            <a:r>
              <a:rPr lang="el-GR" sz="2400" dirty="0">
                <a:latin typeface="Slack-Lato"/>
              </a:rPr>
              <a:t>Π</a:t>
            </a:r>
            <a:r>
              <a:rPr lang="el-GR" sz="2400" b="0" i="0" dirty="0">
                <a:effectLst/>
                <a:latin typeface="Slack-Lato"/>
              </a:rPr>
              <a:t>αρουσία της κατηγορίας στα συνολικά καλάθια.</a:t>
            </a:r>
            <a:endParaRPr lang="en-US" sz="2400" b="0" i="0" dirty="0">
              <a:effectLst/>
              <a:latin typeface="Slack-Lato"/>
            </a:endParaRPr>
          </a:p>
          <a:p>
            <a:pPr marL="457200" indent="-457200" algn="just">
              <a:buAutoNum type="arabicPeriod"/>
            </a:pPr>
            <a:r>
              <a:rPr lang="el-GR" sz="2400" b="0" i="0" dirty="0">
                <a:effectLst/>
                <a:latin typeface="Slack-Lato"/>
              </a:rPr>
              <a:t>Συνολικός τζίρος της κατηγορίας, όπου το φρέσκο γάλα (τζίρος &gt;400Μ) έχει μεγαλύτερη βαρύτητα από τις ζωοτροφές (ετήσιος τζίρος &gt;40Μ).</a:t>
            </a:r>
          </a:p>
          <a:p>
            <a:pPr marL="457200" indent="-457200" algn="just">
              <a:buAutoNum type="arabicPeriod"/>
            </a:pPr>
            <a:r>
              <a:rPr lang="el-GR" sz="2400" dirty="0">
                <a:latin typeface="Slack-Lato"/>
              </a:rPr>
              <a:t>Π</a:t>
            </a:r>
            <a:r>
              <a:rPr lang="el-GR" sz="2400" b="0" i="0" dirty="0">
                <a:effectLst/>
                <a:latin typeface="Slack-Lato"/>
              </a:rPr>
              <a:t>οσόστωση στην κατηγορία προϊόντων ιδιωτικής ετικέτας.</a:t>
            </a:r>
          </a:p>
          <a:p>
            <a:pPr algn="l"/>
            <a:r>
              <a:rPr lang="el-GR" sz="2400" b="0" i="0" dirty="0">
                <a:solidFill>
                  <a:srgbClr val="D1D2D3"/>
                </a:solidFill>
                <a:effectLst/>
                <a:latin typeface="Slack-Lato"/>
              </a:rPr>
              <a:t/>
            </a:r>
            <a:br>
              <a:rPr lang="el-GR" sz="2400" b="0" i="0" dirty="0">
                <a:solidFill>
                  <a:srgbClr val="D1D2D3"/>
                </a:solidFill>
                <a:effectLst/>
                <a:latin typeface="Slack-Lato"/>
              </a:rPr>
            </a:br>
            <a:endParaRPr lang="el-GR" sz="2400" b="0" i="0" dirty="0">
              <a:solidFill>
                <a:srgbClr val="D1D2D3"/>
              </a:solidFill>
              <a:effectLst/>
              <a:latin typeface="Slack-Lato"/>
            </a:endParaRPr>
          </a:p>
          <a:p>
            <a:pPr algn="just"/>
            <a:endParaRPr lang="en-US" sz="2400" dirty="0"/>
          </a:p>
          <a:p>
            <a:pPr algn="just"/>
            <a:endParaRPr lang="en-US" sz="2400" dirty="0"/>
          </a:p>
          <a:p>
            <a:pPr algn="just"/>
            <a:r>
              <a:rPr lang="el-GR" sz="2400" dirty="0"/>
              <a:t> </a:t>
            </a:r>
          </a:p>
        </p:txBody>
      </p:sp>
      <p:pic>
        <p:nvPicPr>
          <p:cNvPr id="29" name="Picture 28">
            <a:extLst>
              <a:ext uri="{FF2B5EF4-FFF2-40B4-BE49-F238E27FC236}">
                <a16:creationId xmlns:a16="http://schemas.microsoft.com/office/drawing/2014/main" xmlns="" id="{ECBEAD1A-491A-F53F-C6E2-C66C1D50904A}"/>
              </a:ext>
            </a:extLst>
          </p:cNvPr>
          <p:cNvPicPr>
            <a:picLocks noChangeAspect="1"/>
          </p:cNvPicPr>
          <p:nvPr/>
        </p:nvPicPr>
        <p:blipFill>
          <a:blip r:embed="rId3"/>
          <a:stretch>
            <a:fillRect/>
          </a:stretch>
        </p:blipFill>
        <p:spPr>
          <a:xfrm>
            <a:off x="3435714" y="5079608"/>
            <a:ext cx="5041900" cy="1066800"/>
          </a:xfrm>
          <a:prstGeom prst="rect">
            <a:avLst/>
          </a:prstGeom>
        </p:spPr>
      </p:pic>
    </p:spTree>
    <p:extLst>
      <p:ext uri="{BB962C8B-B14F-4D97-AF65-F5344CB8AC3E}">
        <p14:creationId xmlns:p14="http://schemas.microsoft.com/office/powerpoint/2010/main" val="126019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1384995"/>
          </a:xfrm>
          <a:prstGeom prst="rect">
            <a:avLst/>
          </a:prstGeom>
          <a:noFill/>
        </p:spPr>
        <p:txBody>
          <a:bodyPr wrap="square" rtlCol="0">
            <a:spAutoFit/>
          </a:bodyPr>
          <a:lstStyle/>
          <a:p>
            <a:r>
              <a:rPr lang="el-GR" sz="2400" b="1" u="sng" dirty="0" smtClean="0"/>
              <a:t>ΙΣΧΥΡΙΣΜΟΣ 1 – ΥΨΗΛΕΣ ΑΝΑΤΙΜΗΣΕΙΣ ΠΡΟΪΟΝΤΩΝ ΑΠΟ ΝΟΕΜΒΡΙΟ ΣΕ ΔΕΚΕΜΒΡΙΟ</a:t>
            </a:r>
          </a:p>
          <a:p>
            <a:endParaRPr lang="el-GR" sz="2000" dirty="0"/>
          </a:p>
          <a:p>
            <a:endParaRPr lang="el-GR" sz="2000" dirty="0"/>
          </a:p>
          <a:p>
            <a:pPr algn="ctr"/>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5" name="Εικόνα 4"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440" y="1543168"/>
            <a:ext cx="4442013" cy="5035000"/>
          </a:xfrm>
          <a:prstGeom prst="rect">
            <a:avLst/>
          </a:prstGeom>
        </p:spPr>
      </p:pic>
      <p:graphicFrame>
        <p:nvGraphicFramePr>
          <p:cNvPr id="9" name="Πίνακας 8"/>
          <p:cNvGraphicFramePr>
            <a:graphicFrameLocks noGrp="1"/>
          </p:cNvGraphicFramePr>
          <p:nvPr>
            <p:extLst>
              <p:ext uri="{D42A27DB-BD31-4B8C-83A1-F6EECF244321}">
                <p14:modId xmlns:p14="http://schemas.microsoft.com/office/powerpoint/2010/main" val="1430421467"/>
              </p:ext>
            </p:extLst>
          </p:nvPr>
        </p:nvGraphicFramePr>
        <p:xfrm>
          <a:off x="5529716" y="1819549"/>
          <a:ext cx="5871451" cy="4614200"/>
        </p:xfrm>
        <a:graphic>
          <a:graphicData uri="http://schemas.openxmlformats.org/drawingml/2006/table">
            <a:tbl>
              <a:tblPr firstRow="1" firstCol="1" bandRow="1"/>
              <a:tblGrid>
                <a:gridCol w="1211659"/>
                <a:gridCol w="1794841"/>
                <a:gridCol w="2864951"/>
              </a:tblGrid>
              <a:tr h="783580">
                <a:tc>
                  <a:txBody>
                    <a:bodyPr/>
                    <a:lstStyle/>
                    <a:p>
                      <a:pPr algn="ctr">
                        <a:lnSpc>
                          <a:spcPct val="107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ΕΙΔΟΣ</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ΣΤΟΙΧΕΙΑ ΕΛΣΤΑΤ</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(ΑΠΟ ΝΟΕΜΒΡΙΟ ΣΕ ΔΕΚΕΜΒΡΙΟ 2022)</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ΚΑΤΗΓΟΡΙΑ ΕΛΣΤΑΤ</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ΚΑΦΕΣ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ΚΑΦΕΣ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ΜΑΓΙΟΝΕΖΕΣ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-1,22 %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ΠΡΟΠΑΡΑΣΚΕΥΑΣΜΕΝΑ ΦΑΓΗΤΑ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826">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ΜΟΥΣΤΑΡΔΕΣ - ΚΕΤΣΑΠ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-0,22 %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ΣΑΛΤΣΕΣ - ΚΑΡΥΚΕΥΜΑΤΑ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826">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ΠΡΟΪΟΝΤΑ ΤΟΜΑΤΑΣ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1,98 %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ΛΑΧΑΝΙΚΑ ΔΙΑΤΗΡΗΜΕΝΑ/ΕΠΕΞΕΡΓΑΣΜΕΝΑ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ΖΑΜΠΟΝ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0,97 %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ΑΛΛΑΝΤΙΚΑ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ΒΡΩΜΗ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4,48 %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ΔΗΜΗΤΡΙΑΚΑ ΓΙΑ ΠΡΩΙΝΟ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ΧΥΜΟΙ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1,61 %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ΧΥΜΟΙ ΦΡΟΥΤΩΝ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ΖΥΜΑΡΙΚΑ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0,39 %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ΖΥΜΑΡΙΚΑ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ΕΛΑΙΟΛΑΔΟ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2,03 %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ΕΛΑΙΟΛΑΔΟ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ΔΗΜΗΤΡΙΑΚΑ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4,48 %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ΔΗΜΗΤΡΙΑΚΑ ΓΙΑ ΠΡΩΙΝΟ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ΡΥΖΙ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0,95 %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ΡΥΖΙ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ΑΝΑΨΥΚΤΙΚΑ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0,33 %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ΑΝΑΨΥΚΤΙΚΑ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a:effectLst/>
                          <a:latin typeface="Calibri" panose="020F0502020204030204" pitchFamily="34" charset="0"/>
                          <a:ea typeface="Calibri" panose="020F0502020204030204" pitchFamily="34" charset="0"/>
                          <a:cs typeface="Times New Roman" panose="02020603050405020304" pitchFamily="18" charset="0"/>
                        </a:rPr>
                        <a:t>ΖΩΟΤΡΟΦΕΣ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2,19%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ΠΡΟΙΟΝΤΑ ΓΙΑ ΚΑΤΟΙΚΙΔΙΑ ΖΩΑ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4">
                <a:tc>
                  <a:txBody>
                    <a:bodyPr/>
                    <a:lstStyle/>
                    <a:p>
                      <a:pPr>
                        <a:lnSpc>
                          <a:spcPct val="107000"/>
                        </a:lnSpc>
                        <a:spcAft>
                          <a:spcPts val="0"/>
                        </a:spcAft>
                      </a:pPr>
                      <a:r>
                        <a:rPr lang="el-GR" sz="1400" b="1" i="0" dirty="0">
                          <a:effectLst/>
                          <a:latin typeface="Calibri" panose="020F0502020204030204" pitchFamily="34" charset="0"/>
                          <a:ea typeface="Calibri" panose="020F0502020204030204" pitchFamily="34" charset="0"/>
                          <a:cs typeface="Times New Roman" panose="02020603050405020304" pitchFamily="18" charset="0"/>
                        </a:rPr>
                        <a:t>ΜΠΙΣΚΟΤΑ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0,85 %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ΠΡΟΪΟΝΤΑ ΖΑΧΑΡΟΠΛΑΣΤΙΚΗΣ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60476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74320" y="653332"/>
            <a:ext cx="11252886" cy="3724096"/>
          </a:xfrm>
          <a:prstGeom prst="rect">
            <a:avLst/>
          </a:prstGeom>
          <a:noFill/>
        </p:spPr>
        <p:txBody>
          <a:bodyPr wrap="square" rtlCol="0">
            <a:spAutoFit/>
          </a:bodyPr>
          <a:lstStyle/>
          <a:p>
            <a:pPr algn="ctr">
              <a:lnSpc>
                <a:spcPct val="150000"/>
              </a:lnSpc>
            </a:pPr>
            <a:r>
              <a:rPr lang="el-GR" sz="2400" b="1" u="sng" dirty="0" smtClean="0"/>
              <a:t>ΤΑ ΚΑΝΟΥΜΕ ΟΛΑ ΣΩΣΤΑ;</a:t>
            </a:r>
          </a:p>
          <a:p>
            <a:pPr algn="ctr">
              <a:lnSpc>
                <a:spcPct val="150000"/>
              </a:lnSpc>
            </a:pPr>
            <a:r>
              <a:rPr lang="el-GR" sz="2400" b="1" u="sng" dirty="0" smtClean="0"/>
              <a:t>ΌΧΙ ΑΠΑΡΑΙΤΗΤΑ – ΜΠΟΡΟΥΜΕ ΚΑΛΥΤΕΡΑ</a:t>
            </a:r>
          </a:p>
          <a:p>
            <a:pPr algn="ctr">
              <a:lnSpc>
                <a:spcPct val="150000"/>
              </a:lnSpc>
            </a:pPr>
            <a:endParaRPr lang="el-GR" sz="2400" b="1" u="sng" dirty="0"/>
          </a:p>
          <a:p>
            <a:pPr algn="ctr">
              <a:lnSpc>
                <a:spcPct val="150000"/>
              </a:lnSpc>
            </a:pPr>
            <a:endParaRPr lang="el-GR" sz="2400" b="1" u="sng" dirty="0" smtClean="0"/>
          </a:p>
          <a:p>
            <a:pPr algn="ctr">
              <a:lnSpc>
                <a:spcPct val="150000"/>
              </a:lnSpc>
            </a:pPr>
            <a:endParaRPr lang="en-US" sz="2400" b="1" u="sng" dirty="0" smtClean="0"/>
          </a:p>
          <a:p>
            <a:pPr algn="ctr">
              <a:lnSpc>
                <a:spcPct val="150000"/>
              </a:lnSpc>
            </a:pPr>
            <a:endParaRPr lang="el-GR" sz="2400" b="1" u="sng" dirty="0" smtClean="0"/>
          </a:p>
          <a:p>
            <a:endParaRPr lang="el-GR" sz="2000" dirty="0" smtClean="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pic>
        <p:nvPicPr>
          <p:cNvPr id="5" name="Εικόνα 4"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2184" y="3357552"/>
            <a:ext cx="47632" cy="142895"/>
          </a:xfrm>
          <a:prstGeom prst="rect">
            <a:avLst/>
          </a:prstGeom>
        </p:spPr>
      </p:pic>
      <p:pic>
        <p:nvPicPr>
          <p:cNvPr id="12" name="Εικόνα 11" descr="Απόσπασμα οθόνης"/>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753" y="1915466"/>
            <a:ext cx="4641805" cy="2615345"/>
          </a:xfrm>
          <a:prstGeom prst="rect">
            <a:avLst/>
          </a:prstGeom>
        </p:spPr>
      </p:pic>
      <p:pic>
        <p:nvPicPr>
          <p:cNvPr id="13" name="Εικόνα 12" descr="Απόσπασμα οθόνης"/>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352" y="4689188"/>
            <a:ext cx="4274206" cy="2006027"/>
          </a:xfrm>
          <a:prstGeom prst="rect">
            <a:avLst/>
          </a:prstGeom>
        </p:spPr>
      </p:pic>
      <p:pic>
        <p:nvPicPr>
          <p:cNvPr id="14" name="Εικόνα 13" descr="Απόσπασμα οθόνης"/>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1912" y="2413545"/>
            <a:ext cx="4882429" cy="3418844"/>
          </a:xfrm>
          <a:prstGeom prst="rect">
            <a:avLst/>
          </a:prstGeom>
        </p:spPr>
      </p:pic>
    </p:spTree>
    <p:extLst>
      <p:ext uri="{BB962C8B-B14F-4D97-AF65-F5344CB8AC3E}">
        <p14:creationId xmlns:p14="http://schemas.microsoft.com/office/powerpoint/2010/main" val="326659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1384995"/>
          </a:xfrm>
          <a:prstGeom prst="rect">
            <a:avLst/>
          </a:prstGeom>
          <a:noFill/>
        </p:spPr>
        <p:txBody>
          <a:bodyPr wrap="square" rtlCol="0">
            <a:spAutoFit/>
          </a:bodyPr>
          <a:lstStyle/>
          <a:p>
            <a:r>
              <a:rPr lang="el-GR" sz="2400" b="1" u="sng" dirty="0" smtClean="0"/>
              <a:t>ΙΣΧΥΡΙΣΜΟΣ 2 – ΤΟ 2022 ΕΚΛΕΙΣΕ ΜΕ ΑΥΞΗΣΗ 44,88 % ΣΤΑ ΠΡΟΪΟΝΤΑ ΔΙΑΤΡΟΦΗΣ</a:t>
            </a:r>
          </a:p>
          <a:p>
            <a:endParaRPr lang="el-GR" sz="2000" dirty="0"/>
          </a:p>
          <a:p>
            <a:endParaRPr lang="el-GR" sz="2000" dirty="0"/>
          </a:p>
          <a:p>
            <a:pPr algn="ctr"/>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10" name="Εικόνα 9"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450" y="1476102"/>
            <a:ext cx="4030977" cy="4818369"/>
          </a:xfrm>
          <a:prstGeom prst="rect">
            <a:avLst/>
          </a:prstGeom>
        </p:spPr>
      </p:pic>
      <p:sp>
        <p:nvSpPr>
          <p:cNvPr id="12" name="TextBox 11"/>
          <p:cNvSpPr txBox="1"/>
          <p:nvPr/>
        </p:nvSpPr>
        <p:spPr>
          <a:xfrm>
            <a:off x="6309359" y="1818221"/>
            <a:ext cx="4193061" cy="1938992"/>
          </a:xfrm>
          <a:prstGeom prst="rect">
            <a:avLst/>
          </a:prstGeom>
          <a:noFill/>
          <a:ln>
            <a:solidFill>
              <a:schemeClr val="tx1"/>
            </a:solidFill>
          </a:ln>
        </p:spPr>
        <p:txBody>
          <a:bodyPr wrap="square" rtlCol="0">
            <a:spAutoFit/>
          </a:bodyPr>
          <a:lstStyle/>
          <a:p>
            <a:pPr algn="ctr"/>
            <a:r>
              <a:rPr lang="el-GR" sz="2400" b="1" u="sng" dirty="0" smtClean="0"/>
              <a:t>ΔΕΙΚΤΗΣ ΕΛΣΤΑΤ ΓΙΑ ΤΟ 2022</a:t>
            </a:r>
          </a:p>
          <a:p>
            <a:pPr algn="ctr"/>
            <a:endParaRPr lang="el-GR" sz="2400" b="1" u="sng" dirty="0"/>
          </a:p>
          <a:p>
            <a:pPr algn="ctr"/>
            <a:r>
              <a:rPr lang="el-GR" sz="2400" b="1" u="sng" dirty="0" smtClean="0"/>
              <a:t>ΚΑΤΗΓΟΡΙΑ ΔΙΑΤΡΟΦΗ</a:t>
            </a:r>
          </a:p>
          <a:p>
            <a:endParaRPr lang="el-GR" sz="2400" dirty="0"/>
          </a:p>
          <a:p>
            <a:pPr algn="ctr"/>
            <a:r>
              <a:rPr lang="el-GR" sz="2400" b="1" dirty="0" smtClean="0"/>
              <a:t>15,6%</a:t>
            </a:r>
            <a:endParaRPr lang="el-GR" sz="2400" b="1" dirty="0"/>
          </a:p>
        </p:txBody>
      </p:sp>
      <p:sp>
        <p:nvSpPr>
          <p:cNvPr id="9" name="TextBox 8"/>
          <p:cNvSpPr txBox="1"/>
          <p:nvPr/>
        </p:nvSpPr>
        <p:spPr>
          <a:xfrm>
            <a:off x="6309358" y="3990614"/>
            <a:ext cx="4193061" cy="1938992"/>
          </a:xfrm>
          <a:prstGeom prst="rect">
            <a:avLst/>
          </a:prstGeom>
          <a:noFill/>
          <a:ln>
            <a:solidFill>
              <a:schemeClr val="tx1"/>
            </a:solidFill>
          </a:ln>
        </p:spPr>
        <p:txBody>
          <a:bodyPr wrap="square" rtlCol="0">
            <a:spAutoFit/>
          </a:bodyPr>
          <a:lstStyle/>
          <a:p>
            <a:pPr algn="ctr"/>
            <a:r>
              <a:rPr lang="el-GR" sz="2400" b="1" u="sng" dirty="0" smtClean="0"/>
              <a:t>ΔΕΙΚΤΗΣ ΕΛΣΤΑΤ 11-12/2022</a:t>
            </a:r>
          </a:p>
          <a:p>
            <a:pPr algn="ctr"/>
            <a:endParaRPr lang="el-GR" sz="2400" b="1" u="sng" dirty="0"/>
          </a:p>
          <a:p>
            <a:pPr algn="ctr"/>
            <a:r>
              <a:rPr lang="el-GR" sz="2400" b="1" u="sng" dirty="0" smtClean="0"/>
              <a:t>ΚΑΤΗΓΟΡΙΑ ΔΙΑΤΡΟΦΗ</a:t>
            </a:r>
          </a:p>
          <a:p>
            <a:endParaRPr lang="el-GR" sz="2400" dirty="0"/>
          </a:p>
          <a:p>
            <a:pPr algn="ctr"/>
            <a:r>
              <a:rPr lang="el-GR" sz="2400" b="1" dirty="0" smtClean="0"/>
              <a:t>0,4%</a:t>
            </a:r>
            <a:endParaRPr lang="el-GR" sz="2400" b="1" dirty="0"/>
          </a:p>
        </p:txBody>
      </p:sp>
    </p:spTree>
    <p:extLst>
      <p:ext uri="{BB962C8B-B14F-4D97-AF65-F5344CB8AC3E}">
        <p14:creationId xmlns:p14="http://schemas.microsoft.com/office/powerpoint/2010/main" val="145144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1384995"/>
          </a:xfrm>
          <a:prstGeom prst="rect">
            <a:avLst/>
          </a:prstGeom>
          <a:noFill/>
        </p:spPr>
        <p:txBody>
          <a:bodyPr wrap="square" rtlCol="0">
            <a:spAutoFit/>
          </a:bodyPr>
          <a:lstStyle/>
          <a:p>
            <a:r>
              <a:rPr lang="el-GR" sz="2400" b="1" u="sng" dirty="0" smtClean="0"/>
              <a:t>ΙΣΧΥΡΙΣΜΟΣ 2 – ΤΟ 2022 ΕΚΛΕΙΣΕ ΜΕ ΑΥΞΗΣΗ 44,88 % ΣΤΑ ΠΡΟΪΟΝΤΑ ΔΙΑΤΡΟΦΗΣ</a:t>
            </a:r>
          </a:p>
          <a:p>
            <a:endParaRPr lang="el-GR" sz="2000" dirty="0"/>
          </a:p>
          <a:p>
            <a:endParaRPr lang="el-GR" sz="2000" dirty="0"/>
          </a:p>
          <a:p>
            <a:pPr algn="ctr"/>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11" name="Εικόνα 10"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68" y="1589903"/>
            <a:ext cx="11969578" cy="4556505"/>
          </a:xfrm>
          <a:prstGeom prst="rect">
            <a:avLst/>
          </a:prstGeom>
        </p:spPr>
      </p:pic>
    </p:spTree>
    <p:extLst>
      <p:ext uri="{BB962C8B-B14F-4D97-AF65-F5344CB8AC3E}">
        <p14:creationId xmlns:p14="http://schemas.microsoft.com/office/powerpoint/2010/main" val="370083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1384995"/>
          </a:xfrm>
          <a:prstGeom prst="rect">
            <a:avLst/>
          </a:prstGeom>
          <a:noFill/>
        </p:spPr>
        <p:txBody>
          <a:bodyPr wrap="square" rtlCol="0">
            <a:spAutoFit/>
          </a:bodyPr>
          <a:lstStyle/>
          <a:p>
            <a:r>
              <a:rPr lang="el-GR" sz="2400" b="1" u="sng" dirty="0" smtClean="0"/>
              <a:t>ΙΣΧΥΡΙΣΜΟΣ 3 – ΕΝΑΣ ΕΛΕΓΚΤΗΣ ΑΝΤΙΣΤΟΙΧΕΙ ΣΕ 12.000 ΕΠΙΧΕΙΡΗΣΕΙΣ</a:t>
            </a:r>
          </a:p>
          <a:p>
            <a:endParaRPr lang="el-GR" sz="2000" dirty="0"/>
          </a:p>
          <a:p>
            <a:endParaRPr lang="el-GR" sz="2000" dirty="0"/>
          </a:p>
          <a:p>
            <a:pPr algn="ctr"/>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5" name="Εικόνα 4"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926" y="1507038"/>
            <a:ext cx="9221487" cy="1438476"/>
          </a:xfrm>
          <a:prstGeom prst="rect">
            <a:avLst/>
          </a:prstGeom>
        </p:spPr>
      </p:pic>
      <p:pic>
        <p:nvPicPr>
          <p:cNvPr id="8" name="Εικόνα 7" descr="Απόσπασμα οθόνης"/>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pic>
        <p:nvPicPr>
          <p:cNvPr id="9" name="Εικόνα 8" descr="Απόσπασμα οθόνης"/>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7104" y="2945514"/>
            <a:ext cx="6458851" cy="3400900"/>
          </a:xfrm>
          <a:prstGeom prst="rect">
            <a:avLst/>
          </a:prstGeom>
        </p:spPr>
      </p:pic>
    </p:spTree>
    <p:extLst>
      <p:ext uri="{BB962C8B-B14F-4D97-AF65-F5344CB8AC3E}">
        <p14:creationId xmlns:p14="http://schemas.microsoft.com/office/powerpoint/2010/main" val="200458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4154984"/>
          </a:xfrm>
          <a:prstGeom prst="rect">
            <a:avLst/>
          </a:prstGeom>
          <a:noFill/>
        </p:spPr>
        <p:txBody>
          <a:bodyPr wrap="square" rtlCol="0">
            <a:spAutoFit/>
          </a:bodyPr>
          <a:lstStyle/>
          <a:p>
            <a:r>
              <a:rPr lang="el-GR" sz="2400" b="1" u="sng" dirty="0" smtClean="0"/>
              <a:t>ΙΣΧΥΡΙΣΜΟΣ 3 – ΕΝΑΣ ΕΛΕΓΚΤΗΣ ΑΝΤΙΣΤΟΙΧΕΙ ΣΕ 12.000 ΕΠΙΧΕΙΡΗΣΕΙΣ</a:t>
            </a:r>
          </a:p>
          <a:p>
            <a:endParaRPr lang="el-GR" sz="2000" dirty="0"/>
          </a:p>
          <a:p>
            <a:endParaRPr lang="el-GR" sz="2000" dirty="0"/>
          </a:p>
          <a:p>
            <a:pPr algn="just">
              <a:lnSpc>
                <a:spcPct val="200000"/>
              </a:lnSpc>
            </a:pPr>
            <a:r>
              <a:rPr lang="el-GR" sz="2400" dirty="0"/>
              <a:t>Προφανώς, ο ισχυρισμός αυτός είναι ψευδής αφού, </a:t>
            </a:r>
            <a:r>
              <a:rPr lang="el-GR" sz="2400" b="1" dirty="0"/>
              <a:t>αν υπήρχαν 960.000 επιχειρήσεις λιανικής και χονδρικής πώλησης τροφίμων και βασικών αγαθών </a:t>
            </a:r>
            <a:r>
              <a:rPr lang="el-GR" sz="2400" dirty="0"/>
              <a:t>στην Ελλάδα, </a:t>
            </a:r>
            <a:endParaRPr lang="el-GR" sz="2400" dirty="0" smtClean="0"/>
          </a:p>
          <a:p>
            <a:pPr algn="just">
              <a:lnSpc>
                <a:spcPct val="200000"/>
              </a:lnSpc>
            </a:pPr>
            <a:endParaRPr lang="el-GR" sz="2400" dirty="0"/>
          </a:p>
          <a:p>
            <a:pPr algn="just">
              <a:lnSpc>
                <a:spcPct val="200000"/>
              </a:lnSpc>
            </a:pPr>
            <a:r>
              <a:rPr lang="el-GR" sz="2800" b="1" u="sng" dirty="0" smtClean="0"/>
              <a:t>θα αντιστοιχούσε </a:t>
            </a:r>
            <a:r>
              <a:rPr lang="el-GR" sz="2800" b="1" u="sng" dirty="0"/>
              <a:t>1 σε κάθε 11 περίπου κατοίκους.</a:t>
            </a:r>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spTree>
    <p:extLst>
      <p:ext uri="{BB962C8B-B14F-4D97-AF65-F5344CB8AC3E}">
        <p14:creationId xmlns:p14="http://schemas.microsoft.com/office/powerpoint/2010/main" val="277593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5078313"/>
          </a:xfrm>
          <a:prstGeom prst="rect">
            <a:avLst/>
          </a:prstGeom>
          <a:noFill/>
        </p:spPr>
        <p:txBody>
          <a:bodyPr wrap="square" rtlCol="0">
            <a:spAutoFit/>
          </a:bodyPr>
          <a:lstStyle/>
          <a:p>
            <a:r>
              <a:rPr lang="el-GR" sz="2400" b="1" u="sng" dirty="0" smtClean="0"/>
              <a:t>ΙΣΧΥΡΙΣΜΟΣ 3 – ΕΝΑΣ ΕΛΕΓΚΤΗΣ ΑΝΤΙΣΤΟΙΧΕΙ ΣΕ 12.000 ΕΠΙΧΕΙΡΗΣΕΙΣ</a:t>
            </a:r>
          </a:p>
          <a:p>
            <a:endParaRPr lang="el-GR" sz="2000" dirty="0"/>
          </a:p>
          <a:p>
            <a:pPr algn="just">
              <a:lnSpc>
                <a:spcPct val="200000"/>
              </a:lnSpc>
            </a:pPr>
            <a:r>
              <a:rPr lang="el-GR" sz="2800" b="1" u="sng" dirty="0"/>
              <a:t>Η αλήθεια: </a:t>
            </a:r>
            <a:r>
              <a:rPr lang="el-GR" sz="2800" dirty="0"/>
              <a:t>Τα μεγάλου και μεσαίου μεγέθους καταστήματα πώλησης τροφίμων και βασικών αγαθών, δηλαδή τα καταστήματα που έχουν ουσιαστική επίδραση στη μεγάλη πλειοψηφία των καταναλωτών στην Ελλάδα </a:t>
            </a:r>
            <a:r>
              <a:rPr lang="el-GR" sz="2800" b="1" dirty="0"/>
              <a:t>δεν ξεπερνούν τις 5.000</a:t>
            </a:r>
            <a:r>
              <a:rPr lang="el-GR" sz="2800" dirty="0"/>
              <a:t>. </a:t>
            </a:r>
            <a:r>
              <a:rPr lang="el-GR" sz="2800" b="1" dirty="0"/>
              <a:t>Οι επιχειρήσεις χονδρικής και λιανικής πώλησης τροφίμων, ποτών και καπνού δεν ξεπερνούν τις 35.000</a:t>
            </a:r>
            <a:r>
              <a:rPr lang="el-GR" sz="2800" dirty="0"/>
              <a:t>. </a:t>
            </a:r>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spTree>
    <p:extLst>
      <p:ext uri="{BB962C8B-B14F-4D97-AF65-F5344CB8AC3E}">
        <p14:creationId xmlns:p14="http://schemas.microsoft.com/office/powerpoint/2010/main" val="226558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587" y="6146408"/>
            <a:ext cx="724413" cy="711592"/>
          </a:xfrm>
          <a:prstGeom prst="rect">
            <a:avLst/>
          </a:prstGeom>
          <a:ln>
            <a:solidFill>
              <a:schemeClr val="bg1"/>
            </a:solidFill>
          </a:ln>
        </p:spPr>
      </p:pic>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4413" cy="711592"/>
          </a:xfrm>
          <a:prstGeom prst="rect">
            <a:avLst/>
          </a:prstGeom>
        </p:spPr>
      </p:pic>
      <p:sp>
        <p:nvSpPr>
          <p:cNvPr id="2" name="TextBox 1"/>
          <p:cNvSpPr txBox="1"/>
          <p:nvPr/>
        </p:nvSpPr>
        <p:spPr>
          <a:xfrm>
            <a:off x="464794" y="939114"/>
            <a:ext cx="11252886" cy="769441"/>
          </a:xfrm>
          <a:prstGeom prst="rect">
            <a:avLst/>
          </a:prstGeom>
          <a:noFill/>
        </p:spPr>
        <p:txBody>
          <a:bodyPr wrap="square" rtlCol="0">
            <a:spAutoFit/>
          </a:bodyPr>
          <a:lstStyle/>
          <a:p>
            <a:r>
              <a:rPr lang="el-GR" sz="2400" b="1" u="sng" dirty="0" smtClean="0"/>
              <a:t>ΙΣΧΥΡΙΣΜΟΣ 3 – ΕΝΑΣ ΕΛΕΓΚΤΗΣ ΑΝΤΙΣΤΟΙΧΕΙ ΣΕ 12.000 ΕΠΙΧΕΙΡΗΣΕΙΣ</a:t>
            </a:r>
          </a:p>
          <a:p>
            <a:endParaRPr lang="el-GR" sz="2000" dirty="0"/>
          </a:p>
        </p:txBody>
      </p:sp>
      <p:pic>
        <p:nvPicPr>
          <p:cNvPr id="3" name="Εικόνα 2" descr="Απόσπασμα οθόνης"/>
          <p:cNvPicPr>
            <a:picLocks noChangeAspect="1"/>
          </p:cNvPicPr>
          <p:nvPr/>
        </p:nvPicPr>
        <p:blipFill>
          <a:blip r:embed="rId3"/>
          <a:stretch>
            <a:fillRect/>
          </a:stretch>
        </p:blipFill>
        <p:spPr>
          <a:xfrm>
            <a:off x="6091237" y="3400421"/>
            <a:ext cx="9526" cy="57158"/>
          </a:xfrm>
          <a:prstGeom prst="rect">
            <a:avLst/>
          </a:prstGeom>
        </p:spPr>
      </p:pic>
      <p:pic>
        <p:nvPicPr>
          <p:cNvPr id="8" name="Εικόνα 7" descr="Απόσπασμα οθόνης"/>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947" y="3376605"/>
            <a:ext cx="38105" cy="104790"/>
          </a:xfrm>
          <a:prstGeom prst="rect">
            <a:avLst/>
          </a:prstGeom>
        </p:spPr>
      </p:pic>
      <p:pic>
        <p:nvPicPr>
          <p:cNvPr id="9" name="Εικόνα 8"/>
          <p:cNvPicPr/>
          <p:nvPr/>
        </p:nvPicPr>
        <p:blipFill>
          <a:blip r:embed="rId5">
            <a:extLst>
              <a:ext uri="{28A0092B-C50C-407E-A947-70E740481C1C}">
                <a14:useLocalDpi xmlns:a14="http://schemas.microsoft.com/office/drawing/2010/main" val="0"/>
              </a:ext>
            </a:extLst>
          </a:blip>
          <a:stretch>
            <a:fillRect/>
          </a:stretch>
        </p:blipFill>
        <p:spPr>
          <a:xfrm>
            <a:off x="1556952" y="1708555"/>
            <a:ext cx="7891848" cy="3967315"/>
          </a:xfrm>
          <a:prstGeom prst="rect">
            <a:avLst/>
          </a:prstGeom>
        </p:spPr>
      </p:pic>
    </p:spTree>
    <p:extLst>
      <p:ext uri="{BB962C8B-B14F-4D97-AF65-F5344CB8AC3E}">
        <p14:creationId xmlns:p14="http://schemas.microsoft.com/office/powerpoint/2010/main" val="923769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5484</TotalTime>
  <Words>1347</Words>
  <Application>Microsoft Office PowerPoint</Application>
  <PresentationFormat>Widescreen</PresentationFormat>
  <Paragraphs>310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Slack-Lato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Sotiris Anagnostopoulos</dc:creator>
  <cp:lastModifiedBy>Microsoft account</cp:lastModifiedBy>
  <cp:revision>273</cp:revision>
  <dcterms:created xsi:type="dcterms:W3CDTF">2021-06-28T17:56:48Z</dcterms:created>
  <dcterms:modified xsi:type="dcterms:W3CDTF">2023-01-25T12:11:13Z</dcterms:modified>
</cp:coreProperties>
</file>