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443" r:id="rId3"/>
    <p:sldId id="445" r:id="rId4"/>
    <p:sldId id="446" r:id="rId5"/>
    <p:sldId id="488" r:id="rId6"/>
    <p:sldId id="448" r:id="rId7"/>
    <p:sldId id="495" r:id="rId8"/>
    <p:sldId id="450" r:id="rId9"/>
    <p:sldId id="453" r:id="rId10"/>
    <p:sldId id="454" r:id="rId11"/>
    <p:sldId id="457" r:id="rId12"/>
    <p:sldId id="491" r:id="rId13"/>
    <p:sldId id="492" r:id="rId14"/>
    <p:sldId id="493" r:id="rId15"/>
    <p:sldId id="494" r:id="rId16"/>
    <p:sldId id="496" r:id="rId17"/>
    <p:sldId id="497" r:id="rId18"/>
    <p:sldId id="499" r:id="rId19"/>
    <p:sldId id="498" r:id="rId20"/>
    <p:sldId id="500" r:id="rId21"/>
    <p:sldId id="397" r:id="rId22"/>
  </p:sldIdLst>
  <p:sldSz cx="12192000" cy="6858000"/>
  <p:notesSz cx="6797675" cy="9926638"/>
  <p:embeddedFontLst>
    <p:embeddedFont>
      <p:font typeface="Corbel" panose="020B0503020204020204" pitchFamily="34" charset="0"/>
      <p:regular r:id="rId24"/>
      <p:bold r:id="rId25"/>
      <p:italic r:id="rId26"/>
      <p:boldItalic r:id="rId27"/>
    </p:embeddedFont>
    <p:embeddedFont>
      <p:font typeface="Wingdings 2" panose="05020102010507070707" pitchFamily="18" charset="2"/>
      <p:regular r:id="rId28"/>
    </p:embeddedFont>
    <p:embeddedFont>
      <p:font typeface="Calibri" panose="020F0502020204030204"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
      <p:font typeface="Arial Narrow" panose="020B0606020202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hv1yUqYVM8ql6369adtBHIC7Nvw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siliki Nasiou" initials="VN"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DFE7E9"/>
    <a:srgbClr val="EDF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varScale="1">
        <p:scale>
          <a:sx n="110" d="100"/>
          <a:sy n="110" d="100"/>
        </p:scale>
        <p:origin x="558"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76"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77" Type="http://schemas.openxmlformats.org/officeDocument/2006/relationships/tableStyles" Target="tableStyles.xml"/><Relationship Id="rId8" Type="http://schemas.openxmlformats.org/officeDocument/2006/relationships/slide" Target="slides/slide7.xml"/><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7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BB9B9-71A8-4F7F-9B5E-19BDB2EC9E71}"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l-GR"/>
        </a:p>
      </dgm:t>
    </dgm:pt>
    <dgm:pt modelId="{F690A547-F42D-4A10-A3F8-DD29BA1142B7}">
      <dgm:prSet phldrT="[Text]" custT="1"/>
      <dgm:spPr/>
      <dgm:t>
        <a:bodyPr/>
        <a:lstStyle/>
        <a:p>
          <a:pPr algn="l"/>
          <a:r>
            <a:rPr lang="el-GR" sz="1200" b="1" dirty="0"/>
            <a:t>1. </a:t>
          </a:r>
          <a:r>
            <a:rPr lang="el-GR" sz="1200" b="1"/>
            <a:t>Αναγνώριση Δημόσιων Πολιτικών</a:t>
          </a:r>
          <a:endParaRPr lang="el-GR" sz="1200"/>
        </a:p>
      </dgm:t>
    </dgm:pt>
    <dgm:pt modelId="{BDE2AA31-1E6F-4008-81F5-6A488247081C}" type="parTrans" cxnId="{C3118C35-6D96-4D6E-8B1A-091C739F4E24}">
      <dgm:prSet/>
      <dgm:spPr/>
      <dgm:t>
        <a:bodyPr/>
        <a:lstStyle/>
        <a:p>
          <a:endParaRPr lang="el-GR"/>
        </a:p>
      </dgm:t>
    </dgm:pt>
    <dgm:pt modelId="{3C9F0C1D-C28B-4935-9C04-24A03D3462D6}" type="sibTrans" cxnId="{C3118C35-6D96-4D6E-8B1A-091C739F4E24}">
      <dgm:prSet/>
      <dgm:spPr/>
      <dgm:t>
        <a:bodyPr/>
        <a:lstStyle/>
        <a:p>
          <a:endParaRPr lang="el-GR"/>
        </a:p>
      </dgm:t>
    </dgm:pt>
    <dgm:pt modelId="{47A296DE-1AC5-469C-BAE7-A3AFF4AFE310}">
      <dgm:prSet phldrT="[Text]" custT="1"/>
      <dgm:spPr/>
      <dgm:t>
        <a:bodyPr/>
        <a:lstStyle/>
        <a:p>
          <a:r>
            <a:rPr lang="el-GR" sz="1200" b="1" dirty="0"/>
            <a:t>2. Ομαδοποίηση Δημόσιων Πολιτικών σε </a:t>
          </a:r>
          <a:r>
            <a:rPr lang="el-GR" sz="1200" b="1" dirty="0" smtClean="0"/>
            <a:t>Λειτουργικές Περιοχές </a:t>
          </a:r>
          <a:r>
            <a:rPr lang="el-GR" sz="1200" b="1" dirty="0"/>
            <a:t>και </a:t>
          </a:r>
          <a:r>
            <a:rPr lang="el-GR" sz="1200" b="1" dirty="0" smtClean="0"/>
            <a:t>Λειτουργικούς Τομείς</a:t>
          </a:r>
          <a:endParaRPr lang="el-GR" sz="1200" dirty="0"/>
        </a:p>
      </dgm:t>
    </dgm:pt>
    <dgm:pt modelId="{235DACE2-FBF1-42B6-9C73-BD54C20B2367}" type="parTrans" cxnId="{CEBEF285-010D-44F8-80F7-BD4AA24AB046}">
      <dgm:prSet/>
      <dgm:spPr/>
      <dgm:t>
        <a:bodyPr/>
        <a:lstStyle/>
        <a:p>
          <a:endParaRPr lang="el-GR"/>
        </a:p>
      </dgm:t>
    </dgm:pt>
    <dgm:pt modelId="{004A3BF4-7D71-4AC9-ACF3-50D5B381D326}" type="sibTrans" cxnId="{CEBEF285-010D-44F8-80F7-BD4AA24AB046}">
      <dgm:prSet/>
      <dgm:spPr/>
      <dgm:t>
        <a:bodyPr/>
        <a:lstStyle/>
        <a:p>
          <a:endParaRPr lang="el-GR"/>
        </a:p>
      </dgm:t>
    </dgm:pt>
    <dgm:pt modelId="{7C6324D0-1849-4A26-A036-C96775B2045E}">
      <dgm:prSet phldrT="[Text]" custT="1"/>
      <dgm:spPr/>
      <dgm:t>
        <a:bodyPr/>
        <a:lstStyle/>
        <a:p>
          <a:pPr algn="l"/>
          <a:r>
            <a:rPr lang="el-GR" sz="1200" b="1"/>
            <a:t>3. Εξειδίκευση σε Θεματικά Αντικείμενα αρμοδιοτήτων</a:t>
          </a:r>
          <a:endParaRPr lang="el-GR" sz="1200"/>
        </a:p>
      </dgm:t>
    </dgm:pt>
    <dgm:pt modelId="{0F00225C-BD9E-417C-BFDB-D891C954CAA8}" type="parTrans" cxnId="{9FEAD9E0-2BE7-4E01-B857-A2C52F8A9EBC}">
      <dgm:prSet/>
      <dgm:spPr/>
      <dgm:t>
        <a:bodyPr/>
        <a:lstStyle/>
        <a:p>
          <a:endParaRPr lang="el-GR"/>
        </a:p>
      </dgm:t>
    </dgm:pt>
    <dgm:pt modelId="{877EA25C-DDB7-40CF-BA98-34F4FDC58601}" type="sibTrans" cxnId="{9FEAD9E0-2BE7-4E01-B857-A2C52F8A9EBC}">
      <dgm:prSet/>
      <dgm:spPr/>
      <dgm:t>
        <a:bodyPr/>
        <a:lstStyle/>
        <a:p>
          <a:endParaRPr lang="el-GR"/>
        </a:p>
      </dgm:t>
    </dgm:pt>
    <dgm:pt modelId="{300FB753-20BB-4E50-88E4-874B793C12A0}">
      <dgm:prSet custT="1"/>
      <dgm:spPr/>
      <dgm:t>
        <a:bodyPr/>
        <a:lstStyle/>
        <a:p>
          <a:pPr algn="l"/>
          <a:r>
            <a:rPr lang="el-GR" sz="1200" b="1"/>
            <a:t>4. Συσχέτιση ΛΠ, ΛΤ, Θεματικών Αντικειμένων αρμοδιοτήτων με </a:t>
          </a:r>
          <a:r>
            <a:rPr lang="en-US" sz="1200" b="1"/>
            <a:t> </a:t>
          </a:r>
          <a:r>
            <a:rPr lang="el-GR" sz="1200" b="1"/>
            <a:t>αρμοδιότητες</a:t>
          </a:r>
          <a:endParaRPr lang="el-GR" sz="1200"/>
        </a:p>
      </dgm:t>
    </dgm:pt>
    <dgm:pt modelId="{52C0527D-7AC3-4952-8291-A459E519EAFA}" type="parTrans" cxnId="{91865169-BA94-40F1-9EB9-D677D8C3789A}">
      <dgm:prSet/>
      <dgm:spPr/>
      <dgm:t>
        <a:bodyPr/>
        <a:lstStyle/>
        <a:p>
          <a:endParaRPr lang="el-GR"/>
        </a:p>
      </dgm:t>
    </dgm:pt>
    <dgm:pt modelId="{9E8F5388-AD8C-4AF9-8B08-3974F1919FEF}" type="sibTrans" cxnId="{91865169-BA94-40F1-9EB9-D677D8C3789A}">
      <dgm:prSet/>
      <dgm:spPr/>
      <dgm:t>
        <a:bodyPr/>
        <a:lstStyle/>
        <a:p>
          <a:endParaRPr lang="el-GR"/>
        </a:p>
      </dgm:t>
    </dgm:pt>
    <dgm:pt modelId="{788BA2CF-6F43-451D-949F-5B6554E74846}">
      <dgm:prSet custT="1"/>
      <dgm:spPr/>
      <dgm:t>
        <a:bodyPr/>
        <a:lstStyle/>
        <a:p>
          <a:pPr algn="l"/>
          <a:r>
            <a:rPr lang="el-GR" sz="1200" b="1"/>
            <a:t>5. Συσχέτιση ΛΠ, ΛΤ, Θεματικών αντικειμένων αρμοδιοτήτων με</a:t>
          </a:r>
          <a:r>
            <a:rPr lang="en-US" sz="1200" b="1"/>
            <a:t> </a:t>
          </a:r>
          <a:r>
            <a:rPr lang="el-GR" sz="1200" b="1"/>
            <a:t>επίπεδο διοίκησης</a:t>
          </a:r>
          <a:endParaRPr lang="el-GR" sz="1200"/>
        </a:p>
      </dgm:t>
    </dgm:pt>
    <dgm:pt modelId="{11BA069A-9940-4940-87AB-328728D9BBF5}" type="parTrans" cxnId="{4729B8A9-DAB9-481B-A820-3A227A6811D0}">
      <dgm:prSet/>
      <dgm:spPr/>
      <dgm:t>
        <a:bodyPr/>
        <a:lstStyle/>
        <a:p>
          <a:endParaRPr lang="el-GR"/>
        </a:p>
      </dgm:t>
    </dgm:pt>
    <dgm:pt modelId="{B3518537-5545-4AA8-B4D0-5799CD5E086E}" type="sibTrans" cxnId="{4729B8A9-DAB9-481B-A820-3A227A6811D0}">
      <dgm:prSet/>
      <dgm:spPr/>
      <dgm:t>
        <a:bodyPr/>
        <a:lstStyle/>
        <a:p>
          <a:endParaRPr lang="el-GR"/>
        </a:p>
      </dgm:t>
    </dgm:pt>
    <dgm:pt modelId="{30E78ECF-26AA-44D3-BE2E-90D7EB4F68E1}" type="pres">
      <dgm:prSet presAssocID="{A0FBB9B9-71A8-4F7F-9B5E-19BDB2EC9E71}" presName="Name0" presStyleCnt="0">
        <dgm:presLayoutVars>
          <dgm:chMax val="7"/>
          <dgm:chPref val="7"/>
          <dgm:dir/>
          <dgm:animLvl val="lvl"/>
        </dgm:presLayoutVars>
      </dgm:prSet>
      <dgm:spPr/>
      <dgm:t>
        <a:bodyPr/>
        <a:lstStyle/>
        <a:p>
          <a:endParaRPr lang="el-GR"/>
        </a:p>
      </dgm:t>
    </dgm:pt>
    <dgm:pt modelId="{2130BE8B-709D-4C8D-AC24-CB3669B0089C}" type="pres">
      <dgm:prSet presAssocID="{F690A547-F42D-4A10-A3F8-DD29BA1142B7}" presName="Accent1" presStyleCnt="0"/>
      <dgm:spPr/>
    </dgm:pt>
    <dgm:pt modelId="{36B98042-9434-4441-BFE1-67C6E4A7AEE5}" type="pres">
      <dgm:prSet presAssocID="{F690A547-F42D-4A10-A3F8-DD29BA1142B7}" presName="Accent" presStyleLbl="node1" presStyleIdx="0" presStyleCnt="5"/>
      <dgm:spPr/>
    </dgm:pt>
    <dgm:pt modelId="{9276071A-E223-48E4-AFD7-4169280985C3}" type="pres">
      <dgm:prSet presAssocID="{F690A547-F42D-4A10-A3F8-DD29BA1142B7}" presName="Parent1" presStyleLbl="revTx" presStyleIdx="0" presStyleCnt="5" custScaleX="193726" custLinFactX="83821" custLinFactNeighborX="100000" custLinFactNeighborY="-55487">
        <dgm:presLayoutVars>
          <dgm:chMax val="1"/>
          <dgm:chPref val="1"/>
          <dgm:bulletEnabled val="1"/>
        </dgm:presLayoutVars>
      </dgm:prSet>
      <dgm:spPr/>
      <dgm:t>
        <a:bodyPr/>
        <a:lstStyle/>
        <a:p>
          <a:endParaRPr lang="el-GR"/>
        </a:p>
      </dgm:t>
    </dgm:pt>
    <dgm:pt modelId="{6B1F073E-5479-4EB5-BA03-0C826CE8F360}" type="pres">
      <dgm:prSet presAssocID="{47A296DE-1AC5-469C-BAE7-A3AFF4AFE310}" presName="Accent2" presStyleCnt="0"/>
      <dgm:spPr/>
    </dgm:pt>
    <dgm:pt modelId="{D00DB22A-B7D8-4D55-B55E-4A2D20D32C18}" type="pres">
      <dgm:prSet presAssocID="{47A296DE-1AC5-469C-BAE7-A3AFF4AFE310}" presName="Accent" presStyleLbl="node1" presStyleIdx="1" presStyleCnt="5"/>
      <dgm:spPr/>
    </dgm:pt>
    <dgm:pt modelId="{D23306F9-6ABD-4B12-8210-6CC3A2C27E90}" type="pres">
      <dgm:prSet presAssocID="{47A296DE-1AC5-469C-BAE7-A3AFF4AFE310}" presName="Parent2" presStyleLbl="revTx" presStyleIdx="1" presStyleCnt="5" custScaleX="304777" custLinFactX="-100000" custLinFactNeighborX="-134352" custLinFactNeighborY="-55487">
        <dgm:presLayoutVars>
          <dgm:chMax val="1"/>
          <dgm:chPref val="1"/>
          <dgm:bulletEnabled val="1"/>
        </dgm:presLayoutVars>
      </dgm:prSet>
      <dgm:spPr/>
      <dgm:t>
        <a:bodyPr/>
        <a:lstStyle/>
        <a:p>
          <a:endParaRPr lang="el-GR"/>
        </a:p>
      </dgm:t>
    </dgm:pt>
    <dgm:pt modelId="{7AB18A14-1211-4124-8213-D174520F5F6B}" type="pres">
      <dgm:prSet presAssocID="{7C6324D0-1849-4A26-A036-C96775B2045E}" presName="Accent3" presStyleCnt="0"/>
      <dgm:spPr/>
    </dgm:pt>
    <dgm:pt modelId="{69BC9696-5319-492A-9C2B-A72BE0C81D20}" type="pres">
      <dgm:prSet presAssocID="{7C6324D0-1849-4A26-A036-C96775B2045E}" presName="Accent" presStyleLbl="node1" presStyleIdx="2" presStyleCnt="5"/>
      <dgm:spPr/>
    </dgm:pt>
    <dgm:pt modelId="{98EF1A1E-BEED-4914-864D-EC585E071CC9}" type="pres">
      <dgm:prSet presAssocID="{7C6324D0-1849-4A26-A036-C96775B2045E}" presName="Parent3" presStyleLbl="revTx" presStyleIdx="2" presStyleCnt="5" custScaleX="219759" custLinFactX="100000" custLinFactNeighborX="102091" custLinFactNeighborY="-14004">
        <dgm:presLayoutVars>
          <dgm:chMax val="1"/>
          <dgm:chPref val="1"/>
          <dgm:bulletEnabled val="1"/>
        </dgm:presLayoutVars>
      </dgm:prSet>
      <dgm:spPr/>
      <dgm:t>
        <a:bodyPr/>
        <a:lstStyle/>
        <a:p>
          <a:endParaRPr lang="el-GR"/>
        </a:p>
      </dgm:t>
    </dgm:pt>
    <dgm:pt modelId="{013DCCE1-01CE-42E1-BFE8-83D59C77EFCF}" type="pres">
      <dgm:prSet presAssocID="{300FB753-20BB-4E50-88E4-874B793C12A0}" presName="Accent4" presStyleCnt="0"/>
      <dgm:spPr/>
    </dgm:pt>
    <dgm:pt modelId="{8D78DA8D-16AE-4288-9573-CFBD19B8D6AE}" type="pres">
      <dgm:prSet presAssocID="{300FB753-20BB-4E50-88E4-874B793C12A0}" presName="Accent" presStyleLbl="node1" presStyleIdx="3" presStyleCnt="5"/>
      <dgm:spPr/>
    </dgm:pt>
    <dgm:pt modelId="{5125191D-A48B-48E1-9CDF-42E0C7AF9333}" type="pres">
      <dgm:prSet presAssocID="{300FB753-20BB-4E50-88E4-874B793C12A0}" presName="Parent4" presStyleLbl="revTx" presStyleIdx="3" presStyleCnt="5" custScaleX="290431" custLinFactX="-100000" custLinFactNeighborX="-129912" custLinFactNeighborY="-22194">
        <dgm:presLayoutVars>
          <dgm:chMax val="1"/>
          <dgm:chPref val="1"/>
          <dgm:bulletEnabled val="1"/>
        </dgm:presLayoutVars>
      </dgm:prSet>
      <dgm:spPr/>
      <dgm:t>
        <a:bodyPr/>
        <a:lstStyle/>
        <a:p>
          <a:endParaRPr lang="el-GR"/>
        </a:p>
      </dgm:t>
    </dgm:pt>
    <dgm:pt modelId="{EC5C65D3-17D6-4908-A085-8AD0FD928D70}" type="pres">
      <dgm:prSet presAssocID="{788BA2CF-6F43-451D-949F-5B6554E74846}" presName="Accent5" presStyleCnt="0"/>
      <dgm:spPr/>
    </dgm:pt>
    <dgm:pt modelId="{28CB0199-D911-4C82-B391-A054C8658B39}" type="pres">
      <dgm:prSet presAssocID="{788BA2CF-6F43-451D-949F-5B6554E74846}" presName="Accent" presStyleLbl="node1" presStyleIdx="4" presStyleCnt="5"/>
      <dgm:spPr/>
    </dgm:pt>
    <dgm:pt modelId="{1980D45D-BB78-4295-9332-7E6705D9938B}" type="pres">
      <dgm:prSet presAssocID="{788BA2CF-6F43-451D-949F-5B6554E74846}" presName="Parent5" presStyleLbl="revTx" presStyleIdx="4" presStyleCnt="5" custScaleX="244233" custLinFactX="100000" custLinFactNeighborX="114402" custLinFactNeighborY="-44389">
        <dgm:presLayoutVars>
          <dgm:chMax val="1"/>
          <dgm:chPref val="1"/>
          <dgm:bulletEnabled val="1"/>
        </dgm:presLayoutVars>
      </dgm:prSet>
      <dgm:spPr/>
      <dgm:t>
        <a:bodyPr/>
        <a:lstStyle/>
        <a:p>
          <a:endParaRPr lang="el-GR"/>
        </a:p>
      </dgm:t>
    </dgm:pt>
  </dgm:ptLst>
  <dgm:cxnLst>
    <dgm:cxn modelId="{C3118C35-6D96-4D6E-8B1A-091C739F4E24}" srcId="{A0FBB9B9-71A8-4F7F-9B5E-19BDB2EC9E71}" destId="{F690A547-F42D-4A10-A3F8-DD29BA1142B7}" srcOrd="0" destOrd="0" parTransId="{BDE2AA31-1E6F-4008-81F5-6A488247081C}" sibTransId="{3C9F0C1D-C28B-4935-9C04-24A03D3462D6}"/>
    <dgm:cxn modelId="{17328BDE-04DD-456A-B811-85310DE75AD5}" type="presOf" srcId="{788BA2CF-6F43-451D-949F-5B6554E74846}" destId="{1980D45D-BB78-4295-9332-7E6705D9938B}" srcOrd="0" destOrd="0" presId="urn:microsoft.com/office/officeart/2009/layout/CircleArrowProcess"/>
    <dgm:cxn modelId="{91865169-BA94-40F1-9EB9-D677D8C3789A}" srcId="{A0FBB9B9-71A8-4F7F-9B5E-19BDB2EC9E71}" destId="{300FB753-20BB-4E50-88E4-874B793C12A0}" srcOrd="3" destOrd="0" parTransId="{52C0527D-7AC3-4952-8291-A459E519EAFA}" sibTransId="{9E8F5388-AD8C-4AF9-8B08-3974F1919FEF}"/>
    <dgm:cxn modelId="{CEBEF285-010D-44F8-80F7-BD4AA24AB046}" srcId="{A0FBB9B9-71A8-4F7F-9B5E-19BDB2EC9E71}" destId="{47A296DE-1AC5-469C-BAE7-A3AFF4AFE310}" srcOrd="1" destOrd="0" parTransId="{235DACE2-FBF1-42B6-9C73-BD54C20B2367}" sibTransId="{004A3BF4-7D71-4AC9-ACF3-50D5B381D326}"/>
    <dgm:cxn modelId="{CC6BE148-03BB-438D-94A4-90E52A36AC5C}" type="presOf" srcId="{47A296DE-1AC5-469C-BAE7-A3AFF4AFE310}" destId="{D23306F9-6ABD-4B12-8210-6CC3A2C27E90}" srcOrd="0" destOrd="0" presId="urn:microsoft.com/office/officeart/2009/layout/CircleArrowProcess"/>
    <dgm:cxn modelId="{9FEAD9E0-2BE7-4E01-B857-A2C52F8A9EBC}" srcId="{A0FBB9B9-71A8-4F7F-9B5E-19BDB2EC9E71}" destId="{7C6324D0-1849-4A26-A036-C96775B2045E}" srcOrd="2" destOrd="0" parTransId="{0F00225C-BD9E-417C-BFDB-D891C954CAA8}" sibTransId="{877EA25C-DDB7-40CF-BA98-34F4FDC58601}"/>
    <dgm:cxn modelId="{EF48FFFF-5989-4B51-A635-F4B455F229C0}" type="presOf" srcId="{7C6324D0-1849-4A26-A036-C96775B2045E}" destId="{98EF1A1E-BEED-4914-864D-EC585E071CC9}" srcOrd="0" destOrd="0" presId="urn:microsoft.com/office/officeart/2009/layout/CircleArrowProcess"/>
    <dgm:cxn modelId="{252DAFC6-5339-4FB7-A0B4-FD45DA50F521}" type="presOf" srcId="{300FB753-20BB-4E50-88E4-874B793C12A0}" destId="{5125191D-A48B-48E1-9CDF-42E0C7AF9333}" srcOrd="0" destOrd="0" presId="urn:microsoft.com/office/officeart/2009/layout/CircleArrowProcess"/>
    <dgm:cxn modelId="{1200DDC2-3EA6-488C-B5E8-835289A243FE}" type="presOf" srcId="{A0FBB9B9-71A8-4F7F-9B5E-19BDB2EC9E71}" destId="{30E78ECF-26AA-44D3-BE2E-90D7EB4F68E1}" srcOrd="0" destOrd="0" presId="urn:microsoft.com/office/officeart/2009/layout/CircleArrowProcess"/>
    <dgm:cxn modelId="{BE249BDB-C660-41E4-8ADA-B351A241215F}" type="presOf" srcId="{F690A547-F42D-4A10-A3F8-DD29BA1142B7}" destId="{9276071A-E223-48E4-AFD7-4169280985C3}" srcOrd="0" destOrd="0" presId="urn:microsoft.com/office/officeart/2009/layout/CircleArrowProcess"/>
    <dgm:cxn modelId="{4729B8A9-DAB9-481B-A820-3A227A6811D0}" srcId="{A0FBB9B9-71A8-4F7F-9B5E-19BDB2EC9E71}" destId="{788BA2CF-6F43-451D-949F-5B6554E74846}" srcOrd="4" destOrd="0" parTransId="{11BA069A-9940-4940-87AB-328728D9BBF5}" sibTransId="{B3518537-5545-4AA8-B4D0-5799CD5E086E}"/>
    <dgm:cxn modelId="{5BD770E6-3E39-4409-8949-5581C50D8784}" type="presParOf" srcId="{30E78ECF-26AA-44D3-BE2E-90D7EB4F68E1}" destId="{2130BE8B-709D-4C8D-AC24-CB3669B0089C}" srcOrd="0" destOrd="0" presId="urn:microsoft.com/office/officeart/2009/layout/CircleArrowProcess"/>
    <dgm:cxn modelId="{609AFBB9-A751-4498-9E71-BDBFC5BDA82C}" type="presParOf" srcId="{2130BE8B-709D-4C8D-AC24-CB3669B0089C}" destId="{36B98042-9434-4441-BFE1-67C6E4A7AEE5}" srcOrd="0" destOrd="0" presId="urn:microsoft.com/office/officeart/2009/layout/CircleArrowProcess"/>
    <dgm:cxn modelId="{E044C407-87C0-4C5F-8F6D-4607754AC77A}" type="presParOf" srcId="{30E78ECF-26AA-44D3-BE2E-90D7EB4F68E1}" destId="{9276071A-E223-48E4-AFD7-4169280985C3}" srcOrd="1" destOrd="0" presId="urn:microsoft.com/office/officeart/2009/layout/CircleArrowProcess"/>
    <dgm:cxn modelId="{48A35CB4-3AE0-4BC1-899C-10E76F54905B}" type="presParOf" srcId="{30E78ECF-26AA-44D3-BE2E-90D7EB4F68E1}" destId="{6B1F073E-5479-4EB5-BA03-0C826CE8F360}" srcOrd="2" destOrd="0" presId="urn:microsoft.com/office/officeart/2009/layout/CircleArrowProcess"/>
    <dgm:cxn modelId="{4EF1E2E4-8309-4D27-A5A2-6B7EEB6A4E72}" type="presParOf" srcId="{6B1F073E-5479-4EB5-BA03-0C826CE8F360}" destId="{D00DB22A-B7D8-4D55-B55E-4A2D20D32C18}" srcOrd="0" destOrd="0" presId="urn:microsoft.com/office/officeart/2009/layout/CircleArrowProcess"/>
    <dgm:cxn modelId="{71FF0DC1-30A5-435B-A6B5-B79A164574B9}" type="presParOf" srcId="{30E78ECF-26AA-44D3-BE2E-90D7EB4F68E1}" destId="{D23306F9-6ABD-4B12-8210-6CC3A2C27E90}" srcOrd="3" destOrd="0" presId="urn:microsoft.com/office/officeart/2009/layout/CircleArrowProcess"/>
    <dgm:cxn modelId="{6203864F-5B96-4646-B986-946EFEDB9990}" type="presParOf" srcId="{30E78ECF-26AA-44D3-BE2E-90D7EB4F68E1}" destId="{7AB18A14-1211-4124-8213-D174520F5F6B}" srcOrd="4" destOrd="0" presId="urn:microsoft.com/office/officeart/2009/layout/CircleArrowProcess"/>
    <dgm:cxn modelId="{692C3982-4921-46C0-89B3-B23CD22914F2}" type="presParOf" srcId="{7AB18A14-1211-4124-8213-D174520F5F6B}" destId="{69BC9696-5319-492A-9C2B-A72BE0C81D20}" srcOrd="0" destOrd="0" presId="urn:microsoft.com/office/officeart/2009/layout/CircleArrowProcess"/>
    <dgm:cxn modelId="{B08546C5-49DD-4C63-B9E1-E44E4BDC7F49}" type="presParOf" srcId="{30E78ECF-26AA-44D3-BE2E-90D7EB4F68E1}" destId="{98EF1A1E-BEED-4914-864D-EC585E071CC9}" srcOrd="5" destOrd="0" presId="urn:microsoft.com/office/officeart/2009/layout/CircleArrowProcess"/>
    <dgm:cxn modelId="{605DE652-ED3B-4ACD-8124-F65FE78771E4}" type="presParOf" srcId="{30E78ECF-26AA-44D3-BE2E-90D7EB4F68E1}" destId="{013DCCE1-01CE-42E1-BFE8-83D59C77EFCF}" srcOrd="6" destOrd="0" presId="urn:microsoft.com/office/officeart/2009/layout/CircleArrowProcess"/>
    <dgm:cxn modelId="{AD3A87D5-779C-44CC-8CB2-23E8D674F2E2}" type="presParOf" srcId="{013DCCE1-01CE-42E1-BFE8-83D59C77EFCF}" destId="{8D78DA8D-16AE-4288-9573-CFBD19B8D6AE}" srcOrd="0" destOrd="0" presId="urn:microsoft.com/office/officeart/2009/layout/CircleArrowProcess"/>
    <dgm:cxn modelId="{71677385-0EFE-4B87-8F42-5694660E4021}" type="presParOf" srcId="{30E78ECF-26AA-44D3-BE2E-90D7EB4F68E1}" destId="{5125191D-A48B-48E1-9CDF-42E0C7AF9333}" srcOrd="7" destOrd="0" presId="urn:microsoft.com/office/officeart/2009/layout/CircleArrowProcess"/>
    <dgm:cxn modelId="{A0FE1CDF-7BA8-463C-8937-6919EF77C840}" type="presParOf" srcId="{30E78ECF-26AA-44D3-BE2E-90D7EB4F68E1}" destId="{EC5C65D3-17D6-4908-A085-8AD0FD928D70}" srcOrd="8" destOrd="0" presId="urn:microsoft.com/office/officeart/2009/layout/CircleArrowProcess"/>
    <dgm:cxn modelId="{8C4E9384-5D81-486B-8E30-561E86ACBD05}" type="presParOf" srcId="{EC5C65D3-17D6-4908-A085-8AD0FD928D70}" destId="{28CB0199-D911-4C82-B391-A054C8658B39}" srcOrd="0" destOrd="0" presId="urn:microsoft.com/office/officeart/2009/layout/CircleArrowProcess"/>
    <dgm:cxn modelId="{5460F4CF-D01D-49E9-A7FE-174380047F70}" type="presParOf" srcId="{30E78ECF-26AA-44D3-BE2E-90D7EB4F68E1}" destId="{1980D45D-BB78-4295-9332-7E6705D9938B}" srcOrd="9"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03858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l-GR"/>
              <a:t>Intro /02</a:t>
            </a:r>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a:t>
            </a:fld>
            <a:endParaRPr/>
          </a:p>
        </p:txBody>
      </p:sp>
    </p:spTree>
    <p:extLst>
      <p:ext uri="{BB962C8B-B14F-4D97-AF65-F5344CB8AC3E}">
        <p14:creationId xmlns:p14="http://schemas.microsoft.com/office/powerpoint/2010/main" val="6101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10</a:t>
            </a:fld>
            <a:endParaRPr/>
          </a:p>
        </p:txBody>
      </p:sp>
    </p:spTree>
    <p:extLst>
      <p:ext uri="{BB962C8B-B14F-4D97-AF65-F5344CB8AC3E}">
        <p14:creationId xmlns:p14="http://schemas.microsoft.com/office/powerpoint/2010/main" val="161320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11</a:t>
            </a:fld>
            <a:endParaRPr/>
          </a:p>
        </p:txBody>
      </p:sp>
    </p:spTree>
    <p:extLst>
      <p:ext uri="{BB962C8B-B14F-4D97-AF65-F5344CB8AC3E}">
        <p14:creationId xmlns:p14="http://schemas.microsoft.com/office/powerpoint/2010/main" val="15493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12</a:t>
            </a:fld>
            <a:endParaRPr/>
          </a:p>
        </p:txBody>
      </p:sp>
    </p:spTree>
    <p:extLst>
      <p:ext uri="{BB962C8B-B14F-4D97-AF65-F5344CB8AC3E}">
        <p14:creationId xmlns:p14="http://schemas.microsoft.com/office/powerpoint/2010/main" val="3578673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13</a:t>
            </a:fld>
            <a:endParaRPr/>
          </a:p>
        </p:txBody>
      </p:sp>
    </p:spTree>
    <p:extLst>
      <p:ext uri="{BB962C8B-B14F-4D97-AF65-F5344CB8AC3E}">
        <p14:creationId xmlns:p14="http://schemas.microsoft.com/office/powerpoint/2010/main" val="3097515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14</a:t>
            </a:fld>
            <a:endParaRPr/>
          </a:p>
        </p:txBody>
      </p:sp>
    </p:spTree>
    <p:extLst>
      <p:ext uri="{BB962C8B-B14F-4D97-AF65-F5344CB8AC3E}">
        <p14:creationId xmlns:p14="http://schemas.microsoft.com/office/powerpoint/2010/main" val="3349979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15</a:t>
            </a:fld>
            <a:endParaRPr/>
          </a:p>
        </p:txBody>
      </p:sp>
    </p:spTree>
    <p:extLst>
      <p:ext uri="{BB962C8B-B14F-4D97-AF65-F5344CB8AC3E}">
        <p14:creationId xmlns:p14="http://schemas.microsoft.com/office/powerpoint/2010/main" val="475031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16</a:t>
            </a:fld>
            <a:endParaRPr/>
          </a:p>
        </p:txBody>
      </p:sp>
    </p:spTree>
    <p:extLst>
      <p:ext uri="{BB962C8B-B14F-4D97-AF65-F5344CB8AC3E}">
        <p14:creationId xmlns:p14="http://schemas.microsoft.com/office/powerpoint/2010/main" val="329226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17</a:t>
            </a:fld>
            <a:endParaRPr/>
          </a:p>
        </p:txBody>
      </p:sp>
    </p:spTree>
    <p:extLst>
      <p:ext uri="{BB962C8B-B14F-4D97-AF65-F5344CB8AC3E}">
        <p14:creationId xmlns:p14="http://schemas.microsoft.com/office/powerpoint/2010/main" val="2196374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18</a:t>
            </a:fld>
            <a:endParaRPr/>
          </a:p>
        </p:txBody>
      </p:sp>
    </p:spTree>
    <p:extLst>
      <p:ext uri="{BB962C8B-B14F-4D97-AF65-F5344CB8AC3E}">
        <p14:creationId xmlns:p14="http://schemas.microsoft.com/office/powerpoint/2010/main" val="3903857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19</a:t>
            </a:fld>
            <a:endParaRPr/>
          </a:p>
        </p:txBody>
      </p:sp>
    </p:spTree>
    <p:extLst>
      <p:ext uri="{BB962C8B-B14F-4D97-AF65-F5344CB8AC3E}">
        <p14:creationId xmlns:p14="http://schemas.microsoft.com/office/powerpoint/2010/main" val="712268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2</a:t>
            </a:fld>
            <a:endParaRPr/>
          </a:p>
        </p:txBody>
      </p:sp>
    </p:spTree>
    <p:extLst>
      <p:ext uri="{BB962C8B-B14F-4D97-AF65-F5344CB8AC3E}">
        <p14:creationId xmlns:p14="http://schemas.microsoft.com/office/powerpoint/2010/main" val="588488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20</a:t>
            </a:fld>
            <a:endParaRPr/>
          </a:p>
        </p:txBody>
      </p:sp>
    </p:spTree>
    <p:extLst>
      <p:ext uri="{BB962C8B-B14F-4D97-AF65-F5344CB8AC3E}">
        <p14:creationId xmlns:p14="http://schemas.microsoft.com/office/powerpoint/2010/main" val="735985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l-GR"/>
              <a:t>Intro /02</a:t>
            </a:r>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21</a:t>
            </a:fld>
            <a:endParaRPr/>
          </a:p>
        </p:txBody>
      </p:sp>
    </p:spTree>
    <p:extLst>
      <p:ext uri="{BB962C8B-B14F-4D97-AF65-F5344CB8AC3E}">
        <p14:creationId xmlns:p14="http://schemas.microsoft.com/office/powerpoint/2010/main" val="379397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3</a:t>
            </a:fld>
            <a:endParaRPr/>
          </a:p>
        </p:txBody>
      </p:sp>
    </p:spTree>
    <p:extLst>
      <p:ext uri="{BB962C8B-B14F-4D97-AF65-F5344CB8AC3E}">
        <p14:creationId xmlns:p14="http://schemas.microsoft.com/office/powerpoint/2010/main" val="266434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4</a:t>
            </a:fld>
            <a:endParaRPr/>
          </a:p>
        </p:txBody>
      </p:sp>
    </p:spTree>
    <p:extLst>
      <p:ext uri="{BB962C8B-B14F-4D97-AF65-F5344CB8AC3E}">
        <p14:creationId xmlns:p14="http://schemas.microsoft.com/office/powerpoint/2010/main" val="54434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5</a:t>
            </a:fld>
            <a:endParaRPr/>
          </a:p>
        </p:txBody>
      </p:sp>
    </p:spTree>
    <p:extLst>
      <p:ext uri="{BB962C8B-B14F-4D97-AF65-F5344CB8AC3E}">
        <p14:creationId xmlns:p14="http://schemas.microsoft.com/office/powerpoint/2010/main" val="232885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6</a:t>
            </a:fld>
            <a:endParaRPr/>
          </a:p>
        </p:txBody>
      </p:sp>
    </p:spTree>
    <p:extLst>
      <p:ext uri="{BB962C8B-B14F-4D97-AF65-F5344CB8AC3E}">
        <p14:creationId xmlns:p14="http://schemas.microsoft.com/office/powerpoint/2010/main" val="920074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7</a:t>
            </a:fld>
            <a:endParaRPr/>
          </a:p>
        </p:txBody>
      </p:sp>
    </p:spTree>
    <p:extLst>
      <p:ext uri="{BB962C8B-B14F-4D97-AF65-F5344CB8AC3E}">
        <p14:creationId xmlns:p14="http://schemas.microsoft.com/office/powerpoint/2010/main" val="3759248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8</a:t>
            </a:fld>
            <a:endParaRPr/>
          </a:p>
        </p:txBody>
      </p:sp>
    </p:spTree>
    <p:extLst>
      <p:ext uri="{BB962C8B-B14F-4D97-AF65-F5344CB8AC3E}">
        <p14:creationId xmlns:p14="http://schemas.microsoft.com/office/powerpoint/2010/main" val="319329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9</a:t>
            </a:fld>
            <a:endParaRPr/>
          </a:p>
        </p:txBody>
      </p:sp>
    </p:spTree>
    <p:extLst>
      <p:ext uri="{BB962C8B-B14F-4D97-AF65-F5344CB8AC3E}">
        <p14:creationId xmlns:p14="http://schemas.microsoft.com/office/powerpoint/2010/main" val="335874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831849"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831849" y="458946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7133432" y="1956596"/>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1"/>
          <p:cNvSpPr txBox="1"/>
          <p:nvPr/>
        </p:nvSpPr>
        <p:spPr>
          <a:xfrm>
            <a:off x="1602769" y="5517232"/>
            <a:ext cx="9945384" cy="1204247"/>
          </a:xfrm>
          <a:prstGeom prst="rect">
            <a:avLst/>
          </a:prstGeom>
          <a:noFill/>
          <a:ln>
            <a:noFill/>
          </a:ln>
        </p:spPr>
        <p:txBody>
          <a:bodyPr spcFirstLastPara="1" wrap="square" lIns="91425" tIns="45700" rIns="91425" bIns="45700" anchor="t" anchorCtr="0">
            <a:noAutofit/>
          </a:bodyPr>
          <a:lstStyle/>
          <a:p>
            <a:pPr algn="ctr"/>
            <a:endParaRPr lang="en-US" sz="1800" b="1" dirty="0" smtClean="0">
              <a:solidFill>
                <a:srgbClr val="0070C0"/>
              </a:solidFill>
            </a:endParaRPr>
          </a:p>
          <a:p>
            <a:pPr algn="ctr"/>
            <a:r>
              <a:rPr lang="el-GR" sz="1800" b="1" dirty="0" err="1" smtClean="0">
                <a:solidFill>
                  <a:srgbClr val="0070C0"/>
                </a:solidFill>
              </a:rPr>
              <a:t>Πολυεπίπεδη</a:t>
            </a:r>
            <a:r>
              <a:rPr lang="el-GR" sz="1800" b="1" dirty="0" smtClean="0">
                <a:solidFill>
                  <a:srgbClr val="0070C0"/>
                </a:solidFill>
              </a:rPr>
              <a:t> Διακυβέρνηση</a:t>
            </a:r>
            <a:endParaRPr lang="el-GR" sz="1800" b="1" dirty="0">
              <a:solidFill>
                <a:srgbClr val="0070C0"/>
              </a:solidFill>
            </a:endParaRPr>
          </a:p>
          <a:p>
            <a:pPr marL="0" marR="0" lvl="0" indent="0" algn="ctr" rtl="0">
              <a:spcBef>
                <a:spcPts val="0"/>
              </a:spcBef>
              <a:spcAft>
                <a:spcPts val="0"/>
              </a:spcAft>
              <a:buNone/>
            </a:pPr>
            <a:endParaRPr lang="el-GR" sz="1800" b="1" dirty="0" smtClean="0">
              <a:solidFill>
                <a:srgbClr val="0070C0"/>
              </a:solidFill>
            </a:endParaRPr>
          </a:p>
        </p:txBody>
      </p:sp>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1</a:t>
            </a:fld>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10</a:t>
            </a:fld>
            <a:endParaRPr lang="el-GR"/>
          </a:p>
        </p:txBody>
      </p:sp>
      <p:sp>
        <p:nvSpPr>
          <p:cNvPr id="3" name="TextBox 2"/>
          <p:cNvSpPr txBox="1"/>
          <p:nvPr/>
        </p:nvSpPr>
        <p:spPr>
          <a:xfrm>
            <a:off x="263351" y="260648"/>
            <a:ext cx="11661293" cy="1077218"/>
          </a:xfrm>
          <a:prstGeom prst="rect">
            <a:avLst/>
          </a:prstGeom>
          <a:noFill/>
        </p:spPr>
        <p:txBody>
          <a:bodyPr wrap="square" rtlCol="0">
            <a:spAutoFit/>
          </a:bodyPr>
          <a:lstStyle/>
          <a:p>
            <a:pPr marL="114300" indent="0" algn="ctr">
              <a:lnSpc>
                <a:spcPct val="150000"/>
              </a:lnSpc>
              <a:buNone/>
            </a:pPr>
            <a:r>
              <a:rPr lang="el-GR" sz="1600" b="1" dirty="0" err="1" smtClean="0">
                <a:solidFill>
                  <a:srgbClr val="0070C0"/>
                </a:solidFill>
              </a:rPr>
              <a:t>Πολυεπίπεδη</a:t>
            </a:r>
            <a:r>
              <a:rPr lang="el-GR" sz="1600" b="1" dirty="0" smtClean="0">
                <a:solidFill>
                  <a:srgbClr val="0070C0"/>
                </a:solidFill>
              </a:rPr>
              <a:t> Διακυβέρνηση</a:t>
            </a:r>
          </a:p>
          <a:p>
            <a:pPr marL="0" indent="0" algn="ctr">
              <a:buNone/>
            </a:pPr>
            <a:r>
              <a:rPr lang="el-GR" sz="1600" b="1" dirty="0">
                <a:solidFill>
                  <a:schemeClr val="tx1"/>
                </a:solidFill>
              </a:rPr>
              <a:t>41 Λειτουργικοί Τομείς</a:t>
            </a:r>
          </a:p>
          <a:p>
            <a:pPr marL="114300" indent="0" algn="ctr">
              <a:lnSpc>
                <a:spcPct val="150000"/>
              </a:lnSpc>
              <a:buNone/>
            </a:pPr>
            <a:endParaRPr lang="el-GR" sz="1600" b="1" dirty="0">
              <a:solidFill>
                <a:srgbClr val="0070C0"/>
              </a:solidFill>
            </a:endParaRPr>
          </a:p>
        </p:txBody>
      </p:sp>
      <p:graphicFrame>
        <p:nvGraphicFramePr>
          <p:cNvPr id="7" name="Content Placeholder 4">
            <a:extLst>
              <a:ext uri="{FF2B5EF4-FFF2-40B4-BE49-F238E27FC236}">
                <a16:creationId xmlns="" xmlns:a16="http://schemas.microsoft.com/office/drawing/2014/main" id="{A3C77AC2-FB46-A639-DFE0-0D19431EDA0E}"/>
              </a:ext>
            </a:extLst>
          </p:cNvPr>
          <p:cNvGraphicFramePr>
            <a:graphicFrameLocks/>
          </p:cNvGraphicFramePr>
          <p:nvPr>
            <p:extLst>
              <p:ext uri="{D42A27DB-BD31-4B8C-83A1-F6EECF244321}">
                <p14:modId xmlns:p14="http://schemas.microsoft.com/office/powerpoint/2010/main" val="1977725379"/>
              </p:ext>
            </p:extLst>
          </p:nvPr>
        </p:nvGraphicFramePr>
        <p:xfrm>
          <a:off x="983433" y="1124744"/>
          <a:ext cx="10513168" cy="4966183"/>
        </p:xfrm>
        <a:graphic>
          <a:graphicData uri="http://schemas.openxmlformats.org/drawingml/2006/table">
            <a:tbl>
              <a:tblPr>
                <a:tableStyleId>{69CF1AB2-1976-4502-BF36-3FF5EA218861}</a:tableStyleId>
              </a:tblPr>
              <a:tblGrid>
                <a:gridCol w="949450">
                  <a:extLst>
                    <a:ext uri="{9D8B030D-6E8A-4147-A177-3AD203B41FA5}">
                      <a16:colId xmlns="" xmlns:a16="http://schemas.microsoft.com/office/drawing/2014/main" val="1205926445"/>
                    </a:ext>
                  </a:extLst>
                </a:gridCol>
                <a:gridCol w="869238">
                  <a:extLst>
                    <a:ext uri="{9D8B030D-6E8A-4147-A177-3AD203B41FA5}">
                      <a16:colId xmlns="" xmlns:a16="http://schemas.microsoft.com/office/drawing/2014/main" val="3413352187"/>
                    </a:ext>
                  </a:extLst>
                </a:gridCol>
                <a:gridCol w="8694480">
                  <a:extLst>
                    <a:ext uri="{9D8B030D-6E8A-4147-A177-3AD203B41FA5}">
                      <a16:colId xmlns="" xmlns:a16="http://schemas.microsoft.com/office/drawing/2014/main" val="408185426"/>
                    </a:ext>
                  </a:extLst>
                </a:gridCol>
              </a:tblGrid>
              <a:tr h="240225">
                <a:tc rowSpan="3">
                  <a:txBody>
                    <a:bodyPr/>
                    <a:lstStyle/>
                    <a:p>
                      <a:pPr algn="ctr" fontAlgn="ctr"/>
                      <a:r>
                        <a:rPr lang="el-GR" sz="900" b="1" u="none" strike="noStrike" dirty="0" smtClean="0">
                          <a:solidFill>
                            <a:srgbClr val="0070C0"/>
                          </a:solidFill>
                          <a:effectLst/>
                        </a:rPr>
                        <a:t>Μεταποίηση, Εμπόριο, Τουρισμός</a:t>
                      </a:r>
                      <a:endParaRPr lang="el-GR" sz="900" b="1" i="0" u="none" strike="noStrike" dirty="0">
                        <a:solidFill>
                          <a:srgbClr val="0070C0"/>
                        </a:solidFill>
                        <a:effectLst/>
                        <a:latin typeface="Calibri" panose="020F0502020204030204" pitchFamily="34" charset="0"/>
                      </a:endParaRPr>
                    </a:p>
                  </a:txBody>
                  <a:tcPr marL="6757" marR="6757" marT="6757" marB="0" anchor="ctr"/>
                </a:tc>
                <a:tc>
                  <a:txBody>
                    <a:bodyPr/>
                    <a:lstStyle/>
                    <a:p>
                      <a:pPr algn="l" fontAlgn="ctr"/>
                      <a:r>
                        <a:rPr lang="el-GR" sz="1400" u="none" strike="noStrike" dirty="0">
                          <a:effectLst/>
                        </a:rPr>
                        <a:t>ΛΤ.6.1</a:t>
                      </a:r>
                      <a:endParaRPr lang="el-GR" sz="1400" b="0" i="0" u="none" strike="noStrike" dirty="0">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Μεταποίηση</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738856425"/>
                  </a:ext>
                </a:extLst>
              </a:tr>
              <a:tr h="240225">
                <a:tc vMerge="1">
                  <a:txBody>
                    <a:bodyPr/>
                    <a:lstStyle/>
                    <a:p>
                      <a:endParaRPr lang="el-GR"/>
                    </a:p>
                  </a:txBody>
                  <a:tcPr/>
                </a:tc>
                <a:tc>
                  <a:txBody>
                    <a:bodyPr/>
                    <a:lstStyle/>
                    <a:p>
                      <a:pPr algn="l" fontAlgn="ctr"/>
                      <a:r>
                        <a:rPr lang="el-GR" sz="1400" u="none" strike="noStrike" dirty="0">
                          <a:effectLst/>
                        </a:rPr>
                        <a:t>ΛΤ.6.2</a:t>
                      </a:r>
                      <a:endParaRPr lang="el-GR" sz="1400" b="0" i="0" u="none" strike="noStrike" dirty="0">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Εμπόριο </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1200656210"/>
                  </a:ext>
                </a:extLst>
              </a:tr>
              <a:tr h="240225">
                <a:tc vMerge="1">
                  <a:txBody>
                    <a:bodyPr/>
                    <a:lstStyle/>
                    <a:p>
                      <a:endParaRPr lang="el-GR"/>
                    </a:p>
                  </a:txBody>
                  <a:tcPr/>
                </a:tc>
                <a:tc>
                  <a:txBody>
                    <a:bodyPr/>
                    <a:lstStyle/>
                    <a:p>
                      <a:pPr algn="l" fontAlgn="ctr"/>
                      <a:r>
                        <a:rPr lang="el-GR" sz="1400" u="none" strike="noStrike">
                          <a:effectLst/>
                        </a:rPr>
                        <a:t>ΛΤ.6.3</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Τουρισμός</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862886662"/>
                  </a:ext>
                </a:extLst>
              </a:tr>
              <a:tr h="240225">
                <a:tc rowSpan="2">
                  <a:txBody>
                    <a:bodyPr/>
                    <a:lstStyle/>
                    <a:p>
                      <a:pPr algn="ctr" fontAlgn="ctr"/>
                      <a:r>
                        <a:rPr lang="el-GR" sz="900" b="1" u="none" strike="noStrike" dirty="0" smtClean="0">
                          <a:solidFill>
                            <a:srgbClr val="0070C0"/>
                          </a:solidFill>
                          <a:effectLst/>
                        </a:rPr>
                        <a:t>Δημοτική Αστυνομία και Πολιτική Προστασία</a:t>
                      </a:r>
                      <a:endParaRPr lang="el-GR" sz="900" b="1" i="0" u="none" strike="noStrike" dirty="0">
                        <a:solidFill>
                          <a:srgbClr val="0070C0"/>
                        </a:solidFill>
                        <a:effectLst/>
                        <a:latin typeface="Calibri" panose="020F0502020204030204" pitchFamily="34" charset="0"/>
                      </a:endParaRPr>
                    </a:p>
                  </a:txBody>
                  <a:tcPr marL="6757" marR="6757" marT="6757" marB="0" anchor="ctr"/>
                </a:tc>
                <a:tc>
                  <a:txBody>
                    <a:bodyPr/>
                    <a:lstStyle/>
                    <a:p>
                      <a:pPr algn="l" fontAlgn="ctr"/>
                      <a:r>
                        <a:rPr lang="el-GR" sz="1400" u="none" strike="noStrike">
                          <a:effectLst/>
                        </a:rPr>
                        <a:t>ΛΤ.7.1</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Δημοτική Αστυνομία</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907885039"/>
                  </a:ext>
                </a:extLst>
              </a:tr>
              <a:tr h="240225">
                <a:tc vMerge="1">
                  <a:txBody>
                    <a:bodyPr/>
                    <a:lstStyle/>
                    <a:p>
                      <a:endParaRPr lang="el-GR"/>
                    </a:p>
                  </a:txBody>
                  <a:tcPr/>
                </a:tc>
                <a:tc>
                  <a:txBody>
                    <a:bodyPr/>
                    <a:lstStyle/>
                    <a:p>
                      <a:pPr algn="l" fontAlgn="ctr"/>
                      <a:r>
                        <a:rPr lang="el-GR" sz="1400" u="none" strike="noStrike">
                          <a:effectLst/>
                        </a:rPr>
                        <a:t>ΛΤ.7.2</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Πολιτική Προστασία</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2862970461"/>
                  </a:ext>
                </a:extLst>
              </a:tr>
              <a:tr h="240225">
                <a:tc rowSpan="7">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l-GR" sz="900" b="1" u="none" strike="noStrike" dirty="0" smtClean="0">
                          <a:solidFill>
                            <a:srgbClr val="0070C0"/>
                          </a:solidFill>
                          <a:effectLst/>
                        </a:rPr>
                        <a:t>Προγραμματισμός, Ηλεκτρονική Διακυβέρνηση και Εξυπηρέτηση του πολίτη</a:t>
                      </a:r>
                    </a:p>
                    <a:p>
                      <a:pPr algn="ctr" fontAlgn="ctr"/>
                      <a:endParaRPr lang="el-GR" sz="900" b="1" i="0" u="none" strike="noStrike" dirty="0">
                        <a:solidFill>
                          <a:srgbClr val="0070C0"/>
                        </a:solidFill>
                        <a:effectLst/>
                        <a:latin typeface="Calibri" panose="020F0502020204030204" pitchFamily="34" charset="0"/>
                      </a:endParaRPr>
                    </a:p>
                  </a:txBody>
                  <a:tcPr marL="6757" marR="6757" marT="6757" marB="0" anchor="ctr"/>
                </a:tc>
                <a:tc>
                  <a:txBody>
                    <a:bodyPr/>
                    <a:lstStyle/>
                    <a:p>
                      <a:pPr algn="l" fontAlgn="ctr"/>
                      <a:r>
                        <a:rPr lang="el-GR" sz="1400" u="none" strike="noStrike" dirty="0">
                          <a:effectLst/>
                        </a:rPr>
                        <a:t>ΛΤ.8.1</a:t>
                      </a:r>
                      <a:endParaRPr lang="el-GR" sz="1400" b="0" i="0" u="none" strike="noStrike" dirty="0">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Αναπτυξιακός Προγραμματισμός </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623042373"/>
                  </a:ext>
                </a:extLst>
              </a:tr>
              <a:tr h="240225">
                <a:tc vMerge="1">
                  <a:txBody>
                    <a:bodyPr/>
                    <a:lstStyle/>
                    <a:p>
                      <a:endParaRPr lang="el-GR"/>
                    </a:p>
                  </a:txBody>
                  <a:tcPr/>
                </a:tc>
                <a:tc>
                  <a:txBody>
                    <a:bodyPr/>
                    <a:lstStyle/>
                    <a:p>
                      <a:pPr algn="l" fontAlgn="ctr"/>
                      <a:r>
                        <a:rPr lang="el-GR" sz="1400" u="none" strike="noStrike">
                          <a:effectLst/>
                        </a:rPr>
                        <a:t>ΛΤ.8.2</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Επιχειρησιακός Προγραμματισμός / </a:t>
                      </a:r>
                      <a:r>
                        <a:rPr lang="el-GR" sz="1400" u="none" strike="noStrike" dirty="0" err="1">
                          <a:effectLst/>
                        </a:rPr>
                        <a:t>Στοχοθεσία</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1788956459"/>
                  </a:ext>
                </a:extLst>
              </a:tr>
              <a:tr h="240225">
                <a:tc vMerge="1">
                  <a:txBody>
                    <a:bodyPr/>
                    <a:lstStyle/>
                    <a:p>
                      <a:endParaRPr lang="el-GR"/>
                    </a:p>
                  </a:txBody>
                  <a:tcPr/>
                </a:tc>
                <a:tc>
                  <a:txBody>
                    <a:bodyPr/>
                    <a:lstStyle/>
                    <a:p>
                      <a:pPr algn="l" fontAlgn="ctr"/>
                      <a:r>
                        <a:rPr lang="el-GR" sz="1400" u="none" strike="noStrike">
                          <a:effectLst/>
                        </a:rPr>
                        <a:t>ΛΤ.8.3</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Οργάνωση και Διαχείριση Ποιότητας</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4203741362"/>
                  </a:ext>
                </a:extLst>
              </a:tr>
              <a:tr h="240225">
                <a:tc vMerge="1">
                  <a:txBody>
                    <a:bodyPr/>
                    <a:lstStyle/>
                    <a:p>
                      <a:endParaRPr lang="el-GR"/>
                    </a:p>
                  </a:txBody>
                  <a:tcPr/>
                </a:tc>
                <a:tc>
                  <a:txBody>
                    <a:bodyPr/>
                    <a:lstStyle/>
                    <a:p>
                      <a:pPr algn="l" fontAlgn="ctr"/>
                      <a:r>
                        <a:rPr lang="el-GR" sz="1400" u="none" strike="noStrike">
                          <a:effectLst/>
                        </a:rPr>
                        <a:t>ΛΤ.8.4</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Ηλεκτρονική Διακυβέρνηση</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2841695789"/>
                  </a:ext>
                </a:extLst>
              </a:tr>
              <a:tr h="240225">
                <a:tc vMerge="1">
                  <a:txBody>
                    <a:bodyPr/>
                    <a:lstStyle/>
                    <a:p>
                      <a:endParaRPr lang="el-GR"/>
                    </a:p>
                  </a:txBody>
                  <a:tcPr/>
                </a:tc>
                <a:tc>
                  <a:txBody>
                    <a:bodyPr/>
                    <a:lstStyle/>
                    <a:p>
                      <a:pPr algn="l" fontAlgn="ctr"/>
                      <a:r>
                        <a:rPr lang="el-GR" sz="1400" u="none" strike="noStrike">
                          <a:effectLst/>
                        </a:rPr>
                        <a:t>ΛΤ.8.5</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Διαφάνεια, Διαβούλευση και Συμμετοχή</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074311528"/>
                  </a:ext>
                </a:extLst>
              </a:tr>
              <a:tr h="240225">
                <a:tc vMerge="1">
                  <a:txBody>
                    <a:bodyPr/>
                    <a:lstStyle/>
                    <a:p>
                      <a:endParaRPr lang="el-GR"/>
                    </a:p>
                  </a:txBody>
                  <a:tcPr/>
                </a:tc>
                <a:tc>
                  <a:txBody>
                    <a:bodyPr/>
                    <a:lstStyle/>
                    <a:p>
                      <a:pPr algn="l" fontAlgn="ctr"/>
                      <a:r>
                        <a:rPr lang="el-GR" sz="1400" u="none" strike="noStrike">
                          <a:effectLst/>
                        </a:rPr>
                        <a:t>ΛΤ.8.6</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Εξυπηρέτηση του πολίτη</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2544176964"/>
                  </a:ext>
                </a:extLst>
              </a:tr>
              <a:tr h="378927">
                <a:tc vMerge="1">
                  <a:txBody>
                    <a:bodyPr/>
                    <a:lstStyle/>
                    <a:p>
                      <a:endParaRPr lang="el-GR"/>
                    </a:p>
                  </a:txBody>
                  <a:tcPr/>
                </a:tc>
                <a:tc>
                  <a:txBody>
                    <a:bodyPr/>
                    <a:lstStyle/>
                    <a:p>
                      <a:pPr algn="l" fontAlgn="ctr"/>
                      <a:r>
                        <a:rPr lang="el-GR" sz="1400" u="none" strike="noStrike">
                          <a:effectLst/>
                        </a:rPr>
                        <a:t>ΛΤ.8.7</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Εσωτερικός έλεγχος </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74536739"/>
                  </a:ext>
                </a:extLst>
              </a:tr>
              <a:tr h="428484">
                <a:tc rowSpan="2">
                  <a:txBody>
                    <a:bodyPr/>
                    <a:lstStyle/>
                    <a:p>
                      <a:pPr algn="ctr" fontAlgn="ctr"/>
                      <a:r>
                        <a:rPr lang="el-GR" sz="900" b="1" u="none" strike="noStrike" dirty="0" smtClean="0">
                          <a:solidFill>
                            <a:srgbClr val="0070C0"/>
                          </a:solidFill>
                          <a:effectLst/>
                        </a:rPr>
                        <a:t>Οικονομική διαχείριση και Προμήθειες</a:t>
                      </a:r>
                      <a:endParaRPr lang="el-GR" sz="900" b="1" i="0" u="none" strike="noStrike" dirty="0">
                        <a:solidFill>
                          <a:srgbClr val="0070C0"/>
                        </a:solidFill>
                        <a:effectLst/>
                        <a:latin typeface="Calibri" panose="020F0502020204030204" pitchFamily="34" charset="0"/>
                      </a:endParaRPr>
                    </a:p>
                  </a:txBody>
                  <a:tcPr marL="6757" marR="6757" marT="6757" marB="0" anchor="ctr"/>
                </a:tc>
                <a:tc>
                  <a:txBody>
                    <a:bodyPr/>
                    <a:lstStyle/>
                    <a:p>
                      <a:pPr algn="l" fontAlgn="ctr"/>
                      <a:r>
                        <a:rPr lang="el-GR" sz="1400" u="none" strike="noStrike">
                          <a:effectLst/>
                        </a:rPr>
                        <a:t>ΛΤ.9.1</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Οικονομική Διαχείριση, Διαχείριση Υλικών, Παγίων και Περιουσίας</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299260436"/>
                  </a:ext>
                </a:extLst>
              </a:tr>
              <a:tr h="240225">
                <a:tc vMerge="1">
                  <a:txBody>
                    <a:bodyPr/>
                    <a:lstStyle/>
                    <a:p>
                      <a:endParaRPr lang="el-GR"/>
                    </a:p>
                  </a:txBody>
                  <a:tcPr/>
                </a:tc>
                <a:tc>
                  <a:txBody>
                    <a:bodyPr/>
                    <a:lstStyle/>
                    <a:p>
                      <a:pPr algn="l" fontAlgn="ctr"/>
                      <a:r>
                        <a:rPr lang="el-GR" sz="1400" u="none" strike="noStrike">
                          <a:effectLst/>
                        </a:rPr>
                        <a:t>ΛΤ.9.2</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Προμήθειες υλικών και υπηρεσιών</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2985286787"/>
                  </a:ext>
                </a:extLst>
              </a:tr>
              <a:tr h="240225">
                <a:tc rowSpan="5">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l-GR" sz="900" b="1" u="none" strike="noStrike" dirty="0" smtClean="0">
                          <a:solidFill>
                            <a:srgbClr val="0070C0"/>
                          </a:solidFill>
                          <a:effectLst/>
                        </a:rPr>
                        <a:t>Διαχείριση Ανθρώπινου Δυναμικού και Διοικητικές λειτουργίες</a:t>
                      </a:r>
                    </a:p>
                    <a:p>
                      <a:pPr algn="ctr" fontAlgn="ctr"/>
                      <a:endParaRPr lang="el-GR" sz="900" b="1" i="0" u="none" strike="noStrike" dirty="0">
                        <a:solidFill>
                          <a:srgbClr val="0070C0"/>
                        </a:solidFill>
                        <a:effectLst/>
                        <a:latin typeface="Calibri" panose="020F0502020204030204" pitchFamily="34" charset="0"/>
                      </a:endParaRPr>
                    </a:p>
                  </a:txBody>
                  <a:tcPr marL="6757" marR="6757" marT="6757" marB="0" anchor="ctr"/>
                </a:tc>
                <a:tc>
                  <a:txBody>
                    <a:bodyPr/>
                    <a:lstStyle/>
                    <a:p>
                      <a:pPr algn="l" fontAlgn="ctr"/>
                      <a:r>
                        <a:rPr lang="el-GR" sz="1400" u="none" strike="noStrike">
                          <a:effectLst/>
                        </a:rPr>
                        <a:t>ΛΤ.10.1</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Διαχείριση Ανθρώπινου Δυναμικού</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706426744"/>
                  </a:ext>
                </a:extLst>
              </a:tr>
              <a:tr h="240225">
                <a:tc vMerge="1">
                  <a:txBody>
                    <a:bodyPr/>
                    <a:lstStyle/>
                    <a:p>
                      <a:endParaRPr lang="el-GR"/>
                    </a:p>
                  </a:txBody>
                  <a:tcPr/>
                </a:tc>
                <a:tc>
                  <a:txBody>
                    <a:bodyPr/>
                    <a:lstStyle/>
                    <a:p>
                      <a:pPr algn="l" fontAlgn="ctr"/>
                      <a:r>
                        <a:rPr lang="el-GR" sz="1400" u="none" strike="noStrike">
                          <a:effectLst/>
                        </a:rPr>
                        <a:t>ΛΤ.10.2</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Διοικητικές λειτουργίες</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960034902"/>
                  </a:ext>
                </a:extLst>
              </a:tr>
              <a:tr h="240225">
                <a:tc vMerge="1">
                  <a:txBody>
                    <a:bodyPr/>
                    <a:lstStyle/>
                    <a:p>
                      <a:endParaRPr lang="el-GR"/>
                    </a:p>
                  </a:txBody>
                  <a:tcPr/>
                </a:tc>
                <a:tc>
                  <a:txBody>
                    <a:bodyPr/>
                    <a:lstStyle/>
                    <a:p>
                      <a:pPr algn="l" fontAlgn="ctr"/>
                      <a:r>
                        <a:rPr lang="el-GR" sz="1400" u="none" strike="noStrike">
                          <a:effectLst/>
                        </a:rPr>
                        <a:t>ΛΤ.10.3</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Δημοτολόγιο, Ληξιαρχείο, Εκλογές κλπ</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504983546"/>
                  </a:ext>
                </a:extLst>
              </a:tr>
              <a:tr h="240225">
                <a:tc vMerge="1">
                  <a:txBody>
                    <a:bodyPr/>
                    <a:lstStyle/>
                    <a:p>
                      <a:endParaRPr lang="el-GR"/>
                    </a:p>
                  </a:txBody>
                  <a:tcPr/>
                </a:tc>
                <a:tc>
                  <a:txBody>
                    <a:bodyPr/>
                    <a:lstStyle/>
                    <a:p>
                      <a:pPr algn="l" fontAlgn="ctr"/>
                      <a:r>
                        <a:rPr lang="el-GR" sz="1400" u="none" strike="noStrike">
                          <a:effectLst/>
                        </a:rPr>
                        <a:t>ΛΤ.10.4</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Διαχείριση στόλου Οχημάτων </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708212101"/>
                  </a:ext>
                </a:extLst>
              </a:tr>
              <a:tr h="240225">
                <a:tc vMerge="1">
                  <a:txBody>
                    <a:bodyPr/>
                    <a:lstStyle/>
                    <a:p>
                      <a:endParaRPr lang="el-GR"/>
                    </a:p>
                  </a:txBody>
                  <a:tcPr/>
                </a:tc>
                <a:tc>
                  <a:txBody>
                    <a:bodyPr/>
                    <a:lstStyle/>
                    <a:p>
                      <a:pPr algn="l" fontAlgn="ctr"/>
                      <a:r>
                        <a:rPr lang="el-GR" sz="1400" u="none" strike="noStrike">
                          <a:effectLst/>
                        </a:rPr>
                        <a:t>ΛΤ.10.5</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Νομική υποστήριξη και Δημόσιες σχέσεις</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2054877669"/>
                  </a:ext>
                </a:extLst>
              </a:tr>
            </a:tbl>
          </a:graphicData>
        </a:graphic>
      </p:graphicFrame>
    </p:spTree>
    <p:extLst>
      <p:ext uri="{BB962C8B-B14F-4D97-AF65-F5344CB8AC3E}">
        <p14:creationId xmlns:p14="http://schemas.microsoft.com/office/powerpoint/2010/main" val="2434976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11</a:t>
            </a:fld>
            <a:endParaRPr lang="el-GR"/>
          </a:p>
        </p:txBody>
      </p:sp>
      <p:sp>
        <p:nvSpPr>
          <p:cNvPr id="3" name="TextBox 2"/>
          <p:cNvSpPr txBox="1"/>
          <p:nvPr/>
        </p:nvSpPr>
        <p:spPr>
          <a:xfrm>
            <a:off x="263351" y="260648"/>
            <a:ext cx="11661293" cy="830997"/>
          </a:xfrm>
          <a:prstGeom prst="rect">
            <a:avLst/>
          </a:prstGeom>
          <a:noFill/>
        </p:spPr>
        <p:txBody>
          <a:bodyPr wrap="square" rtlCol="0">
            <a:spAutoFit/>
          </a:bodyPr>
          <a:lstStyle/>
          <a:p>
            <a:pPr marL="114300" indent="0" algn="ctr">
              <a:lnSpc>
                <a:spcPct val="150000"/>
              </a:lnSpc>
              <a:buNone/>
            </a:pPr>
            <a:r>
              <a:rPr lang="el-GR" sz="1600" b="1" dirty="0" err="1" smtClean="0">
                <a:solidFill>
                  <a:srgbClr val="0070C0"/>
                </a:solidFill>
              </a:rPr>
              <a:t>Πολυεπίπεδη</a:t>
            </a:r>
            <a:r>
              <a:rPr lang="el-GR" sz="1600" b="1" dirty="0" smtClean="0">
                <a:solidFill>
                  <a:srgbClr val="0070C0"/>
                </a:solidFill>
              </a:rPr>
              <a:t> Διακυβέρνηση</a:t>
            </a:r>
          </a:p>
          <a:p>
            <a:pPr marL="114300" algn="ctr">
              <a:lnSpc>
                <a:spcPct val="150000"/>
              </a:lnSpc>
            </a:pPr>
            <a:r>
              <a:rPr lang="el-GR" sz="1600" dirty="0" smtClean="0"/>
              <a:t>Συσχέτιση Λειτουργικών Περιοχών </a:t>
            </a:r>
            <a:r>
              <a:rPr lang="el-GR" sz="1600" dirty="0"/>
              <a:t>με </a:t>
            </a:r>
            <a:r>
              <a:rPr lang="el-GR" sz="1600" dirty="0" smtClean="0"/>
              <a:t>νομοθετικό πλαίσιο</a:t>
            </a:r>
            <a:endParaRPr lang="el-GR" sz="1600" b="1" dirty="0">
              <a:solidFill>
                <a:srgbClr val="0070C0"/>
              </a:solidFill>
            </a:endParaRPr>
          </a:p>
        </p:txBody>
      </p:sp>
      <p:sp>
        <p:nvSpPr>
          <p:cNvPr id="7" name="Content Placeholder 2">
            <a:extLst>
              <a:ext uri="{FF2B5EF4-FFF2-40B4-BE49-F238E27FC236}">
                <a16:creationId xmlns="" xmlns:a16="http://schemas.microsoft.com/office/drawing/2014/main" id="{A84CFB1D-A1A1-1AF5-4604-EA4DB36A5816}"/>
              </a:ext>
            </a:extLst>
          </p:cNvPr>
          <p:cNvSpPr txBox="1">
            <a:spLocks/>
          </p:cNvSpPr>
          <p:nvPr/>
        </p:nvSpPr>
        <p:spPr>
          <a:xfrm>
            <a:off x="493399" y="1202485"/>
            <a:ext cx="11169070" cy="1290411"/>
          </a:xfrm>
          <a:prstGeom prst="rect">
            <a:avLst/>
          </a:prstGeom>
        </p:spPr>
        <p:txBody>
          <a:bodyPr vert="horz" lIns="91440" tIns="45720" rIns="91440" bIns="45720" rtlCol="0" anchor="ct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spcBef>
                <a:spcPts val="0"/>
              </a:spcBef>
              <a:spcAft>
                <a:spcPts val="0"/>
              </a:spcAft>
            </a:pPr>
            <a:r>
              <a:rPr lang="el-GR" sz="1600" dirty="0">
                <a:solidFill>
                  <a:schemeClr val="tx1"/>
                </a:solidFill>
              </a:rPr>
              <a:t>Κάθε μια από τις παραπάνω περιοχές και τομείς συσχετίζεται με βασικά νομοθετήματα που προέρχονται από την κεντρική διοίκηση και αποτελούν τη βάση ανάθεσης – ανάληψης αρμοδιοτήτων από κάθε εμπλεκόμενο κάθε φορά επίπεδο διακυβέρνησης.</a:t>
            </a:r>
          </a:p>
          <a:p>
            <a:pPr>
              <a:spcBef>
                <a:spcPts val="0"/>
              </a:spcBef>
              <a:spcAft>
                <a:spcPts val="0"/>
              </a:spcAft>
            </a:pPr>
            <a:r>
              <a:rPr lang="el-GR" sz="1600" dirty="0">
                <a:solidFill>
                  <a:schemeClr val="tx1"/>
                </a:solidFill>
              </a:rPr>
              <a:t>Για παράδειγμα, η λειτουργική περιοχή </a:t>
            </a:r>
            <a:r>
              <a:rPr lang="el-GR" sz="1600" b="1" dirty="0">
                <a:solidFill>
                  <a:schemeClr val="tx1"/>
                </a:solidFill>
              </a:rPr>
              <a:t>1. Κοινωνική Πολιτική, Απασχόληση και Δημόσια Υγεία, </a:t>
            </a:r>
            <a:r>
              <a:rPr lang="el-GR" sz="1600" dirty="0">
                <a:solidFill>
                  <a:schemeClr val="tx1"/>
                </a:solidFill>
              </a:rPr>
              <a:t>με τους τομείς που περιλαμβάνει, συσχετίζεται με τα παρακάτω ενδεικτικά νομοθετήματα :</a:t>
            </a:r>
          </a:p>
        </p:txBody>
      </p:sp>
      <p:sp>
        <p:nvSpPr>
          <p:cNvPr id="8" name="Content Placeholder 2">
            <a:extLst>
              <a:ext uri="{FF2B5EF4-FFF2-40B4-BE49-F238E27FC236}">
                <a16:creationId xmlns="" xmlns:a16="http://schemas.microsoft.com/office/drawing/2014/main" id="{BD4D5A55-5C1B-7A2E-E1CF-461B946CF98C}"/>
              </a:ext>
            </a:extLst>
          </p:cNvPr>
          <p:cNvSpPr txBox="1">
            <a:spLocks/>
          </p:cNvSpPr>
          <p:nvPr/>
        </p:nvSpPr>
        <p:spPr>
          <a:xfrm>
            <a:off x="1415480" y="2363213"/>
            <a:ext cx="9982898" cy="388038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el-GR" sz="1100" dirty="0">
                <a:solidFill>
                  <a:schemeClr val="tx1"/>
                </a:solidFill>
              </a:rPr>
              <a:t>1.	Ν. 5101/31 (ΦΕΚ 238/Α/28-07-1931) ως ισχύει</a:t>
            </a:r>
          </a:p>
          <a:p>
            <a:pPr>
              <a:spcBef>
                <a:spcPts val="0"/>
              </a:spcBef>
              <a:spcAft>
                <a:spcPts val="0"/>
              </a:spcAft>
            </a:pPr>
            <a:r>
              <a:rPr lang="el-GR" sz="1100" dirty="0">
                <a:solidFill>
                  <a:schemeClr val="tx1"/>
                </a:solidFill>
              </a:rPr>
              <a:t>2.	ΝΔ318/1969-ΦΕΚ212/τ. Α΄/1969, Άρθρο 26 παρ. 2</a:t>
            </a:r>
          </a:p>
          <a:p>
            <a:pPr>
              <a:spcBef>
                <a:spcPts val="0"/>
              </a:spcBef>
              <a:spcAft>
                <a:spcPts val="0"/>
              </a:spcAft>
            </a:pPr>
            <a:r>
              <a:rPr lang="el-GR" sz="1100" dirty="0">
                <a:solidFill>
                  <a:schemeClr val="tx1"/>
                </a:solidFill>
              </a:rPr>
              <a:t>3.	ΑΝ344/1968-ΦΕΚ 71/τ. Α΄/1968 Άρθρο 2 παρ. 1 όπως αντικαταστάθηκε από τις διατάξεις του άρθρου 32 του Ν.4304/2014-ΦΕΚ234/τ. Α΄</a:t>
            </a:r>
          </a:p>
          <a:p>
            <a:pPr>
              <a:spcBef>
                <a:spcPts val="0"/>
              </a:spcBef>
              <a:spcAft>
                <a:spcPts val="0"/>
              </a:spcAft>
            </a:pPr>
            <a:r>
              <a:rPr lang="el-GR" sz="1100" dirty="0">
                <a:solidFill>
                  <a:schemeClr val="tx1"/>
                </a:solidFill>
              </a:rPr>
              <a:t>4.	Ν.Δ. 57 της 9/19.7.1973 ως ισχύει</a:t>
            </a:r>
          </a:p>
          <a:p>
            <a:pPr>
              <a:spcBef>
                <a:spcPts val="0"/>
              </a:spcBef>
              <a:spcAft>
                <a:spcPts val="0"/>
              </a:spcAft>
            </a:pPr>
            <a:r>
              <a:rPr lang="el-GR" sz="1100" dirty="0">
                <a:solidFill>
                  <a:schemeClr val="tx1"/>
                </a:solidFill>
              </a:rPr>
              <a:t>5.	Ν.505/1976-ΦΕΚ353/τ. Α΄/1976</a:t>
            </a:r>
          </a:p>
          <a:p>
            <a:pPr>
              <a:spcBef>
                <a:spcPts val="0"/>
              </a:spcBef>
              <a:spcAft>
                <a:spcPts val="0"/>
              </a:spcAft>
            </a:pPr>
            <a:r>
              <a:rPr lang="el-GR" sz="1100" dirty="0">
                <a:solidFill>
                  <a:schemeClr val="tx1"/>
                </a:solidFill>
              </a:rPr>
              <a:t>6.	Ν.991/1979 (ΦΕΚ278/Α/20.12.1979)ως ισχύει , </a:t>
            </a:r>
          </a:p>
          <a:p>
            <a:pPr>
              <a:spcBef>
                <a:spcPts val="0"/>
              </a:spcBef>
              <a:spcAft>
                <a:spcPts val="0"/>
              </a:spcAft>
            </a:pPr>
            <a:r>
              <a:rPr lang="el-GR" sz="1100" dirty="0">
                <a:solidFill>
                  <a:schemeClr val="tx1"/>
                </a:solidFill>
              </a:rPr>
              <a:t>7.	Ν. 2345/1995 </a:t>
            </a:r>
            <a:r>
              <a:rPr lang="el-GR" sz="1100" dirty="0" err="1">
                <a:solidFill>
                  <a:schemeClr val="tx1"/>
                </a:solidFill>
              </a:rPr>
              <a:t>άρ</a:t>
            </a:r>
            <a:r>
              <a:rPr lang="el-GR" sz="1100" dirty="0">
                <a:solidFill>
                  <a:schemeClr val="tx1"/>
                </a:solidFill>
              </a:rPr>
              <a:t>. 1, παρ. 3 (ΦΕΚ 230 Α’ - 12/10/1995) ως ισχύει </a:t>
            </a:r>
          </a:p>
          <a:p>
            <a:pPr>
              <a:spcBef>
                <a:spcPts val="0"/>
              </a:spcBef>
              <a:spcAft>
                <a:spcPts val="0"/>
              </a:spcAft>
            </a:pPr>
            <a:r>
              <a:rPr lang="el-GR" sz="1100" dirty="0">
                <a:solidFill>
                  <a:schemeClr val="tx1"/>
                </a:solidFill>
              </a:rPr>
              <a:t>8.	Ν. 2472/1997-ΦΕΚ50/τ. Α΄/1997, Άρθρο 2 </a:t>
            </a:r>
          </a:p>
          <a:p>
            <a:pPr>
              <a:spcBef>
                <a:spcPts val="0"/>
              </a:spcBef>
              <a:spcAft>
                <a:spcPts val="0"/>
              </a:spcAft>
            </a:pPr>
            <a:r>
              <a:rPr lang="el-GR" sz="1100" dirty="0">
                <a:solidFill>
                  <a:schemeClr val="tx1"/>
                </a:solidFill>
              </a:rPr>
              <a:t>9.	Ν.2646/1998  (ΦΕΚ 236 τ. Α’ /1998), </a:t>
            </a:r>
          </a:p>
          <a:p>
            <a:pPr>
              <a:spcBef>
                <a:spcPts val="0"/>
              </a:spcBef>
              <a:spcAft>
                <a:spcPts val="0"/>
              </a:spcAft>
            </a:pPr>
            <a:r>
              <a:rPr lang="el-GR" sz="1100" dirty="0">
                <a:solidFill>
                  <a:schemeClr val="tx1"/>
                </a:solidFill>
              </a:rPr>
              <a:t>10. Ν. 2690/1999-ΦΕΚ45/τ. Α΄/1999, Άρθρο 6 του Κώδικα Διοικητικής Διαδικασίας</a:t>
            </a:r>
          </a:p>
          <a:p>
            <a:pPr>
              <a:spcBef>
                <a:spcPts val="0"/>
              </a:spcBef>
              <a:spcAft>
                <a:spcPts val="0"/>
              </a:spcAft>
            </a:pPr>
            <a:r>
              <a:rPr lang="el-GR" sz="1100" dirty="0">
                <a:solidFill>
                  <a:schemeClr val="tx1"/>
                </a:solidFill>
              </a:rPr>
              <a:t>11. Ν.2717/1999-ΦΕΚ 97/τ. Α΄/1999</a:t>
            </a:r>
          </a:p>
          <a:p>
            <a:pPr>
              <a:spcBef>
                <a:spcPts val="0"/>
              </a:spcBef>
              <a:spcAft>
                <a:spcPts val="0"/>
              </a:spcAft>
            </a:pPr>
            <a:r>
              <a:rPr lang="el-GR" sz="1100" dirty="0">
                <a:solidFill>
                  <a:schemeClr val="tx1"/>
                </a:solidFill>
              </a:rPr>
              <a:t>12. Ν.3106/03 (ΦΕΚ 30/Α/10-02-2003) άρθρο 12 παρ. 2 ως ισχύει  ,</a:t>
            </a:r>
          </a:p>
          <a:p>
            <a:pPr>
              <a:spcBef>
                <a:spcPts val="0"/>
              </a:spcBef>
              <a:spcAft>
                <a:spcPts val="0"/>
              </a:spcAft>
            </a:pPr>
            <a:r>
              <a:rPr lang="el-GR" sz="1100" dirty="0">
                <a:solidFill>
                  <a:schemeClr val="tx1"/>
                </a:solidFill>
              </a:rPr>
              <a:t>13. Ν.3463/2006 (ΦΕΚ114/Α/08.06/2006) αρ.75 ως ισχύει , </a:t>
            </a:r>
          </a:p>
          <a:p>
            <a:pPr>
              <a:spcBef>
                <a:spcPts val="0"/>
              </a:spcBef>
              <a:spcAft>
                <a:spcPts val="0"/>
              </a:spcAft>
            </a:pPr>
            <a:r>
              <a:rPr lang="el-GR" sz="1100" dirty="0">
                <a:solidFill>
                  <a:schemeClr val="tx1"/>
                </a:solidFill>
              </a:rPr>
              <a:t>14. Ν.3584/2007 (ΦΕΚ Α’ 143/28-06-2007) </a:t>
            </a:r>
          </a:p>
          <a:p>
            <a:pPr>
              <a:spcBef>
                <a:spcPts val="0"/>
              </a:spcBef>
              <a:spcAft>
                <a:spcPts val="0"/>
              </a:spcAft>
            </a:pPr>
            <a:r>
              <a:rPr lang="el-GR" sz="1100" dirty="0">
                <a:solidFill>
                  <a:schemeClr val="tx1"/>
                </a:solidFill>
              </a:rPr>
              <a:t>15. Ν.3852/2010(ΦΕΚ87/Α/07.06.2010), ως ισχύει, αρ.94, 227 και 228</a:t>
            </a:r>
          </a:p>
          <a:p>
            <a:pPr>
              <a:spcBef>
                <a:spcPts val="0"/>
              </a:spcBef>
              <a:spcAft>
                <a:spcPts val="0"/>
              </a:spcAft>
            </a:pPr>
            <a:r>
              <a:rPr lang="el-GR" sz="1100" dirty="0">
                <a:solidFill>
                  <a:schemeClr val="tx1"/>
                </a:solidFill>
              </a:rPr>
              <a:t>16. Ν.3879/2010,  ΦΕΚ163/</a:t>
            </a:r>
            <a:r>
              <a:rPr lang="el-GR" sz="1100" dirty="0" err="1">
                <a:solidFill>
                  <a:schemeClr val="tx1"/>
                </a:solidFill>
              </a:rPr>
              <a:t>τ.Α</a:t>
            </a:r>
            <a:r>
              <a:rPr lang="el-GR" sz="1100" dirty="0">
                <a:solidFill>
                  <a:schemeClr val="tx1"/>
                </a:solidFill>
              </a:rPr>
              <a:t>΄/21.09.2010 ς ισχύει , </a:t>
            </a:r>
          </a:p>
          <a:p>
            <a:pPr>
              <a:spcBef>
                <a:spcPts val="0"/>
              </a:spcBef>
              <a:spcAft>
                <a:spcPts val="0"/>
              </a:spcAft>
            </a:pPr>
            <a:r>
              <a:rPr lang="el-GR" sz="1100" dirty="0">
                <a:solidFill>
                  <a:schemeClr val="tx1"/>
                </a:solidFill>
              </a:rPr>
              <a:t>17. Ν 3961/2011(ΦΕΚ Α΄ 97/29.04.2011) ως ισχύει αρ.8 ,</a:t>
            </a:r>
          </a:p>
          <a:p>
            <a:pPr>
              <a:spcBef>
                <a:spcPts val="0"/>
              </a:spcBef>
              <a:spcAft>
                <a:spcPts val="0"/>
              </a:spcAft>
            </a:pPr>
            <a:r>
              <a:rPr lang="el-GR" sz="1100" dirty="0">
                <a:solidFill>
                  <a:schemeClr val="tx1"/>
                </a:solidFill>
              </a:rPr>
              <a:t>18. Ν.4079/2012-ΦΕΚ180/τ. Α΄/2012</a:t>
            </a:r>
          </a:p>
          <a:p>
            <a:pPr>
              <a:spcBef>
                <a:spcPts val="0"/>
              </a:spcBef>
              <a:spcAft>
                <a:spcPts val="0"/>
              </a:spcAft>
            </a:pPr>
            <a:r>
              <a:rPr lang="el-GR" sz="1100" dirty="0">
                <a:solidFill>
                  <a:schemeClr val="tx1"/>
                </a:solidFill>
              </a:rPr>
              <a:t>19. Ν.4250/2014 (ΦΕΚ74/Α/26.03.2014),ως ισχύει, </a:t>
            </a:r>
          </a:p>
          <a:p>
            <a:pPr>
              <a:spcBef>
                <a:spcPts val="0"/>
              </a:spcBef>
              <a:spcAft>
                <a:spcPts val="0"/>
              </a:spcAft>
            </a:pPr>
            <a:r>
              <a:rPr lang="el-GR" sz="1100" dirty="0">
                <a:solidFill>
                  <a:schemeClr val="tx1"/>
                </a:solidFill>
              </a:rPr>
              <a:t>20. Ν.4257/2014 (ΦΕΚ 93/Α/14-04-2014) άρθρο 31 παρ. 2  ως ισχύει ,</a:t>
            </a:r>
          </a:p>
          <a:p>
            <a:pPr>
              <a:spcBef>
                <a:spcPts val="0"/>
              </a:spcBef>
              <a:spcAft>
                <a:spcPts val="0"/>
              </a:spcAft>
            </a:pPr>
            <a:r>
              <a:rPr lang="el-GR" sz="1100" dirty="0">
                <a:solidFill>
                  <a:schemeClr val="tx1"/>
                </a:solidFill>
              </a:rPr>
              <a:t>21. Ν. 4270/2014-ΦΕΚ 143/τ. Α΄/2014, Άρθρο 96 παρ. 2 </a:t>
            </a:r>
          </a:p>
        </p:txBody>
      </p:sp>
    </p:spTree>
    <p:extLst>
      <p:ext uri="{BB962C8B-B14F-4D97-AF65-F5344CB8AC3E}">
        <p14:creationId xmlns:p14="http://schemas.microsoft.com/office/powerpoint/2010/main" val="861372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980728"/>
            <a:ext cx="11662078" cy="5112568"/>
          </a:xfrm>
        </p:spPr>
        <p:txBody>
          <a:bodyPr>
            <a:normAutofit/>
          </a:bodyPr>
          <a:lstStyle/>
          <a:p>
            <a:pPr marL="114300" indent="0" algn="just">
              <a:lnSpc>
                <a:spcPct val="150000"/>
              </a:lnSpc>
              <a:buNone/>
            </a:pPr>
            <a:endParaRPr lang="el-GR" sz="1400" dirty="0" smtClean="0">
              <a:latin typeface="+mn-lt"/>
              <a:cs typeface="Arial" panose="020B0604020202020204" pitchFamily="34" charset="0"/>
            </a:endParaRPr>
          </a:p>
          <a:p>
            <a:pPr algn="just">
              <a:lnSpc>
                <a:spcPct val="150000"/>
              </a:lnSpc>
              <a:buFont typeface="Wingdings" panose="05000000000000000000" pitchFamily="2" charset="2"/>
              <a:buChar char="Ø"/>
            </a:pPr>
            <a:endParaRPr lang="el-GR" sz="1400" dirty="0">
              <a:latin typeface="+mn-lt"/>
              <a:cs typeface="Arial" panose="020B0604020202020204" pitchFamily="34" charset="0"/>
            </a:endParaRPr>
          </a:p>
          <a:p>
            <a:pPr marL="114300" indent="0" algn="just">
              <a:lnSpc>
                <a:spcPct val="150000"/>
              </a:lnSpc>
              <a:buNone/>
            </a:pPr>
            <a:endParaRPr lang="el-GR" sz="1400" dirty="0">
              <a:latin typeface="+mn-lt"/>
              <a:cs typeface="Arial" panose="020B0604020202020204" pitchFamily="34" charset="0"/>
            </a:endParaRPr>
          </a:p>
          <a:p>
            <a:pPr algn="just">
              <a:lnSpc>
                <a:spcPct val="150000"/>
              </a:lnSpc>
            </a:pPr>
            <a:endParaRPr lang="el-GR" sz="1400" dirty="0" smtClean="0">
              <a:latin typeface="+mn-lt"/>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12</a:t>
            </a:fld>
            <a:endParaRPr lang="el-GR"/>
          </a:p>
        </p:txBody>
      </p:sp>
      <p:sp>
        <p:nvSpPr>
          <p:cNvPr id="3" name="TextBox 2"/>
          <p:cNvSpPr txBox="1"/>
          <p:nvPr/>
        </p:nvSpPr>
        <p:spPr>
          <a:xfrm>
            <a:off x="263351" y="260648"/>
            <a:ext cx="11449273" cy="1569660"/>
          </a:xfrm>
          <a:prstGeom prst="rect">
            <a:avLst/>
          </a:prstGeom>
          <a:noFill/>
        </p:spPr>
        <p:txBody>
          <a:bodyPr wrap="square" rtlCol="0">
            <a:spAutoFit/>
          </a:bodyPr>
          <a:lstStyle/>
          <a:p>
            <a:pPr marL="114300" indent="0" algn="ctr">
              <a:lnSpc>
                <a:spcPct val="150000"/>
              </a:lnSpc>
              <a:buNone/>
            </a:pPr>
            <a:r>
              <a:rPr lang="el-GR" sz="1600" b="1" dirty="0" err="1" smtClean="0">
                <a:solidFill>
                  <a:srgbClr val="0070C0"/>
                </a:solidFill>
              </a:rPr>
              <a:t>Πολυεπίπεδη</a:t>
            </a:r>
            <a:r>
              <a:rPr lang="el-GR" sz="1600" b="1" dirty="0" smtClean="0">
                <a:solidFill>
                  <a:srgbClr val="0070C0"/>
                </a:solidFill>
              </a:rPr>
              <a:t> Διακυβέρνηση</a:t>
            </a:r>
          </a:p>
          <a:p>
            <a:pPr marL="114300" algn="ctr">
              <a:lnSpc>
                <a:spcPct val="150000"/>
              </a:lnSpc>
            </a:pPr>
            <a:r>
              <a:rPr lang="el-GR" sz="1600" b="1" dirty="0"/>
              <a:t>«Εθνικό Σύστημα </a:t>
            </a:r>
            <a:r>
              <a:rPr lang="el-GR" sz="1600" b="1" dirty="0" err="1"/>
              <a:t>Πολυεπίπεδης</a:t>
            </a:r>
            <a:r>
              <a:rPr lang="el-GR" sz="1600" b="1" dirty="0"/>
              <a:t> </a:t>
            </a:r>
            <a:r>
              <a:rPr lang="el-GR" sz="1600" b="1" dirty="0" smtClean="0"/>
              <a:t>Διακυβέρνησης</a:t>
            </a:r>
            <a:endParaRPr lang="el-GR" sz="1600" b="1" dirty="0"/>
          </a:p>
          <a:p>
            <a:pPr marL="114300" indent="0" algn="ctr">
              <a:lnSpc>
                <a:spcPct val="150000"/>
              </a:lnSpc>
              <a:buNone/>
            </a:pPr>
            <a:endParaRPr lang="el-GR" sz="1600" b="1" dirty="0" smtClean="0">
              <a:solidFill>
                <a:srgbClr val="0070C0"/>
              </a:solidFill>
            </a:endParaRPr>
          </a:p>
          <a:p>
            <a:pPr marL="114300" indent="0" algn="ctr">
              <a:lnSpc>
                <a:spcPct val="150000"/>
              </a:lnSpc>
              <a:buNone/>
            </a:pPr>
            <a:endParaRPr lang="el-GR" sz="1600" b="1" dirty="0">
              <a:solidFill>
                <a:srgbClr val="0070C0"/>
              </a:solidFill>
            </a:endParaRPr>
          </a:p>
        </p:txBody>
      </p:sp>
      <p:sp>
        <p:nvSpPr>
          <p:cNvPr id="7" name="Content Placeholder 2">
            <a:extLst>
              <a:ext uri="{FF2B5EF4-FFF2-40B4-BE49-F238E27FC236}">
                <a16:creationId xmlns="" xmlns:a16="http://schemas.microsoft.com/office/drawing/2014/main" id="{50AF90A3-D143-42AD-CCBE-DC3EBC34F01E}"/>
              </a:ext>
            </a:extLst>
          </p:cNvPr>
          <p:cNvSpPr txBox="1">
            <a:spLocks/>
          </p:cNvSpPr>
          <p:nvPr/>
        </p:nvSpPr>
        <p:spPr>
          <a:xfrm>
            <a:off x="601974" y="1052736"/>
            <a:ext cx="11029615" cy="504056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just">
              <a:lnSpc>
                <a:spcPct val="150000"/>
              </a:lnSpc>
              <a:spcBef>
                <a:spcPts val="600"/>
              </a:spcBef>
              <a:buNone/>
            </a:pPr>
            <a:endParaRPr lang="el-GR" sz="1400" dirty="0"/>
          </a:p>
          <a:p>
            <a:pPr marL="114300" indent="0" algn="just">
              <a:lnSpc>
                <a:spcPct val="150000"/>
              </a:lnSpc>
              <a:spcBef>
                <a:spcPts val="600"/>
              </a:spcBef>
              <a:buNone/>
            </a:pPr>
            <a:r>
              <a:rPr lang="el-GR" sz="1400" dirty="0" smtClean="0"/>
              <a:t>                                                                                                                                                                                                    </a:t>
            </a:r>
          </a:p>
          <a:p>
            <a:pPr marL="114300" indent="0" algn="just">
              <a:lnSpc>
                <a:spcPct val="150000"/>
              </a:lnSpc>
              <a:spcBef>
                <a:spcPts val="600"/>
              </a:spcBef>
              <a:buNone/>
            </a:pPr>
            <a:endParaRPr lang="el-GR" sz="1400" dirty="0"/>
          </a:p>
          <a:p>
            <a:pPr marL="114300" indent="0" algn="just">
              <a:lnSpc>
                <a:spcPct val="150000"/>
              </a:lnSpc>
              <a:spcBef>
                <a:spcPts val="600"/>
              </a:spcBef>
              <a:buNone/>
            </a:pPr>
            <a:endParaRPr lang="el-GR" sz="1400" dirty="0" smtClean="0"/>
          </a:p>
          <a:p>
            <a:pPr marL="114300" indent="0" algn="just">
              <a:lnSpc>
                <a:spcPct val="150000"/>
              </a:lnSpc>
              <a:spcBef>
                <a:spcPts val="600"/>
              </a:spcBef>
              <a:buNone/>
            </a:pPr>
            <a:endParaRPr lang="el-GR" sz="1400" dirty="0">
              <a:latin typeface="+mn-lt"/>
              <a:cs typeface="Arial" panose="020B0604020202020204" pitchFamily="34" charset="0"/>
            </a:endParaRPr>
          </a:p>
          <a:p>
            <a:pPr marL="114300" indent="0" algn="just">
              <a:lnSpc>
                <a:spcPct val="150000"/>
              </a:lnSpc>
              <a:spcBef>
                <a:spcPts val="600"/>
              </a:spcBef>
              <a:buNone/>
            </a:pPr>
            <a:endParaRPr lang="el-GR" sz="1400" dirty="0">
              <a:latin typeface="+mn-lt"/>
              <a:cs typeface="Arial" panose="020B0604020202020204" pitchFamily="34" charset="0"/>
            </a:endParaRPr>
          </a:p>
          <a:p>
            <a:pPr marL="114300" indent="0" algn="just">
              <a:lnSpc>
                <a:spcPct val="150000"/>
              </a:lnSpc>
              <a:spcBef>
                <a:spcPts val="600"/>
              </a:spcBef>
              <a:buNone/>
            </a:pPr>
            <a:endParaRPr lang="el-GR" sz="1400" dirty="0" smtClean="0">
              <a:latin typeface="+mn-lt"/>
              <a:cs typeface="Arial" panose="020B0604020202020204" pitchFamily="34" charset="0"/>
            </a:endParaRPr>
          </a:p>
          <a:p>
            <a:pPr algn="just">
              <a:lnSpc>
                <a:spcPct val="150000"/>
              </a:lnSpc>
            </a:pPr>
            <a:endParaRPr lang="el-GR" sz="1400" dirty="0">
              <a:latin typeface="+mn-lt"/>
            </a:endParaRPr>
          </a:p>
        </p:txBody>
      </p:sp>
      <p:sp>
        <p:nvSpPr>
          <p:cNvPr id="5" name="Διάγραμμα ροής: Παραπομπή 4"/>
          <p:cNvSpPr/>
          <p:nvPr/>
        </p:nvSpPr>
        <p:spPr>
          <a:xfrm>
            <a:off x="4727848" y="2348880"/>
            <a:ext cx="2160240" cy="1584176"/>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smtClean="0">
                <a:solidFill>
                  <a:schemeClr val="tx1"/>
                </a:solidFill>
              </a:rPr>
              <a:t>Εθνικό Συμβούλιο </a:t>
            </a:r>
            <a:r>
              <a:rPr lang="el-GR" sz="1300" dirty="0" err="1" smtClean="0">
                <a:solidFill>
                  <a:schemeClr val="tx1"/>
                </a:solidFill>
              </a:rPr>
              <a:t>Πολυεπίπεδης</a:t>
            </a:r>
            <a:r>
              <a:rPr lang="el-GR" sz="1300" dirty="0" smtClean="0">
                <a:solidFill>
                  <a:schemeClr val="tx1"/>
                </a:solidFill>
              </a:rPr>
              <a:t> Διακυβέρνησης</a:t>
            </a:r>
            <a:endParaRPr lang="el-GR" sz="1300" dirty="0">
              <a:solidFill>
                <a:schemeClr val="tx1"/>
              </a:solidFill>
            </a:endParaRPr>
          </a:p>
        </p:txBody>
      </p:sp>
      <p:sp>
        <p:nvSpPr>
          <p:cNvPr id="6" name="Ορθογώνιο 5"/>
          <p:cNvSpPr/>
          <p:nvPr/>
        </p:nvSpPr>
        <p:spPr>
          <a:xfrm>
            <a:off x="8184232" y="2348880"/>
            <a:ext cx="3384376" cy="398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just">
              <a:lnSpc>
                <a:spcPct val="150000"/>
              </a:lnSpc>
              <a:spcBef>
                <a:spcPts val="600"/>
              </a:spcBef>
              <a:buNone/>
            </a:pPr>
            <a:r>
              <a:rPr lang="el-GR" dirty="0">
                <a:solidFill>
                  <a:schemeClr val="tx1"/>
                </a:solidFill>
              </a:rPr>
              <a:t> Υπουργικό Συμβούλιο </a:t>
            </a:r>
          </a:p>
        </p:txBody>
      </p:sp>
      <p:sp>
        <p:nvSpPr>
          <p:cNvPr id="10" name="Ορθογώνιο 9"/>
          <p:cNvSpPr/>
          <p:nvPr/>
        </p:nvSpPr>
        <p:spPr>
          <a:xfrm>
            <a:off x="8057584" y="3385997"/>
            <a:ext cx="3367008" cy="403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just">
              <a:lnSpc>
                <a:spcPct val="150000"/>
              </a:lnSpc>
              <a:spcBef>
                <a:spcPts val="600"/>
              </a:spcBef>
              <a:buNone/>
            </a:pPr>
            <a:r>
              <a:rPr lang="el-GR" dirty="0" smtClean="0">
                <a:solidFill>
                  <a:schemeClr val="tx1"/>
                </a:solidFill>
              </a:rPr>
              <a:t>Πράξη Υπουργικού Συμβουλίου</a:t>
            </a:r>
            <a:endParaRPr lang="el-GR" dirty="0">
              <a:solidFill>
                <a:schemeClr val="tx1"/>
              </a:solidFill>
            </a:endParaRPr>
          </a:p>
        </p:txBody>
      </p:sp>
      <p:sp>
        <p:nvSpPr>
          <p:cNvPr id="11" name="Ορθογώνιο 10"/>
          <p:cNvSpPr/>
          <p:nvPr/>
        </p:nvSpPr>
        <p:spPr>
          <a:xfrm>
            <a:off x="4295800" y="1340768"/>
            <a:ext cx="3384376" cy="398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just">
              <a:lnSpc>
                <a:spcPct val="150000"/>
              </a:lnSpc>
              <a:spcBef>
                <a:spcPts val="600"/>
              </a:spcBef>
              <a:buNone/>
            </a:pPr>
            <a:r>
              <a:rPr lang="el-GR" b="1" dirty="0">
                <a:solidFill>
                  <a:schemeClr val="tx1"/>
                </a:solidFill>
              </a:rPr>
              <a:t>Συντονιστής Υπουργός </a:t>
            </a:r>
            <a:r>
              <a:rPr lang="el-GR" b="1" dirty="0" smtClean="0">
                <a:solidFill>
                  <a:schemeClr val="tx1"/>
                </a:solidFill>
              </a:rPr>
              <a:t>Εσωτερικών</a:t>
            </a:r>
            <a:endParaRPr lang="el-GR" b="1" dirty="0">
              <a:solidFill>
                <a:schemeClr val="tx1"/>
              </a:solidFill>
            </a:endParaRPr>
          </a:p>
        </p:txBody>
      </p:sp>
      <p:sp>
        <p:nvSpPr>
          <p:cNvPr id="12" name="Ορθογώνιο 11"/>
          <p:cNvSpPr/>
          <p:nvPr/>
        </p:nvSpPr>
        <p:spPr>
          <a:xfrm>
            <a:off x="407368" y="2525995"/>
            <a:ext cx="3384376" cy="398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just">
              <a:lnSpc>
                <a:spcPct val="150000"/>
              </a:lnSpc>
              <a:spcBef>
                <a:spcPts val="600"/>
              </a:spcBef>
              <a:buNone/>
            </a:pPr>
            <a:r>
              <a:rPr lang="el-GR" dirty="0">
                <a:solidFill>
                  <a:schemeClr val="tx1"/>
                </a:solidFill>
              </a:rPr>
              <a:t>Κεντρικό Σημείο Αναφοράς</a:t>
            </a:r>
          </a:p>
        </p:txBody>
      </p:sp>
      <p:sp>
        <p:nvSpPr>
          <p:cNvPr id="13" name="Ορθογώνιο 12"/>
          <p:cNvSpPr/>
          <p:nvPr/>
        </p:nvSpPr>
        <p:spPr>
          <a:xfrm>
            <a:off x="520939" y="5157192"/>
            <a:ext cx="377486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spcBef>
                <a:spcPts val="600"/>
              </a:spcBef>
              <a:buNone/>
            </a:pPr>
            <a:r>
              <a:rPr lang="el-GR" sz="1300" dirty="0" smtClean="0">
                <a:solidFill>
                  <a:schemeClr val="tx1"/>
                </a:solidFill>
              </a:rPr>
              <a:t>Συντονιστικά Όργανα υλοποίησης </a:t>
            </a:r>
            <a:r>
              <a:rPr lang="el-GR" sz="1300" dirty="0">
                <a:solidFill>
                  <a:schemeClr val="tx1"/>
                </a:solidFill>
              </a:rPr>
              <a:t>Δημόσιας </a:t>
            </a:r>
            <a:r>
              <a:rPr lang="el-GR" sz="1300" dirty="0" smtClean="0">
                <a:solidFill>
                  <a:schemeClr val="tx1"/>
                </a:solidFill>
              </a:rPr>
              <a:t>Πολιτικής, </a:t>
            </a:r>
            <a:r>
              <a:rPr lang="el-GR" sz="1200" i="1" dirty="0">
                <a:solidFill>
                  <a:schemeClr val="tx1"/>
                </a:solidFill>
              </a:rPr>
              <a:t>εφόσον απαιτούνται η ιδιαίτερη διαχείριση και η συστηματική παρακολούθηση συγκεκριμένων δημόσιων πολιτικών</a:t>
            </a:r>
            <a:endParaRPr lang="el-GR" sz="1300" i="1" dirty="0">
              <a:solidFill>
                <a:schemeClr val="tx1"/>
              </a:solidFill>
            </a:endParaRPr>
          </a:p>
        </p:txBody>
      </p:sp>
      <p:sp>
        <p:nvSpPr>
          <p:cNvPr id="14" name="Ορθογώνιο 13"/>
          <p:cNvSpPr/>
          <p:nvPr/>
        </p:nvSpPr>
        <p:spPr>
          <a:xfrm>
            <a:off x="3575720" y="4293096"/>
            <a:ext cx="4464495"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ctr">
              <a:lnSpc>
                <a:spcPct val="150000"/>
              </a:lnSpc>
              <a:spcBef>
                <a:spcPts val="600"/>
              </a:spcBef>
              <a:buNone/>
            </a:pPr>
            <a:r>
              <a:rPr lang="el-GR" dirty="0">
                <a:solidFill>
                  <a:schemeClr val="tx1"/>
                </a:solidFill>
                <a:cs typeface="Arial" panose="020B0604020202020204" pitchFamily="34" charset="0"/>
              </a:rPr>
              <a:t>Επιχειρησιακό </a:t>
            </a:r>
            <a:r>
              <a:rPr lang="el-GR" dirty="0" smtClean="0">
                <a:solidFill>
                  <a:schemeClr val="tx1"/>
                </a:solidFill>
                <a:cs typeface="Arial" panose="020B0604020202020204" pitchFamily="34" charset="0"/>
              </a:rPr>
              <a:t>Κέντρο </a:t>
            </a:r>
          </a:p>
          <a:p>
            <a:pPr marL="114300" indent="0" algn="ctr">
              <a:lnSpc>
                <a:spcPct val="150000"/>
              </a:lnSpc>
              <a:spcBef>
                <a:spcPts val="600"/>
              </a:spcBef>
              <a:buNone/>
            </a:pPr>
            <a:r>
              <a:rPr lang="el-GR" dirty="0" err="1" smtClean="0">
                <a:solidFill>
                  <a:schemeClr val="tx1"/>
                </a:solidFill>
                <a:cs typeface="Arial" panose="020B0604020202020204" pitchFamily="34" charset="0"/>
              </a:rPr>
              <a:t>Πολυεπίπεδης</a:t>
            </a:r>
            <a:r>
              <a:rPr lang="el-GR" dirty="0" smtClean="0">
                <a:solidFill>
                  <a:schemeClr val="tx1"/>
                </a:solidFill>
                <a:cs typeface="Arial" panose="020B0604020202020204" pitchFamily="34" charset="0"/>
              </a:rPr>
              <a:t> Διακυβέρνησης</a:t>
            </a:r>
            <a:endParaRPr lang="el-GR" dirty="0">
              <a:solidFill>
                <a:schemeClr val="tx1"/>
              </a:solidFill>
              <a:cs typeface="Arial" panose="020B0604020202020204" pitchFamily="34" charset="0"/>
            </a:endParaRPr>
          </a:p>
        </p:txBody>
      </p:sp>
      <p:sp>
        <p:nvSpPr>
          <p:cNvPr id="15" name="Ορθογώνιο 14"/>
          <p:cNvSpPr/>
          <p:nvPr/>
        </p:nvSpPr>
        <p:spPr>
          <a:xfrm>
            <a:off x="407368" y="3501008"/>
            <a:ext cx="3384376" cy="398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just">
              <a:lnSpc>
                <a:spcPct val="150000"/>
              </a:lnSpc>
              <a:spcBef>
                <a:spcPts val="600"/>
              </a:spcBef>
              <a:buNone/>
            </a:pPr>
            <a:r>
              <a:rPr lang="el-GR" dirty="0">
                <a:solidFill>
                  <a:schemeClr val="tx1"/>
                </a:solidFill>
                <a:cs typeface="Arial" panose="020B0604020202020204" pitchFamily="34" charset="0"/>
              </a:rPr>
              <a:t>Επιμέρους Σημεία Αναφοράς</a:t>
            </a:r>
          </a:p>
        </p:txBody>
      </p:sp>
      <p:sp>
        <p:nvSpPr>
          <p:cNvPr id="16" name="Ορθογώνιο 15"/>
          <p:cNvSpPr/>
          <p:nvPr/>
        </p:nvSpPr>
        <p:spPr>
          <a:xfrm>
            <a:off x="7608167" y="4394108"/>
            <a:ext cx="4023421" cy="403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just">
              <a:lnSpc>
                <a:spcPct val="150000"/>
              </a:lnSpc>
              <a:spcBef>
                <a:spcPts val="600"/>
              </a:spcBef>
              <a:buNone/>
            </a:pPr>
            <a:r>
              <a:rPr lang="el-GR" dirty="0">
                <a:solidFill>
                  <a:schemeClr val="tx1"/>
                </a:solidFill>
              </a:rPr>
              <a:t>Ενοποιημένο Σχέδιο Κυβερνητικής Πολιτικής</a:t>
            </a:r>
          </a:p>
        </p:txBody>
      </p:sp>
    </p:spTree>
    <p:extLst>
      <p:ext uri="{BB962C8B-B14F-4D97-AF65-F5344CB8AC3E}">
        <p14:creationId xmlns:p14="http://schemas.microsoft.com/office/powerpoint/2010/main" val="1447397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980728"/>
            <a:ext cx="11662078" cy="5112568"/>
          </a:xfrm>
        </p:spPr>
        <p:txBody>
          <a:bodyPr>
            <a:normAutofit/>
          </a:bodyPr>
          <a:lstStyle/>
          <a:p>
            <a:pPr marL="114300" indent="0" algn="just">
              <a:lnSpc>
                <a:spcPct val="150000"/>
              </a:lnSpc>
              <a:buNone/>
            </a:pPr>
            <a:endParaRPr lang="el-GR" sz="1400" dirty="0" smtClean="0">
              <a:latin typeface="+mn-lt"/>
              <a:cs typeface="Arial" panose="020B0604020202020204" pitchFamily="34" charset="0"/>
            </a:endParaRPr>
          </a:p>
          <a:p>
            <a:pPr algn="just">
              <a:lnSpc>
                <a:spcPct val="150000"/>
              </a:lnSpc>
              <a:buFont typeface="Wingdings" panose="05000000000000000000" pitchFamily="2" charset="2"/>
              <a:buChar char="Ø"/>
            </a:pPr>
            <a:endParaRPr lang="el-GR" sz="1400" dirty="0">
              <a:latin typeface="+mn-lt"/>
              <a:cs typeface="Arial" panose="020B0604020202020204" pitchFamily="34" charset="0"/>
            </a:endParaRPr>
          </a:p>
          <a:p>
            <a:pPr marL="114300" indent="0" algn="just">
              <a:lnSpc>
                <a:spcPct val="150000"/>
              </a:lnSpc>
              <a:buNone/>
            </a:pPr>
            <a:endParaRPr lang="el-GR" sz="1400" dirty="0">
              <a:latin typeface="+mn-lt"/>
              <a:cs typeface="Arial" panose="020B0604020202020204" pitchFamily="34" charset="0"/>
            </a:endParaRPr>
          </a:p>
          <a:p>
            <a:pPr algn="just">
              <a:lnSpc>
                <a:spcPct val="150000"/>
              </a:lnSpc>
            </a:pPr>
            <a:endParaRPr lang="el-GR" sz="1400" dirty="0" smtClean="0">
              <a:latin typeface="+mn-lt"/>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13</a:t>
            </a:fld>
            <a:endParaRPr lang="el-GR"/>
          </a:p>
        </p:txBody>
      </p:sp>
      <p:sp>
        <p:nvSpPr>
          <p:cNvPr id="3" name="TextBox 2"/>
          <p:cNvSpPr txBox="1"/>
          <p:nvPr/>
        </p:nvSpPr>
        <p:spPr>
          <a:xfrm>
            <a:off x="263351" y="260648"/>
            <a:ext cx="11661293" cy="830997"/>
          </a:xfrm>
          <a:prstGeom prst="rect">
            <a:avLst/>
          </a:prstGeom>
          <a:noFill/>
        </p:spPr>
        <p:txBody>
          <a:bodyPr wrap="square" rtlCol="0">
            <a:spAutoFit/>
          </a:bodyPr>
          <a:lstStyle/>
          <a:p>
            <a:pPr marL="114300" indent="0" algn="ctr">
              <a:lnSpc>
                <a:spcPct val="150000"/>
              </a:lnSpc>
              <a:buNone/>
            </a:pPr>
            <a:r>
              <a:rPr lang="el-GR" sz="1600" b="1" dirty="0" err="1" smtClean="0">
                <a:solidFill>
                  <a:srgbClr val="0070C0"/>
                </a:solidFill>
              </a:rPr>
              <a:t>Πολυεπίπεδη</a:t>
            </a:r>
            <a:r>
              <a:rPr lang="el-GR" sz="1600" b="1" dirty="0" smtClean="0">
                <a:solidFill>
                  <a:srgbClr val="0070C0"/>
                </a:solidFill>
              </a:rPr>
              <a:t> Διακυβέρνηση</a:t>
            </a:r>
          </a:p>
          <a:p>
            <a:pPr marL="114300" indent="0" algn="ctr">
              <a:lnSpc>
                <a:spcPct val="150000"/>
              </a:lnSpc>
              <a:buNone/>
            </a:pPr>
            <a:endParaRPr lang="el-GR" sz="1600" b="1" dirty="0">
              <a:solidFill>
                <a:srgbClr val="0070C0"/>
              </a:solidFill>
            </a:endParaRPr>
          </a:p>
        </p:txBody>
      </p:sp>
      <p:sp>
        <p:nvSpPr>
          <p:cNvPr id="4" name="Ορθογώνιο 3"/>
          <p:cNvSpPr/>
          <p:nvPr/>
        </p:nvSpPr>
        <p:spPr>
          <a:xfrm>
            <a:off x="623392" y="908720"/>
            <a:ext cx="10801200" cy="4616648"/>
          </a:xfrm>
          <a:prstGeom prst="rect">
            <a:avLst/>
          </a:prstGeom>
        </p:spPr>
        <p:txBody>
          <a:bodyPr wrap="square">
            <a:spAutoFit/>
          </a:bodyPr>
          <a:lstStyle/>
          <a:p>
            <a:pPr algn="just">
              <a:lnSpc>
                <a:spcPct val="150000"/>
              </a:lnSpc>
            </a:pPr>
            <a:r>
              <a:rPr lang="el-GR" b="1" dirty="0"/>
              <a:t>«Εθνικό Σύστημα </a:t>
            </a:r>
            <a:r>
              <a:rPr lang="el-GR" b="1" dirty="0" err="1"/>
              <a:t>Πολυεπίπεδης</a:t>
            </a:r>
            <a:r>
              <a:rPr lang="el-GR" b="1" dirty="0"/>
              <a:t> Διακυβέρνησης</a:t>
            </a:r>
          </a:p>
          <a:p>
            <a:pPr algn="just">
              <a:lnSpc>
                <a:spcPct val="150000"/>
              </a:lnSpc>
            </a:pPr>
            <a:endParaRPr lang="el-GR" dirty="0" smtClean="0">
              <a:latin typeface="Verdana" panose="020B0604030504040204" pitchFamily="34" charset="0"/>
              <a:ea typeface="Calibri" panose="020F0502020204030204" pitchFamily="34" charset="0"/>
              <a:cs typeface="Times New Roman" panose="02020603050405020304" pitchFamily="18" charset="0"/>
            </a:endParaRPr>
          </a:p>
          <a:p>
            <a:pPr algn="just">
              <a:lnSpc>
                <a:spcPct val="150000"/>
              </a:lnSpc>
            </a:pPr>
            <a:r>
              <a:rPr lang="el-GR" dirty="0" smtClean="0">
                <a:latin typeface="+mn-lt"/>
                <a:ea typeface="Calibri" panose="020F0502020204030204" pitchFamily="34" charset="0"/>
                <a:cs typeface="Times New Roman" panose="02020603050405020304" pitchFamily="18" charset="0"/>
              </a:rPr>
              <a:t>Τον </a:t>
            </a:r>
            <a:r>
              <a:rPr lang="el-GR" dirty="0">
                <a:latin typeface="+mn-lt"/>
                <a:ea typeface="Calibri" panose="020F0502020204030204" pitchFamily="34" charset="0"/>
                <a:cs typeface="Times New Roman" panose="02020603050405020304" pitchFamily="18" charset="0"/>
              </a:rPr>
              <a:t>συνολικό συντονισμό αυτού του διοικητικού πλέγματος αναλαμβάνει ως αρμοδιότητα «</a:t>
            </a:r>
            <a:r>
              <a:rPr lang="el-GR" b="1" dirty="0">
                <a:latin typeface="+mn-lt"/>
                <a:ea typeface="Calibri" panose="020F0502020204030204" pitchFamily="34" charset="0"/>
                <a:cs typeface="Times New Roman" panose="02020603050405020304" pitchFamily="18" charset="0"/>
              </a:rPr>
              <a:t>Συντονιστή</a:t>
            </a:r>
            <a:r>
              <a:rPr lang="el-GR" dirty="0">
                <a:latin typeface="+mn-lt"/>
                <a:ea typeface="Calibri" panose="020F0502020204030204" pitchFamily="34" charset="0"/>
                <a:cs typeface="Times New Roman" panose="02020603050405020304" pitchFamily="18" charset="0"/>
              </a:rPr>
              <a:t>» ο Υπουργός </a:t>
            </a:r>
            <a:r>
              <a:rPr lang="el-GR" dirty="0" smtClean="0">
                <a:latin typeface="+mn-lt"/>
                <a:ea typeface="Calibri" panose="020F0502020204030204" pitchFamily="34" charset="0"/>
                <a:cs typeface="Times New Roman" panose="02020603050405020304" pitchFamily="18" charset="0"/>
              </a:rPr>
              <a:t>Εσωτερικών</a:t>
            </a:r>
            <a:r>
              <a:rPr lang="el-GR" dirty="0">
                <a:latin typeface="+mn-lt"/>
                <a:ea typeface="Calibri" panose="020F0502020204030204" pitchFamily="34" charset="0"/>
                <a:cs typeface="Times New Roman" panose="02020603050405020304" pitchFamily="18" charset="0"/>
              </a:rPr>
              <a:t> </a:t>
            </a:r>
            <a:endParaRPr lang="el-GR" dirty="0" smtClean="0">
              <a:latin typeface="+mn-lt"/>
              <a:ea typeface="Calibri" panose="020F0502020204030204" pitchFamily="34" charset="0"/>
              <a:cs typeface="Times New Roman" panose="02020603050405020304" pitchFamily="18" charset="0"/>
            </a:endParaRPr>
          </a:p>
          <a:p>
            <a:pPr algn="just">
              <a:lnSpc>
                <a:spcPct val="150000"/>
              </a:lnSpc>
            </a:pPr>
            <a:endParaRPr lang="el-GR" dirty="0" smtClean="0">
              <a:latin typeface="+mn-lt"/>
              <a:ea typeface="Calibri" panose="020F0502020204030204" pitchFamily="34" charset="0"/>
              <a:cs typeface="Times New Roman" panose="02020603050405020304" pitchFamily="18" charset="0"/>
            </a:endParaRPr>
          </a:p>
          <a:p>
            <a:pPr algn="just">
              <a:lnSpc>
                <a:spcPct val="150000"/>
              </a:lnSpc>
            </a:pPr>
            <a:r>
              <a:rPr lang="el-GR" dirty="0" smtClean="0">
                <a:latin typeface="+mn-lt"/>
                <a:ea typeface="Calibri" panose="020F0502020204030204" pitchFamily="34" charset="0"/>
                <a:cs typeface="Times New Roman" panose="02020603050405020304" pitchFamily="18" charset="0"/>
              </a:rPr>
              <a:t>Ο </a:t>
            </a:r>
            <a:r>
              <a:rPr lang="el-GR" dirty="0">
                <a:latin typeface="+mn-lt"/>
                <a:ea typeface="Calibri" panose="020F0502020204030204" pitchFamily="34" charset="0"/>
                <a:cs typeface="Times New Roman" panose="02020603050405020304" pitchFamily="18" charset="0"/>
              </a:rPr>
              <a:t>Γενικός Γραμματέας Ανθρωπίνου Δυναμικού Δημόσιου Τομέα του Υπουργείου Εσωτερικών, ως «</a:t>
            </a:r>
            <a:r>
              <a:rPr lang="el-GR" b="1" dirty="0">
                <a:latin typeface="+mn-lt"/>
                <a:ea typeface="Calibri" panose="020F0502020204030204" pitchFamily="34" charset="0"/>
                <a:cs typeface="Times New Roman" panose="02020603050405020304" pitchFamily="18" charset="0"/>
              </a:rPr>
              <a:t>Κεντρικό Σημείο Αναφοράς</a:t>
            </a:r>
            <a:r>
              <a:rPr lang="el-GR" dirty="0">
                <a:latin typeface="+mn-lt"/>
                <a:ea typeface="Calibri" panose="020F0502020204030204" pitchFamily="34" charset="0"/>
                <a:cs typeface="Times New Roman" panose="02020603050405020304" pitchFamily="18" charset="0"/>
              </a:rPr>
              <a:t>», έχει την επιχειρησιακή ευθύνη της υλοποίησης του νέου </a:t>
            </a:r>
            <a:r>
              <a:rPr lang="el-GR" dirty="0" smtClean="0">
                <a:latin typeface="+mn-lt"/>
                <a:ea typeface="Calibri" panose="020F0502020204030204" pitchFamily="34" charset="0"/>
                <a:cs typeface="Times New Roman" panose="02020603050405020304" pitchFamily="18" charset="0"/>
              </a:rPr>
              <a:t>συστήματος, </a:t>
            </a:r>
            <a:r>
              <a:rPr lang="el-GR" dirty="0">
                <a:latin typeface="+mn-lt"/>
              </a:rPr>
              <a:t>για θέματα που άπτονται της υλοποίησης του Εθνικού Συστήματος </a:t>
            </a:r>
            <a:r>
              <a:rPr lang="el-GR" dirty="0" err="1">
                <a:latin typeface="+mn-lt"/>
              </a:rPr>
              <a:t>Πολυεπίπεδης</a:t>
            </a:r>
            <a:r>
              <a:rPr lang="el-GR" dirty="0">
                <a:latin typeface="+mn-lt"/>
              </a:rPr>
              <a:t> Διακυβέρνησης </a:t>
            </a:r>
            <a:r>
              <a:rPr lang="el-GR" dirty="0" smtClean="0">
                <a:latin typeface="+mn-lt"/>
              </a:rPr>
              <a:t>-&gt; εκπόνηση </a:t>
            </a:r>
            <a:r>
              <a:rPr lang="el-GR" dirty="0">
                <a:latin typeface="+mn-lt"/>
              </a:rPr>
              <a:t>και υποβολή στη Βουλή τετραετούς σχεδίου στρατηγικής για την υλοποίηση του Εθνικού Συστήματος </a:t>
            </a:r>
            <a:r>
              <a:rPr lang="el-GR" dirty="0" err="1">
                <a:latin typeface="+mn-lt"/>
              </a:rPr>
              <a:t>Πολυεπίπεδης</a:t>
            </a:r>
            <a:r>
              <a:rPr lang="el-GR" dirty="0">
                <a:latin typeface="+mn-lt"/>
              </a:rPr>
              <a:t> Διακυβέρνησης, καθώς και </a:t>
            </a:r>
            <a:r>
              <a:rPr lang="el-GR" dirty="0" smtClean="0">
                <a:latin typeface="+mn-lt"/>
              </a:rPr>
              <a:t>εκπόνηση </a:t>
            </a:r>
            <a:r>
              <a:rPr lang="el-GR" dirty="0">
                <a:latin typeface="+mn-lt"/>
              </a:rPr>
              <a:t>ετησίων σχεδίων δράσης, που υποβάλλονται προς έγκριση στον Συντονιστή του Εθνικού Συστήματος </a:t>
            </a:r>
            <a:r>
              <a:rPr lang="el-GR" dirty="0" err="1">
                <a:latin typeface="+mn-lt"/>
              </a:rPr>
              <a:t>Πολυεπίπεδης</a:t>
            </a:r>
            <a:r>
              <a:rPr lang="el-GR" dirty="0">
                <a:latin typeface="+mn-lt"/>
              </a:rPr>
              <a:t> Διακυβέρνησης.</a:t>
            </a:r>
            <a:endParaRPr lang="el-GR" dirty="0" smtClean="0">
              <a:latin typeface="+mn-lt"/>
              <a:ea typeface="Calibri" panose="020F0502020204030204" pitchFamily="34" charset="0"/>
              <a:cs typeface="Times New Roman" panose="02020603050405020304" pitchFamily="18" charset="0"/>
            </a:endParaRPr>
          </a:p>
          <a:p>
            <a:pPr algn="just">
              <a:lnSpc>
                <a:spcPct val="150000"/>
              </a:lnSpc>
            </a:pPr>
            <a:endParaRPr lang="el-GR" dirty="0">
              <a:latin typeface="+mn-lt"/>
              <a:ea typeface="Calibri" panose="020F0502020204030204" pitchFamily="34" charset="0"/>
              <a:cs typeface="Times New Roman" panose="02020603050405020304" pitchFamily="18" charset="0"/>
            </a:endParaRPr>
          </a:p>
          <a:p>
            <a:pPr algn="just">
              <a:lnSpc>
                <a:spcPct val="150000"/>
              </a:lnSpc>
            </a:pPr>
            <a:r>
              <a:rPr lang="el-GR" dirty="0" smtClean="0">
                <a:latin typeface="+mn-lt"/>
                <a:ea typeface="Calibri" panose="020F0502020204030204" pitchFamily="34" charset="0"/>
                <a:cs typeface="Times New Roman" panose="02020603050405020304" pitchFamily="18" charset="0"/>
              </a:rPr>
              <a:t>Εκπρόσωποι των </a:t>
            </a:r>
            <a:r>
              <a:rPr lang="el-GR" dirty="0">
                <a:latin typeface="+mn-lt"/>
                <a:ea typeface="Calibri" panose="020F0502020204030204" pitchFamily="34" charset="0"/>
                <a:cs typeface="Times New Roman" panose="02020603050405020304" pitchFamily="18" charset="0"/>
              </a:rPr>
              <a:t>λοιπών εμπλεκομένων φορέων ως «</a:t>
            </a:r>
            <a:r>
              <a:rPr lang="el-GR" b="1" dirty="0">
                <a:latin typeface="+mn-lt"/>
                <a:ea typeface="Calibri" panose="020F0502020204030204" pitchFamily="34" charset="0"/>
                <a:cs typeface="Times New Roman" panose="02020603050405020304" pitchFamily="18" charset="0"/>
              </a:rPr>
              <a:t>Επιμέρους Σημεία Αναφοράς</a:t>
            </a:r>
            <a:r>
              <a:rPr lang="el-GR" dirty="0" smtClean="0">
                <a:latin typeface="+mn-lt"/>
                <a:ea typeface="Calibri" panose="020F0502020204030204" pitchFamily="34" charset="0"/>
                <a:cs typeface="Times New Roman" panose="02020603050405020304" pitchFamily="18" charset="0"/>
              </a:rPr>
              <a:t>», </a:t>
            </a:r>
            <a:r>
              <a:rPr lang="el-GR" dirty="0">
                <a:latin typeface="+mn-lt"/>
              </a:rPr>
              <a:t>στα Υπουργεία και στους άμεσα εποπτευόμενους από αυτά φορείς, εκπρόσωποι των αποκεντρωμένων διοικήσεων της χώρας, της Ένωσης Περιφερειών Ελλάδας και της Κεντρικής Ένωσης Δήμων Ελλάδας</a:t>
            </a:r>
            <a:endParaRPr lang="el-GR" dirty="0" smtClean="0">
              <a:latin typeface="+mn-lt"/>
              <a:ea typeface="Calibri" panose="020F0502020204030204" pitchFamily="34" charset="0"/>
              <a:cs typeface="Times New Roman" panose="02020603050405020304" pitchFamily="18" charset="0"/>
            </a:endParaRPr>
          </a:p>
          <a:p>
            <a:pPr algn="just">
              <a:lnSpc>
                <a:spcPct val="150000"/>
              </a:lnSpc>
            </a:pPr>
            <a:endParaRPr lang="el-GR" dirty="0" smtClean="0">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5038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980728"/>
            <a:ext cx="11662078" cy="5112568"/>
          </a:xfrm>
        </p:spPr>
        <p:txBody>
          <a:bodyPr>
            <a:normAutofit/>
          </a:bodyPr>
          <a:lstStyle/>
          <a:p>
            <a:pPr marL="114300" indent="0" algn="just">
              <a:lnSpc>
                <a:spcPct val="150000"/>
              </a:lnSpc>
              <a:buNone/>
            </a:pPr>
            <a:endParaRPr lang="el-GR" sz="1400" dirty="0" smtClean="0">
              <a:latin typeface="+mn-lt"/>
              <a:cs typeface="Arial" panose="020B0604020202020204" pitchFamily="34" charset="0"/>
            </a:endParaRPr>
          </a:p>
          <a:p>
            <a:pPr algn="just">
              <a:lnSpc>
                <a:spcPct val="150000"/>
              </a:lnSpc>
              <a:buFont typeface="Wingdings" panose="05000000000000000000" pitchFamily="2" charset="2"/>
              <a:buChar char="Ø"/>
            </a:pPr>
            <a:endParaRPr lang="el-GR" sz="1400" dirty="0">
              <a:latin typeface="+mn-lt"/>
              <a:cs typeface="Arial" panose="020B0604020202020204" pitchFamily="34" charset="0"/>
            </a:endParaRPr>
          </a:p>
          <a:p>
            <a:pPr marL="114300" indent="0" algn="just">
              <a:lnSpc>
                <a:spcPct val="150000"/>
              </a:lnSpc>
              <a:buNone/>
            </a:pPr>
            <a:endParaRPr lang="el-GR" sz="1400" dirty="0">
              <a:latin typeface="+mn-lt"/>
              <a:cs typeface="Arial" panose="020B0604020202020204" pitchFamily="34" charset="0"/>
            </a:endParaRPr>
          </a:p>
          <a:p>
            <a:pPr algn="just">
              <a:lnSpc>
                <a:spcPct val="150000"/>
              </a:lnSpc>
            </a:pPr>
            <a:endParaRPr lang="el-GR" sz="1400" dirty="0" smtClean="0">
              <a:latin typeface="+mn-lt"/>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14</a:t>
            </a:fld>
            <a:endParaRPr lang="el-GR"/>
          </a:p>
        </p:txBody>
      </p:sp>
      <p:sp>
        <p:nvSpPr>
          <p:cNvPr id="3" name="TextBox 2"/>
          <p:cNvSpPr txBox="1"/>
          <p:nvPr/>
        </p:nvSpPr>
        <p:spPr>
          <a:xfrm>
            <a:off x="263351" y="260648"/>
            <a:ext cx="11661293" cy="830997"/>
          </a:xfrm>
          <a:prstGeom prst="rect">
            <a:avLst/>
          </a:prstGeom>
          <a:noFill/>
        </p:spPr>
        <p:txBody>
          <a:bodyPr wrap="square" rtlCol="0">
            <a:spAutoFit/>
          </a:bodyPr>
          <a:lstStyle/>
          <a:p>
            <a:pPr marL="114300" indent="0" algn="ctr">
              <a:lnSpc>
                <a:spcPct val="150000"/>
              </a:lnSpc>
              <a:buNone/>
            </a:pPr>
            <a:r>
              <a:rPr lang="el-GR" sz="1600" b="1" dirty="0" err="1" smtClean="0">
                <a:solidFill>
                  <a:srgbClr val="0070C0"/>
                </a:solidFill>
              </a:rPr>
              <a:t>Πολυεπίπεδη</a:t>
            </a:r>
            <a:r>
              <a:rPr lang="el-GR" sz="1600" b="1" dirty="0" smtClean="0">
                <a:solidFill>
                  <a:srgbClr val="0070C0"/>
                </a:solidFill>
              </a:rPr>
              <a:t> Διακυβέρνηση</a:t>
            </a:r>
          </a:p>
          <a:p>
            <a:pPr marL="114300" indent="0" algn="ctr">
              <a:lnSpc>
                <a:spcPct val="150000"/>
              </a:lnSpc>
              <a:buNone/>
            </a:pPr>
            <a:endParaRPr lang="el-GR" sz="1600" b="1" dirty="0">
              <a:solidFill>
                <a:srgbClr val="0070C0"/>
              </a:solidFill>
            </a:endParaRPr>
          </a:p>
        </p:txBody>
      </p:sp>
      <p:sp>
        <p:nvSpPr>
          <p:cNvPr id="4" name="Ορθογώνιο 3"/>
          <p:cNvSpPr/>
          <p:nvPr/>
        </p:nvSpPr>
        <p:spPr>
          <a:xfrm>
            <a:off x="551384" y="980728"/>
            <a:ext cx="11231246" cy="5239896"/>
          </a:xfrm>
          <a:prstGeom prst="rect">
            <a:avLst/>
          </a:prstGeom>
        </p:spPr>
        <p:txBody>
          <a:bodyPr wrap="square">
            <a:spAutoFit/>
          </a:bodyPr>
          <a:lstStyle/>
          <a:p>
            <a:pPr algn="just">
              <a:lnSpc>
                <a:spcPct val="150000"/>
              </a:lnSpc>
            </a:pPr>
            <a:r>
              <a:rPr lang="el-GR" b="1" dirty="0"/>
              <a:t>Εθνικό Συμβούλιο </a:t>
            </a:r>
            <a:r>
              <a:rPr lang="el-GR" b="1" dirty="0" err="1"/>
              <a:t>Πολυεπίπεδης</a:t>
            </a:r>
            <a:r>
              <a:rPr lang="el-GR" b="1" dirty="0"/>
              <a:t> </a:t>
            </a:r>
            <a:r>
              <a:rPr lang="el-GR" b="1" dirty="0" smtClean="0"/>
              <a:t>Διακυβέρνησης</a:t>
            </a:r>
          </a:p>
          <a:p>
            <a:pPr algn="just">
              <a:lnSpc>
                <a:spcPct val="150000"/>
              </a:lnSpc>
            </a:pPr>
            <a:r>
              <a:rPr lang="el-GR" sz="1300" dirty="0" smtClean="0"/>
              <a:t>Γνωμοδοτικό </a:t>
            </a:r>
            <a:r>
              <a:rPr lang="el-GR" sz="1300" dirty="0"/>
              <a:t>όργανο </a:t>
            </a:r>
            <a:r>
              <a:rPr lang="el-GR" sz="1300" dirty="0" smtClean="0"/>
              <a:t>με </a:t>
            </a:r>
            <a:r>
              <a:rPr lang="el-GR" sz="1300" dirty="0"/>
              <a:t>κύριο σκοπό τη διατύπωση απόψεων και εισηγήσεων προς τον Υπουργό Εσωτερικών αναφορικά με θέματα </a:t>
            </a:r>
            <a:r>
              <a:rPr lang="el-GR" sz="1300" b="1" dirty="0"/>
              <a:t>ανακατανομής</a:t>
            </a:r>
            <a:r>
              <a:rPr lang="el-GR" sz="1300" dirty="0"/>
              <a:t> και </a:t>
            </a:r>
            <a:r>
              <a:rPr lang="el-GR" sz="1300" b="1" dirty="0"/>
              <a:t>μεταφοράς</a:t>
            </a:r>
            <a:r>
              <a:rPr lang="el-GR" sz="1300" dirty="0"/>
              <a:t> αρμοδιοτήτων μεταξύ των διαφορετικών επιπέδων </a:t>
            </a:r>
            <a:r>
              <a:rPr lang="el-GR" sz="1300" dirty="0" smtClean="0"/>
              <a:t>διακυβέρνησης. </a:t>
            </a:r>
          </a:p>
          <a:p>
            <a:pPr algn="just">
              <a:lnSpc>
                <a:spcPct val="150000"/>
              </a:lnSpc>
            </a:pPr>
            <a:endParaRPr lang="el-GR" sz="1300" dirty="0"/>
          </a:p>
          <a:p>
            <a:pPr algn="just">
              <a:lnSpc>
                <a:spcPct val="150000"/>
              </a:lnSpc>
            </a:pPr>
            <a:r>
              <a:rPr lang="el-GR" sz="1300" dirty="0" smtClean="0"/>
              <a:t>Αποτελείται από:  </a:t>
            </a:r>
            <a:endParaRPr lang="el-GR" sz="1300" dirty="0"/>
          </a:p>
          <a:p>
            <a:pPr algn="just">
              <a:lnSpc>
                <a:spcPct val="150000"/>
              </a:lnSpc>
            </a:pPr>
            <a:r>
              <a:rPr lang="el-GR" sz="1300" dirty="0"/>
              <a:t>α. τον Γενικό Γραμματέα Ανθρώπινου Δυναμικού Δημόσιου Τομέα του Υπουργείου Εσωτερικών ως Πρόεδρο, </a:t>
            </a:r>
            <a:endParaRPr lang="el-GR" sz="1300" dirty="0" smtClean="0"/>
          </a:p>
          <a:p>
            <a:pPr algn="just">
              <a:lnSpc>
                <a:spcPct val="150000"/>
              </a:lnSpc>
            </a:pPr>
            <a:r>
              <a:rPr lang="el-GR" sz="1300" dirty="0" smtClean="0"/>
              <a:t>β</a:t>
            </a:r>
            <a:r>
              <a:rPr lang="el-GR" sz="1300" dirty="0"/>
              <a:t>. τον Γενικό Γραμματέα Εσωτερικών και Οργάνωσης του Υπουργείου Εσωτερικών, </a:t>
            </a:r>
            <a:endParaRPr lang="el-GR" sz="1300" dirty="0" smtClean="0"/>
          </a:p>
          <a:p>
            <a:pPr algn="just">
              <a:lnSpc>
                <a:spcPct val="150000"/>
              </a:lnSpc>
            </a:pPr>
            <a:r>
              <a:rPr lang="el-GR" sz="1300" dirty="0" smtClean="0"/>
              <a:t>γ</a:t>
            </a:r>
            <a:r>
              <a:rPr lang="el-GR" sz="1300" dirty="0"/>
              <a:t>. έναν (1) εκπρόσωπο της Γενικής Διεύθυνσης Αποκέντρωσης και Τοπικής Αυτοδιοίκησης του Υπουργείου Εσωτερικών, </a:t>
            </a:r>
            <a:endParaRPr lang="el-GR" sz="1300" dirty="0" smtClean="0"/>
          </a:p>
          <a:p>
            <a:pPr algn="just">
              <a:lnSpc>
                <a:spcPct val="150000"/>
              </a:lnSpc>
            </a:pPr>
            <a:r>
              <a:rPr lang="el-GR" sz="1300" dirty="0" smtClean="0"/>
              <a:t>δ</a:t>
            </a:r>
            <a:r>
              <a:rPr lang="el-GR" sz="1300" dirty="0"/>
              <a:t>. έναν (1) εκπρόσωπο της Γενικής Γραμματείας Νομικών και Κοινοβουλευτικών Θεμάτων της Προεδρίας της Κυβέρνησης, </a:t>
            </a:r>
            <a:endParaRPr lang="el-GR" sz="1300" dirty="0" smtClean="0"/>
          </a:p>
          <a:p>
            <a:pPr algn="just">
              <a:lnSpc>
                <a:spcPct val="150000"/>
              </a:lnSpc>
            </a:pPr>
            <a:r>
              <a:rPr lang="el-GR" sz="1300" dirty="0" smtClean="0"/>
              <a:t>ε</a:t>
            </a:r>
            <a:r>
              <a:rPr lang="el-GR" sz="1300" dirty="0"/>
              <a:t>. έναν (1) εκπρόσωπο της Γενικής Γραμματείας Συντονισμού της Προεδρίας της Κυβέρνησης, </a:t>
            </a:r>
            <a:endParaRPr lang="el-GR" sz="1300" dirty="0" smtClean="0"/>
          </a:p>
          <a:p>
            <a:pPr algn="just">
              <a:lnSpc>
                <a:spcPct val="150000"/>
              </a:lnSpc>
            </a:pPr>
            <a:r>
              <a:rPr lang="el-GR" sz="1300" dirty="0" err="1" smtClean="0"/>
              <a:t>στ</a:t>
            </a:r>
            <a:r>
              <a:rPr lang="el-GR" sz="1300" dirty="0"/>
              <a:t>. έναν (1) εκπρόσωπο της Γενικής Γραμματείας Δημοσιονομικής Πολιτικής του Υπουργείου Οικονομικών, </a:t>
            </a:r>
            <a:endParaRPr lang="el-GR" sz="1300" dirty="0" smtClean="0"/>
          </a:p>
          <a:p>
            <a:pPr algn="just">
              <a:lnSpc>
                <a:spcPct val="150000"/>
              </a:lnSpc>
            </a:pPr>
            <a:r>
              <a:rPr lang="el-GR" sz="1300" dirty="0" smtClean="0"/>
              <a:t>ζ</a:t>
            </a:r>
            <a:r>
              <a:rPr lang="el-GR" sz="1300" dirty="0"/>
              <a:t>. έναν (1) εκπρόσωπο της Κεντρικής Ένωσης Δήμων Ελλάδας, </a:t>
            </a:r>
            <a:endParaRPr lang="el-GR" sz="1300" dirty="0" smtClean="0"/>
          </a:p>
          <a:p>
            <a:pPr algn="just">
              <a:lnSpc>
                <a:spcPct val="150000"/>
              </a:lnSpc>
            </a:pPr>
            <a:r>
              <a:rPr lang="el-GR" sz="1300" dirty="0" smtClean="0"/>
              <a:t>η</a:t>
            </a:r>
            <a:r>
              <a:rPr lang="el-GR" sz="1300" dirty="0"/>
              <a:t>. έναν (1) εκπρόσωπο της Ένωσης Περιφερειών Ελλάδας, </a:t>
            </a:r>
            <a:endParaRPr lang="el-GR" sz="1300" dirty="0" smtClean="0"/>
          </a:p>
          <a:p>
            <a:pPr algn="just">
              <a:lnSpc>
                <a:spcPct val="150000"/>
              </a:lnSpc>
            </a:pPr>
            <a:r>
              <a:rPr lang="el-GR" sz="1300" dirty="0" smtClean="0"/>
              <a:t>θ</a:t>
            </a:r>
            <a:r>
              <a:rPr lang="el-GR" sz="1300" dirty="0"/>
              <a:t>. ένα (1) εκπρόσωπο του Νομικού Συμβουλίου του Κράτους, που υπηρετεί στο Υπουργείο Εσωτερικών.</a:t>
            </a:r>
          </a:p>
          <a:p>
            <a:pPr algn="just">
              <a:lnSpc>
                <a:spcPct val="150000"/>
              </a:lnSpc>
            </a:pPr>
            <a:endParaRPr lang="el-GR" dirty="0">
              <a:latin typeface="Verdana" panose="020B0604030504040204" pitchFamily="34" charset="0"/>
              <a:ea typeface="Calibri" panose="020F0502020204030204" pitchFamily="34" charset="0"/>
              <a:cs typeface="Times New Roman" panose="02020603050405020304" pitchFamily="18" charset="0"/>
            </a:endParaRPr>
          </a:p>
          <a:p>
            <a:pPr algn="just">
              <a:lnSpc>
                <a:spcPct val="150000"/>
              </a:lnSpc>
            </a:pPr>
            <a:r>
              <a:rPr lang="el-GR" sz="1300" i="1" dirty="0" smtClean="0"/>
              <a:t>Στις </a:t>
            </a:r>
            <a:r>
              <a:rPr lang="el-GR" sz="1300" i="1" dirty="0"/>
              <a:t>συνεδριάσεις του Εθνικού Συμβουλίου καλείται και μετέχει με δικαίωμα ψήφου ο καθ’ ύλην αρμόδιος Γενικός ή Ειδικός Γραμματέας του οικείου Υπουργείου ανάλογα με τη θεματική.</a:t>
            </a:r>
            <a:endParaRPr lang="el-GR" sz="1300" i="1" dirty="0">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246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980728"/>
            <a:ext cx="11662078" cy="5112568"/>
          </a:xfrm>
        </p:spPr>
        <p:txBody>
          <a:bodyPr>
            <a:normAutofit/>
          </a:bodyPr>
          <a:lstStyle/>
          <a:p>
            <a:pPr marL="114300" indent="0" algn="just">
              <a:lnSpc>
                <a:spcPct val="150000"/>
              </a:lnSpc>
              <a:buNone/>
            </a:pPr>
            <a:endParaRPr lang="el-GR" sz="1400" dirty="0" smtClean="0">
              <a:latin typeface="+mn-lt"/>
              <a:cs typeface="Arial" panose="020B0604020202020204" pitchFamily="34" charset="0"/>
            </a:endParaRPr>
          </a:p>
          <a:p>
            <a:pPr algn="just">
              <a:lnSpc>
                <a:spcPct val="150000"/>
              </a:lnSpc>
              <a:buFont typeface="Wingdings" panose="05000000000000000000" pitchFamily="2" charset="2"/>
              <a:buChar char="Ø"/>
            </a:pPr>
            <a:endParaRPr lang="el-GR" sz="1400" dirty="0">
              <a:latin typeface="+mn-lt"/>
              <a:cs typeface="Arial" panose="020B0604020202020204" pitchFamily="34" charset="0"/>
            </a:endParaRPr>
          </a:p>
          <a:p>
            <a:pPr marL="114300" indent="0" algn="just">
              <a:lnSpc>
                <a:spcPct val="150000"/>
              </a:lnSpc>
              <a:buNone/>
            </a:pPr>
            <a:endParaRPr lang="el-GR" sz="1400" dirty="0">
              <a:latin typeface="+mn-lt"/>
              <a:cs typeface="Arial" panose="020B0604020202020204" pitchFamily="34" charset="0"/>
            </a:endParaRPr>
          </a:p>
          <a:p>
            <a:pPr algn="just">
              <a:lnSpc>
                <a:spcPct val="150000"/>
              </a:lnSpc>
            </a:pPr>
            <a:endParaRPr lang="el-GR" sz="1400" dirty="0" smtClean="0">
              <a:latin typeface="+mn-lt"/>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15</a:t>
            </a:fld>
            <a:endParaRPr lang="el-GR"/>
          </a:p>
        </p:txBody>
      </p:sp>
      <p:sp>
        <p:nvSpPr>
          <p:cNvPr id="3" name="TextBox 2"/>
          <p:cNvSpPr txBox="1"/>
          <p:nvPr/>
        </p:nvSpPr>
        <p:spPr>
          <a:xfrm>
            <a:off x="263351" y="260648"/>
            <a:ext cx="11661293" cy="830997"/>
          </a:xfrm>
          <a:prstGeom prst="rect">
            <a:avLst/>
          </a:prstGeom>
          <a:noFill/>
        </p:spPr>
        <p:txBody>
          <a:bodyPr wrap="square" rtlCol="0">
            <a:spAutoFit/>
          </a:bodyPr>
          <a:lstStyle/>
          <a:p>
            <a:pPr marL="114300" indent="0" algn="ctr">
              <a:lnSpc>
                <a:spcPct val="150000"/>
              </a:lnSpc>
              <a:buNone/>
            </a:pPr>
            <a:r>
              <a:rPr lang="el-GR" sz="1600" b="1" dirty="0" err="1" smtClean="0">
                <a:solidFill>
                  <a:srgbClr val="0070C0"/>
                </a:solidFill>
              </a:rPr>
              <a:t>Πολυεπίπεδη</a:t>
            </a:r>
            <a:r>
              <a:rPr lang="el-GR" sz="1600" b="1" dirty="0" smtClean="0">
                <a:solidFill>
                  <a:srgbClr val="0070C0"/>
                </a:solidFill>
              </a:rPr>
              <a:t> Διακυβέρνηση</a:t>
            </a:r>
          </a:p>
          <a:p>
            <a:pPr marL="114300" indent="0" algn="ctr">
              <a:lnSpc>
                <a:spcPct val="150000"/>
              </a:lnSpc>
              <a:buNone/>
            </a:pPr>
            <a:endParaRPr lang="el-GR" sz="1600" b="1" dirty="0">
              <a:solidFill>
                <a:srgbClr val="0070C0"/>
              </a:solidFill>
            </a:endParaRPr>
          </a:p>
        </p:txBody>
      </p:sp>
      <p:sp>
        <p:nvSpPr>
          <p:cNvPr id="4" name="Ορθογώνιο 3"/>
          <p:cNvSpPr/>
          <p:nvPr/>
        </p:nvSpPr>
        <p:spPr>
          <a:xfrm>
            <a:off x="551384" y="980728"/>
            <a:ext cx="11231246" cy="4939814"/>
          </a:xfrm>
          <a:prstGeom prst="rect">
            <a:avLst/>
          </a:prstGeom>
        </p:spPr>
        <p:txBody>
          <a:bodyPr wrap="square">
            <a:spAutoFit/>
          </a:bodyPr>
          <a:lstStyle/>
          <a:p>
            <a:pPr algn="just">
              <a:lnSpc>
                <a:spcPct val="150000"/>
              </a:lnSpc>
            </a:pPr>
            <a:r>
              <a:rPr lang="el-GR" b="1" dirty="0" smtClean="0">
                <a:latin typeface="Verdana" panose="020B0604030504040204" pitchFamily="34" charset="0"/>
                <a:ea typeface="Calibri" panose="020F0502020204030204" pitchFamily="34" charset="0"/>
                <a:cs typeface="Times New Roman" panose="02020603050405020304" pitchFamily="18" charset="0"/>
              </a:rPr>
              <a:t>Επιχειρησιακό </a:t>
            </a:r>
            <a:r>
              <a:rPr lang="el-GR" b="1" dirty="0">
                <a:latin typeface="Verdana" panose="020B0604030504040204" pitchFamily="34" charset="0"/>
                <a:ea typeface="Calibri" panose="020F0502020204030204" pitchFamily="34" charset="0"/>
                <a:cs typeface="Times New Roman" panose="02020603050405020304" pitchFamily="18" charset="0"/>
              </a:rPr>
              <a:t>Κέντρο </a:t>
            </a:r>
            <a:r>
              <a:rPr lang="el-GR" b="1" dirty="0" err="1">
                <a:latin typeface="Verdana" panose="020B0604030504040204" pitchFamily="34" charset="0"/>
                <a:ea typeface="Calibri" panose="020F0502020204030204" pitchFamily="34" charset="0"/>
                <a:cs typeface="Times New Roman" panose="02020603050405020304" pitchFamily="18" charset="0"/>
              </a:rPr>
              <a:t>Πολυεπίπεδης</a:t>
            </a:r>
            <a:r>
              <a:rPr lang="el-GR" b="1" dirty="0">
                <a:latin typeface="Verdana" panose="020B0604030504040204" pitchFamily="34" charset="0"/>
                <a:ea typeface="Calibri" panose="020F0502020204030204" pitchFamily="34" charset="0"/>
                <a:cs typeface="Times New Roman" panose="02020603050405020304" pitchFamily="18" charset="0"/>
              </a:rPr>
              <a:t> Διακυβέρνηση </a:t>
            </a:r>
            <a:endParaRPr lang="el-GR" b="1" dirty="0" smtClean="0">
              <a:latin typeface="Verdana" panose="020B0604030504040204" pitchFamily="34" charset="0"/>
              <a:ea typeface="Calibri" panose="020F0502020204030204" pitchFamily="34" charset="0"/>
              <a:cs typeface="Times New Roman" panose="02020603050405020304" pitchFamily="18" charset="0"/>
            </a:endParaRPr>
          </a:p>
          <a:p>
            <a:pPr algn="just">
              <a:lnSpc>
                <a:spcPct val="150000"/>
              </a:lnSpc>
            </a:pPr>
            <a:endParaRPr lang="el-GR" dirty="0">
              <a:latin typeface="Verdana" panose="020B0604030504040204" pitchFamily="34" charset="0"/>
              <a:ea typeface="Calibri" panose="020F0502020204030204" pitchFamily="34" charset="0"/>
              <a:cs typeface="Times New Roman" panose="02020603050405020304" pitchFamily="18" charset="0"/>
            </a:endParaRPr>
          </a:p>
          <a:p>
            <a:pPr algn="just">
              <a:lnSpc>
                <a:spcPct val="150000"/>
              </a:lnSpc>
            </a:pPr>
            <a:r>
              <a:rPr lang="el-GR" sz="1300" dirty="0" smtClean="0">
                <a:latin typeface="Verdana" panose="020B0604030504040204" pitchFamily="34" charset="0"/>
                <a:ea typeface="Calibri" panose="020F0502020204030204" pitchFamily="34" charset="0"/>
                <a:cs typeface="Times New Roman" panose="02020603050405020304" pitchFamily="18" charset="0"/>
              </a:rPr>
              <a:t>Για </a:t>
            </a:r>
            <a:r>
              <a:rPr lang="el-GR" sz="1300" dirty="0">
                <a:latin typeface="Verdana" panose="020B0604030504040204" pitchFamily="34" charset="0"/>
                <a:ea typeface="Calibri" panose="020F0502020204030204" pitchFamily="34" charset="0"/>
                <a:cs typeface="Times New Roman" panose="02020603050405020304" pitchFamily="18" charset="0"/>
              </a:rPr>
              <a:t>την επιχειρησιακή αποτελεσματικότητα του «Εθνικού Συστήματος </a:t>
            </a:r>
            <a:r>
              <a:rPr lang="el-GR" sz="1300" dirty="0" err="1">
                <a:latin typeface="Verdana" panose="020B0604030504040204" pitchFamily="34" charset="0"/>
                <a:ea typeface="Calibri" panose="020F0502020204030204" pitchFamily="34" charset="0"/>
                <a:cs typeface="Times New Roman" panose="02020603050405020304" pitchFamily="18" charset="0"/>
              </a:rPr>
              <a:t>Πολυεπίπεδης</a:t>
            </a:r>
            <a:r>
              <a:rPr lang="el-GR" sz="1300" dirty="0">
                <a:latin typeface="Verdana" panose="020B0604030504040204" pitchFamily="34" charset="0"/>
                <a:ea typeface="Calibri" panose="020F0502020204030204" pitchFamily="34" charset="0"/>
                <a:cs typeface="Times New Roman" panose="02020603050405020304" pitchFamily="18" charset="0"/>
              </a:rPr>
              <a:t> Διακυβέρνησης» συνιστάται το «Επιχειρησιακό Κέντρο </a:t>
            </a:r>
            <a:r>
              <a:rPr lang="el-GR" sz="1300" dirty="0" err="1">
                <a:latin typeface="Verdana" panose="020B0604030504040204" pitchFamily="34" charset="0"/>
                <a:ea typeface="Calibri" panose="020F0502020204030204" pitchFamily="34" charset="0"/>
                <a:cs typeface="Times New Roman" panose="02020603050405020304" pitchFamily="18" charset="0"/>
              </a:rPr>
              <a:t>Πολυεπίπεδης</a:t>
            </a:r>
            <a:r>
              <a:rPr lang="el-GR" sz="1300" dirty="0">
                <a:latin typeface="Verdana" panose="020B0604030504040204" pitchFamily="34" charset="0"/>
                <a:ea typeface="Calibri" panose="020F0502020204030204" pitchFamily="34" charset="0"/>
                <a:cs typeface="Times New Roman" panose="02020603050405020304" pitchFamily="18" charset="0"/>
              </a:rPr>
              <a:t> Διακυβέρνηση», το οποίο υπάγεται στη Γενική Διεύθυνση Δημοσίων Οργανώσεων της Γενικής Γραμματείας Ανθρωπίνου Δυναμικού Δημόσιου Τομέα. </a:t>
            </a:r>
            <a:endParaRPr lang="el-GR" sz="1300" dirty="0" smtClean="0">
              <a:latin typeface="Verdana" panose="020B0604030504040204" pitchFamily="34" charset="0"/>
              <a:ea typeface="Calibri" panose="020F0502020204030204" pitchFamily="34" charset="0"/>
              <a:cs typeface="Times New Roman" panose="02020603050405020304" pitchFamily="18" charset="0"/>
            </a:endParaRPr>
          </a:p>
          <a:p>
            <a:pPr algn="just">
              <a:lnSpc>
                <a:spcPct val="150000"/>
              </a:lnSpc>
            </a:pPr>
            <a:r>
              <a:rPr lang="el-GR" sz="1300" dirty="0" smtClean="0">
                <a:latin typeface="Verdana" panose="020B0604030504040204" pitchFamily="34" charset="0"/>
                <a:ea typeface="Calibri" panose="020F0502020204030204" pitchFamily="34" charset="0"/>
                <a:cs typeface="Times New Roman" panose="02020603050405020304" pitchFamily="18" charset="0"/>
              </a:rPr>
              <a:t>Στο </a:t>
            </a:r>
            <a:r>
              <a:rPr lang="el-GR" sz="1300" dirty="0">
                <a:latin typeface="Verdana" panose="020B0604030504040204" pitchFamily="34" charset="0"/>
                <a:ea typeface="Calibri" panose="020F0502020204030204" pitchFamily="34" charset="0"/>
                <a:cs typeface="Times New Roman" panose="02020603050405020304" pitchFamily="18" charset="0"/>
              </a:rPr>
              <a:t>πλαίσιο των αρμοδιοτήτων του εν λόγω οργάνου εμπίπτει η επιστημονική, η τεχνική και η διοικητική υποστήριξη του «Εθνικού Συμβουλίου </a:t>
            </a:r>
            <a:r>
              <a:rPr lang="el-GR" sz="1300" dirty="0" err="1">
                <a:latin typeface="Verdana" panose="020B0604030504040204" pitchFamily="34" charset="0"/>
                <a:ea typeface="Calibri" panose="020F0502020204030204" pitchFamily="34" charset="0"/>
                <a:cs typeface="Times New Roman" panose="02020603050405020304" pitchFamily="18" charset="0"/>
              </a:rPr>
              <a:t>Πολυεπίπεδης</a:t>
            </a:r>
            <a:r>
              <a:rPr lang="el-GR" sz="1300" dirty="0">
                <a:latin typeface="Verdana" panose="020B0604030504040204" pitchFamily="34" charset="0"/>
                <a:ea typeface="Calibri" panose="020F0502020204030204" pitchFamily="34" charset="0"/>
                <a:cs typeface="Times New Roman" panose="02020603050405020304" pitchFamily="18" charset="0"/>
              </a:rPr>
              <a:t> Διακυβέρνησης» και του Υπουργού Εσωτερικών ως «</a:t>
            </a:r>
            <a:r>
              <a:rPr lang="el-GR" sz="1300" dirty="0" smtClean="0">
                <a:latin typeface="Verdana" panose="020B0604030504040204" pitchFamily="34" charset="0"/>
                <a:ea typeface="Calibri" panose="020F0502020204030204" pitchFamily="34" charset="0"/>
                <a:cs typeface="Times New Roman" panose="02020603050405020304" pitchFamily="18" charset="0"/>
              </a:rPr>
              <a:t>Συντονιστή». </a:t>
            </a:r>
          </a:p>
          <a:p>
            <a:pPr algn="just">
              <a:lnSpc>
                <a:spcPct val="150000"/>
              </a:lnSpc>
            </a:pPr>
            <a:endParaRPr lang="el-GR" sz="1300" dirty="0" smtClean="0">
              <a:latin typeface="Verdana" panose="020B0604030504040204" pitchFamily="34" charset="0"/>
              <a:ea typeface="Calibri" panose="020F0502020204030204" pitchFamily="34" charset="0"/>
              <a:cs typeface="Times New Roman" panose="02020603050405020304" pitchFamily="18" charset="0"/>
            </a:endParaRPr>
          </a:p>
          <a:p>
            <a:pPr algn="just">
              <a:lnSpc>
                <a:spcPct val="150000"/>
              </a:lnSpc>
            </a:pPr>
            <a:r>
              <a:rPr lang="el-GR" sz="1300" dirty="0" smtClean="0"/>
              <a:t>Κύρια αποστολή: </a:t>
            </a:r>
          </a:p>
          <a:p>
            <a:pPr marL="285750" indent="-285750" algn="just">
              <a:lnSpc>
                <a:spcPct val="150000"/>
              </a:lnSpc>
              <a:buFont typeface="Arial" panose="020B0604020202020204" pitchFamily="34" charset="0"/>
              <a:buChar char="•"/>
            </a:pPr>
            <a:r>
              <a:rPr lang="el-GR" sz="1300" dirty="0" smtClean="0"/>
              <a:t>Η καταγραφή </a:t>
            </a:r>
            <a:r>
              <a:rPr lang="el-GR" sz="1300" dirty="0"/>
              <a:t>και κατηγοριοποίηση της νομοθεσίας και των κανονιστικών πράξεων της διοίκησης που αφορούν στην οργάνωση και στη λειτουργία του Εθνικού Συστήματος </a:t>
            </a:r>
            <a:r>
              <a:rPr lang="el-GR" sz="1300" dirty="0" err="1"/>
              <a:t>Πολυεπίπεδης</a:t>
            </a:r>
            <a:r>
              <a:rPr lang="el-GR" sz="1300" dirty="0"/>
              <a:t> Διακυβέρνησης, σύμφωνα με τη λειτουργική </a:t>
            </a:r>
            <a:r>
              <a:rPr lang="el-GR" sz="1300" dirty="0" smtClean="0"/>
              <a:t>ταξινόμηση </a:t>
            </a:r>
          </a:p>
          <a:p>
            <a:pPr marL="285750" indent="-285750" algn="just">
              <a:lnSpc>
                <a:spcPct val="150000"/>
              </a:lnSpc>
              <a:buFont typeface="Arial" panose="020B0604020202020204" pitchFamily="34" charset="0"/>
              <a:buChar char="•"/>
            </a:pPr>
            <a:r>
              <a:rPr lang="el-GR" sz="1300" dirty="0" smtClean="0"/>
              <a:t>Η διατύπωση </a:t>
            </a:r>
            <a:r>
              <a:rPr lang="el-GR" sz="1300" dirty="0"/>
              <a:t>απόψεων επί κάθε είδους νομοθετικής διάταξης ή κανονιστικής πράξης που δύναται να επηρεάσει τη δομή του Εθνικού Συστήματος </a:t>
            </a:r>
            <a:r>
              <a:rPr lang="el-GR" sz="1300" dirty="0" err="1"/>
              <a:t>Πολυεπίπεδης</a:t>
            </a:r>
            <a:r>
              <a:rPr lang="el-GR" sz="1300" dirty="0"/>
              <a:t> Διακυβέρνησης. </a:t>
            </a:r>
            <a:endParaRPr lang="el-GR" sz="1300" dirty="0" smtClean="0"/>
          </a:p>
          <a:p>
            <a:pPr marL="285750" indent="-285750" algn="just">
              <a:lnSpc>
                <a:spcPct val="150000"/>
              </a:lnSpc>
              <a:buFont typeface="Arial" panose="020B0604020202020204" pitchFamily="34" charset="0"/>
              <a:buChar char="•"/>
            </a:pPr>
            <a:r>
              <a:rPr lang="el-GR" sz="1300" dirty="0" smtClean="0"/>
              <a:t>Η εξέταση της συμμόρφωσης </a:t>
            </a:r>
            <a:r>
              <a:rPr lang="el-GR" sz="1300" dirty="0"/>
              <a:t>των προωθούμενων ρυθμίσεων με τις γενικές αρχές του Εθνικού Συστήματος </a:t>
            </a:r>
            <a:r>
              <a:rPr lang="el-GR" sz="1300" dirty="0" err="1"/>
              <a:t>Πολυεπίπεδης</a:t>
            </a:r>
            <a:r>
              <a:rPr lang="el-GR" sz="1300" dirty="0"/>
              <a:t> Διακυβέρνησης, καθώς και </a:t>
            </a:r>
            <a:r>
              <a:rPr lang="el-GR" sz="1300" dirty="0" smtClean="0"/>
              <a:t>της διαθεσιμότητας </a:t>
            </a:r>
            <a:r>
              <a:rPr lang="el-GR" sz="1300" dirty="0"/>
              <a:t>και </a:t>
            </a:r>
            <a:r>
              <a:rPr lang="el-GR" sz="1300" dirty="0" err="1" smtClean="0"/>
              <a:t>καταλληλότητας</a:t>
            </a:r>
            <a:r>
              <a:rPr lang="el-GR" sz="1300" dirty="0" smtClean="0"/>
              <a:t> </a:t>
            </a:r>
            <a:r>
              <a:rPr lang="el-GR" sz="1300" dirty="0"/>
              <a:t>των αναγκαίων πόρων, ιδίως του ανθρωπίνου δυναμικού, </a:t>
            </a:r>
            <a:r>
              <a:rPr lang="el-GR" sz="1300" dirty="0" smtClean="0"/>
              <a:t>της </a:t>
            </a:r>
            <a:r>
              <a:rPr lang="el-GR" sz="1300" dirty="0"/>
              <a:t>υλικοτεχνικής υποδομής και των οικονομικών πόρων, περιλαμβανομένου του προϋπολογισμού προγραμμάτων, για την αποτελεσματική εφαρμογή των ρυθμίσεων αυτών</a:t>
            </a:r>
            <a:r>
              <a:rPr lang="el-GR" sz="1300" dirty="0" smtClean="0"/>
              <a:t>.</a:t>
            </a:r>
            <a:endParaRPr lang="el-GR" sz="13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284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980728"/>
            <a:ext cx="11662078" cy="5112568"/>
          </a:xfrm>
        </p:spPr>
        <p:txBody>
          <a:bodyPr>
            <a:normAutofit/>
          </a:bodyPr>
          <a:lstStyle/>
          <a:p>
            <a:pPr marL="114300" indent="0" algn="just">
              <a:lnSpc>
                <a:spcPct val="150000"/>
              </a:lnSpc>
              <a:buNone/>
            </a:pPr>
            <a:endParaRPr lang="el-GR" sz="1400" dirty="0" smtClean="0">
              <a:latin typeface="+mn-lt"/>
              <a:cs typeface="Arial" panose="020B0604020202020204" pitchFamily="34" charset="0"/>
            </a:endParaRPr>
          </a:p>
          <a:p>
            <a:pPr algn="just">
              <a:lnSpc>
                <a:spcPct val="150000"/>
              </a:lnSpc>
              <a:buFont typeface="Wingdings" panose="05000000000000000000" pitchFamily="2" charset="2"/>
              <a:buChar char="Ø"/>
            </a:pPr>
            <a:endParaRPr lang="el-GR" sz="1400" dirty="0">
              <a:latin typeface="+mn-lt"/>
              <a:cs typeface="Arial" panose="020B0604020202020204" pitchFamily="34" charset="0"/>
            </a:endParaRPr>
          </a:p>
          <a:p>
            <a:pPr marL="114300" indent="0" algn="just">
              <a:lnSpc>
                <a:spcPct val="150000"/>
              </a:lnSpc>
              <a:buNone/>
            </a:pPr>
            <a:endParaRPr lang="el-GR" sz="1400" dirty="0">
              <a:latin typeface="+mn-lt"/>
              <a:cs typeface="Arial" panose="020B0604020202020204" pitchFamily="34" charset="0"/>
            </a:endParaRPr>
          </a:p>
          <a:p>
            <a:pPr algn="just">
              <a:lnSpc>
                <a:spcPct val="150000"/>
              </a:lnSpc>
            </a:pPr>
            <a:endParaRPr lang="el-GR" sz="1400" dirty="0" smtClean="0">
              <a:latin typeface="+mn-lt"/>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16</a:t>
            </a:fld>
            <a:endParaRPr lang="el-GR"/>
          </a:p>
        </p:txBody>
      </p:sp>
      <p:sp>
        <p:nvSpPr>
          <p:cNvPr id="3" name="TextBox 2"/>
          <p:cNvSpPr txBox="1"/>
          <p:nvPr/>
        </p:nvSpPr>
        <p:spPr>
          <a:xfrm>
            <a:off x="263351" y="260648"/>
            <a:ext cx="11661293" cy="1200329"/>
          </a:xfrm>
          <a:prstGeom prst="rect">
            <a:avLst/>
          </a:prstGeom>
          <a:noFill/>
        </p:spPr>
        <p:txBody>
          <a:bodyPr wrap="square" rtlCol="0">
            <a:spAutoFit/>
          </a:bodyPr>
          <a:lstStyle/>
          <a:p>
            <a:pPr marL="114300" indent="0" algn="ctr">
              <a:lnSpc>
                <a:spcPct val="150000"/>
              </a:lnSpc>
              <a:buNone/>
            </a:pPr>
            <a:r>
              <a:rPr lang="el-GR" sz="1600" b="1" dirty="0" err="1" smtClean="0">
                <a:solidFill>
                  <a:srgbClr val="0070C0"/>
                </a:solidFill>
              </a:rPr>
              <a:t>Πολυεπίπεδη</a:t>
            </a:r>
            <a:r>
              <a:rPr lang="el-GR" sz="1600" b="1" dirty="0" smtClean="0">
                <a:solidFill>
                  <a:srgbClr val="0070C0"/>
                </a:solidFill>
              </a:rPr>
              <a:t> Διακυβέρνηση</a:t>
            </a:r>
          </a:p>
          <a:p>
            <a:pPr marL="114300" indent="0" algn="ctr">
              <a:lnSpc>
                <a:spcPct val="150000"/>
              </a:lnSpc>
              <a:buNone/>
            </a:pPr>
            <a:r>
              <a:rPr lang="el-GR" sz="1600" b="1" dirty="0" smtClean="0">
                <a:solidFill>
                  <a:srgbClr val="0070C0"/>
                </a:solidFill>
              </a:rPr>
              <a:t>Διάγραμμα μεταφοράς αρμοδιοτήτων με ΠΥΣ</a:t>
            </a:r>
          </a:p>
          <a:p>
            <a:pPr marL="114300" indent="0" algn="ctr">
              <a:lnSpc>
                <a:spcPct val="150000"/>
              </a:lnSpc>
              <a:buNone/>
            </a:pPr>
            <a:endParaRPr lang="el-GR" sz="1600" b="1" dirty="0">
              <a:solidFill>
                <a:srgbClr val="0070C0"/>
              </a:solidFill>
            </a:endParaRPr>
          </a:p>
        </p:txBody>
      </p:sp>
      <p:sp>
        <p:nvSpPr>
          <p:cNvPr id="5" name="Oval 1"/>
          <p:cNvSpPr>
            <a:spLocks noChangeArrowheads="1"/>
          </p:cNvSpPr>
          <p:nvPr/>
        </p:nvSpPr>
        <p:spPr bwMode="auto">
          <a:xfrm>
            <a:off x="4927798" y="3476208"/>
            <a:ext cx="1630363" cy="982663"/>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9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Εθνικό Συμβούλιο Πολυεπίπεδης Διακυβέρνησης </a:t>
            </a:r>
            <a:endParaRPr kumimoji="0" lang="el-GR" altLang="el-GR" sz="1800" b="0" i="0" u="none" strike="noStrike" cap="none" normalizeH="0" baseline="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5072261" y="1974433"/>
            <a:ext cx="1241425" cy="784225"/>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Υπουργός Εσωτερικών -Συντονιστής</a:t>
            </a:r>
            <a:endParaRPr kumimoji="0" lang="el-GR" altLang="el-GR" sz="1800" b="0" i="0" u="none" strike="noStrike" cap="none" normalizeH="0" baseline="0" smtClean="0">
              <a:ln>
                <a:noFill/>
              </a:ln>
              <a:solidFill>
                <a:schemeClr val="tx1"/>
              </a:solidFill>
              <a:effectLst/>
              <a:latin typeface="Arial" panose="020B0604020202020204" pitchFamily="34" charset="0"/>
            </a:endParaRPr>
          </a:p>
        </p:txBody>
      </p:sp>
      <p:sp>
        <p:nvSpPr>
          <p:cNvPr id="7" name="Rectangle: Rounded Corners 3"/>
          <p:cNvSpPr>
            <a:spLocks noChangeArrowheads="1"/>
          </p:cNvSpPr>
          <p:nvPr/>
        </p:nvSpPr>
        <p:spPr bwMode="auto">
          <a:xfrm>
            <a:off x="8226623" y="1663283"/>
            <a:ext cx="1409700" cy="525463"/>
          </a:xfrm>
          <a:prstGeom prst="roundRect">
            <a:avLst>
              <a:gd name="adj" fmla="val 16667"/>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Υπουργικό Συμβούλιο</a:t>
            </a:r>
            <a:endParaRPr kumimoji="0" lang="el-GR" altLang="el-GR" sz="1800" b="0" i="0" u="none" strike="noStrike" cap="none" normalizeH="0" baseline="0" smtClean="0">
              <a:ln>
                <a:noFill/>
              </a:ln>
              <a:solidFill>
                <a:schemeClr val="tx1"/>
              </a:solidFill>
              <a:effectLst/>
              <a:latin typeface="Arial" panose="020B0604020202020204" pitchFamily="34" charset="0"/>
            </a:endParaRPr>
          </a:p>
        </p:txBody>
      </p:sp>
      <p:cxnSp>
        <p:nvCxnSpPr>
          <p:cNvPr id="10" name="Straight Arrow Connector 4"/>
          <p:cNvCxnSpPr/>
          <p:nvPr/>
        </p:nvCxnSpPr>
        <p:spPr>
          <a:xfrm>
            <a:off x="5620743" y="2993473"/>
            <a:ext cx="7620" cy="365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5"/>
          <p:cNvCxnSpPr/>
          <p:nvPr/>
        </p:nvCxnSpPr>
        <p:spPr>
          <a:xfrm flipV="1">
            <a:off x="6557504" y="2104939"/>
            <a:ext cx="1272540" cy="266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1963391" y="3214241"/>
            <a:ext cx="1684337" cy="358775"/>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ΓΓΑΔΔΤ- Κεντρικό Σημείο</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3121223" y="5136733"/>
            <a:ext cx="2492375" cy="601663"/>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Επιχειρησιακό Κέντρο</a:t>
            </a:r>
            <a:endParaRPr kumimoji="0" lang="el-GR" altLang="el-GR" sz="1800" b="0" i="0" u="none" strike="noStrike" cap="none" normalizeH="0" baseline="0" smtClean="0">
              <a:ln>
                <a:noFill/>
              </a:ln>
              <a:solidFill>
                <a:schemeClr val="tx1"/>
              </a:solidFill>
              <a:effectLst/>
              <a:latin typeface="Arial" panose="020B0604020202020204" pitchFamily="34" charset="0"/>
            </a:endParaRPr>
          </a:p>
        </p:txBody>
      </p:sp>
      <p:cxnSp>
        <p:nvCxnSpPr>
          <p:cNvPr id="14" name="Straight Arrow Connector 8"/>
          <p:cNvCxnSpPr/>
          <p:nvPr/>
        </p:nvCxnSpPr>
        <p:spPr>
          <a:xfrm>
            <a:off x="3110528" y="3717032"/>
            <a:ext cx="541020" cy="10591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9"/>
          <p:cNvCxnSpPr/>
          <p:nvPr/>
        </p:nvCxnSpPr>
        <p:spPr>
          <a:xfrm>
            <a:off x="4027711" y="3573016"/>
            <a:ext cx="487680" cy="137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0"/>
          <p:cNvCxnSpPr/>
          <p:nvPr/>
        </p:nvCxnSpPr>
        <p:spPr>
          <a:xfrm flipV="1">
            <a:off x="5094585" y="4638301"/>
            <a:ext cx="190500" cy="2971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Arrow: Down 11"/>
          <p:cNvSpPr/>
          <p:nvPr/>
        </p:nvSpPr>
        <p:spPr>
          <a:xfrm>
            <a:off x="8689220" y="2447075"/>
            <a:ext cx="484505"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12" name="Frame 12"/>
          <p:cNvSpPr>
            <a:spLocks/>
          </p:cNvSpPr>
          <p:nvPr/>
        </p:nvSpPr>
        <p:spPr bwMode="auto">
          <a:xfrm>
            <a:off x="8273677" y="3789040"/>
            <a:ext cx="1782763" cy="914400"/>
          </a:xfrm>
          <a:custGeom>
            <a:avLst/>
            <a:gdLst>
              <a:gd name="T0" fmla="*/ 0 w 1783080"/>
              <a:gd name="T1" fmla="*/ 0 h 914400"/>
              <a:gd name="T2" fmla="*/ 1783080 w 1783080"/>
              <a:gd name="T3" fmla="*/ 0 h 914400"/>
              <a:gd name="T4" fmla="*/ 1783080 w 1783080"/>
              <a:gd name="T5" fmla="*/ 914400 h 914400"/>
              <a:gd name="T6" fmla="*/ 0 w 1783080"/>
              <a:gd name="T7" fmla="*/ 914400 h 914400"/>
              <a:gd name="T8" fmla="*/ 0 w 1783080"/>
              <a:gd name="T9" fmla="*/ 0 h 914400"/>
              <a:gd name="T10" fmla="*/ 114300 w 1783080"/>
              <a:gd name="T11" fmla="*/ 114300 h 914400"/>
              <a:gd name="T12" fmla="*/ 114300 w 1783080"/>
              <a:gd name="T13" fmla="*/ 800100 h 914400"/>
              <a:gd name="T14" fmla="*/ 1668780 w 1783080"/>
              <a:gd name="T15" fmla="*/ 800100 h 914400"/>
              <a:gd name="T16" fmla="*/ 1668780 w 1783080"/>
              <a:gd name="T17" fmla="*/ 114300 h 914400"/>
              <a:gd name="T18" fmla="*/ 114300 w 1783080"/>
              <a:gd name="T19" fmla="*/ 114300 h 914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3080"/>
              <a:gd name="T31" fmla="*/ 0 h 914400"/>
              <a:gd name="T32" fmla="*/ 1783080 w 1783080"/>
              <a:gd name="T33" fmla="*/ 914400 h 914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3080" h="914400">
                <a:moveTo>
                  <a:pt x="0" y="0"/>
                </a:moveTo>
                <a:lnTo>
                  <a:pt x="1783080" y="0"/>
                </a:lnTo>
                <a:lnTo>
                  <a:pt x="1783080" y="914400"/>
                </a:lnTo>
                <a:lnTo>
                  <a:pt x="0" y="914400"/>
                </a:lnTo>
                <a:lnTo>
                  <a:pt x="0" y="0"/>
                </a:lnTo>
                <a:close/>
                <a:moveTo>
                  <a:pt x="114300" y="114300"/>
                </a:moveTo>
                <a:lnTo>
                  <a:pt x="114300" y="800100"/>
                </a:lnTo>
                <a:lnTo>
                  <a:pt x="1668780" y="800100"/>
                </a:lnTo>
                <a:lnTo>
                  <a:pt x="1668780" y="114300"/>
                </a:lnTo>
                <a:lnTo>
                  <a:pt x="114300" y="114300"/>
                </a:lnTo>
                <a:close/>
              </a:path>
            </a:pathLst>
          </a:cu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a:t>
            </a:r>
            <a:r>
              <a:rPr kumimoji="0" lang="el-GR" altLang="el-GR" sz="11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Π.Υ.Σ. </a:t>
            </a:r>
            <a:endParaRPr kumimoji="0" lang="el-GR" altLang="el-G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ανακατανομής-μεταφοράς αρμοδιοτήτων</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
        <p:nvSpPr>
          <p:cNvPr id="13" name="Dodecagon 13"/>
          <p:cNvSpPr>
            <a:spLocks/>
          </p:cNvSpPr>
          <p:nvPr/>
        </p:nvSpPr>
        <p:spPr bwMode="auto">
          <a:xfrm>
            <a:off x="1619448" y="1358483"/>
            <a:ext cx="2232025" cy="593725"/>
          </a:xfrm>
          <a:custGeom>
            <a:avLst/>
            <a:gdLst>
              <a:gd name="T0" fmla="*/ 0 w 2232660"/>
              <a:gd name="T1" fmla="*/ 217547 h 594360"/>
              <a:gd name="T2" fmla="*/ 299135 w 2232660"/>
              <a:gd name="T3" fmla="*/ 79633 h 594360"/>
              <a:gd name="T4" fmla="*/ 817195 w 2232660"/>
              <a:gd name="T5" fmla="*/ 0 h 594360"/>
              <a:gd name="T6" fmla="*/ 1415465 w 2232660"/>
              <a:gd name="T7" fmla="*/ 0 h 594360"/>
              <a:gd name="T8" fmla="*/ 1933525 w 2232660"/>
              <a:gd name="T9" fmla="*/ 79633 h 594360"/>
              <a:gd name="T10" fmla="*/ 2232660 w 2232660"/>
              <a:gd name="T11" fmla="*/ 217547 h 594360"/>
              <a:gd name="T12" fmla="*/ 2232660 w 2232660"/>
              <a:gd name="T13" fmla="*/ 376813 h 594360"/>
              <a:gd name="T14" fmla="*/ 1933525 w 2232660"/>
              <a:gd name="T15" fmla="*/ 514727 h 594360"/>
              <a:gd name="T16" fmla="*/ 1415465 w 2232660"/>
              <a:gd name="T17" fmla="*/ 594360 h 594360"/>
              <a:gd name="T18" fmla="*/ 817195 w 2232660"/>
              <a:gd name="T19" fmla="*/ 594360 h 594360"/>
              <a:gd name="T20" fmla="*/ 299135 w 2232660"/>
              <a:gd name="T21" fmla="*/ 514727 h 594360"/>
              <a:gd name="T22" fmla="*/ 0 w 2232660"/>
              <a:gd name="T23" fmla="*/ 376813 h 594360"/>
              <a:gd name="T24" fmla="*/ 0 w 2232660"/>
              <a:gd name="T25" fmla="*/ 217547 h 594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2660"/>
              <a:gd name="T40" fmla="*/ 0 h 594360"/>
              <a:gd name="T41" fmla="*/ 2232660 w 2232660"/>
              <a:gd name="T42" fmla="*/ 594360 h 5943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2660" h="594360">
                <a:moveTo>
                  <a:pt x="0" y="217547"/>
                </a:moveTo>
                <a:lnTo>
                  <a:pt x="299135" y="79633"/>
                </a:lnTo>
                <a:lnTo>
                  <a:pt x="817195" y="0"/>
                </a:lnTo>
                <a:lnTo>
                  <a:pt x="1415465" y="0"/>
                </a:lnTo>
                <a:lnTo>
                  <a:pt x="1933525" y="79633"/>
                </a:lnTo>
                <a:lnTo>
                  <a:pt x="2232660" y="217547"/>
                </a:lnTo>
                <a:lnTo>
                  <a:pt x="2232660" y="376813"/>
                </a:lnTo>
                <a:lnTo>
                  <a:pt x="1933525" y="514727"/>
                </a:lnTo>
                <a:lnTo>
                  <a:pt x="1415465" y="594360"/>
                </a:lnTo>
                <a:lnTo>
                  <a:pt x="817195" y="594360"/>
                </a:lnTo>
                <a:lnTo>
                  <a:pt x="299135" y="514727"/>
                </a:lnTo>
                <a:lnTo>
                  <a:pt x="0" y="376813"/>
                </a:lnTo>
                <a:lnTo>
                  <a:pt x="0" y="217547"/>
                </a:lnTo>
                <a:close/>
              </a:path>
            </a:pathLst>
          </a:custGeom>
          <a:solidFill>
            <a:srgbClr val="FFFFFF"/>
          </a:solidFill>
          <a:ln w="12700">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Διαβούλευση – ερωτήματα – ανακύπτοντα θέματα</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cxnSp>
        <p:nvCxnSpPr>
          <p:cNvPr id="20" name="Straight Arrow Connector 15"/>
          <p:cNvCxnSpPr/>
          <p:nvPr/>
        </p:nvCxnSpPr>
        <p:spPr>
          <a:xfrm flipH="1" flipV="1">
            <a:off x="5799813" y="3069673"/>
            <a:ext cx="7620" cy="2057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Arrow: Down 17"/>
          <p:cNvSpPr/>
          <p:nvPr/>
        </p:nvSpPr>
        <p:spPr>
          <a:xfrm>
            <a:off x="2592585" y="2104939"/>
            <a:ext cx="285750" cy="71628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cxnSp>
        <p:nvCxnSpPr>
          <p:cNvPr id="22" name="Straight Arrow Connector 18"/>
          <p:cNvCxnSpPr/>
          <p:nvPr/>
        </p:nvCxnSpPr>
        <p:spPr>
          <a:xfrm flipH="1" flipV="1">
            <a:off x="2927648" y="4004052"/>
            <a:ext cx="419100" cy="8001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19"/>
          <p:cNvCxnSpPr/>
          <p:nvPr/>
        </p:nvCxnSpPr>
        <p:spPr>
          <a:xfrm flipV="1">
            <a:off x="5361285" y="4734821"/>
            <a:ext cx="175260" cy="2819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8"/>
          <p:cNvSpPr>
            <a:spLocks noChangeArrowheads="1"/>
          </p:cNvSpPr>
          <p:nvPr/>
        </p:nvSpPr>
        <p:spPr bwMode="auto">
          <a:xfrm>
            <a:off x="-42713" y="28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9" name="Rectangle 26"/>
          <p:cNvSpPr>
            <a:spLocks noChangeArrowheads="1"/>
          </p:cNvSpPr>
          <p:nvPr/>
        </p:nvSpPr>
        <p:spPr bwMode="auto">
          <a:xfrm>
            <a:off x="-42713" y="485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2146216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980728"/>
            <a:ext cx="11662078" cy="5112568"/>
          </a:xfrm>
        </p:spPr>
        <p:txBody>
          <a:bodyPr>
            <a:normAutofit/>
          </a:bodyPr>
          <a:lstStyle/>
          <a:p>
            <a:pPr marL="114300" indent="0" algn="just">
              <a:lnSpc>
                <a:spcPct val="150000"/>
              </a:lnSpc>
              <a:buNone/>
            </a:pPr>
            <a:endParaRPr lang="el-GR" sz="1400" dirty="0" smtClean="0">
              <a:latin typeface="+mn-lt"/>
              <a:cs typeface="Arial" panose="020B0604020202020204" pitchFamily="34" charset="0"/>
            </a:endParaRPr>
          </a:p>
          <a:p>
            <a:pPr algn="just">
              <a:lnSpc>
                <a:spcPct val="150000"/>
              </a:lnSpc>
              <a:buFont typeface="Wingdings" panose="05000000000000000000" pitchFamily="2" charset="2"/>
              <a:buChar char="Ø"/>
            </a:pPr>
            <a:endParaRPr lang="el-GR" sz="1400" dirty="0">
              <a:latin typeface="+mn-lt"/>
              <a:cs typeface="Arial" panose="020B0604020202020204" pitchFamily="34" charset="0"/>
            </a:endParaRPr>
          </a:p>
          <a:p>
            <a:pPr marL="114300" indent="0" algn="just">
              <a:lnSpc>
                <a:spcPct val="150000"/>
              </a:lnSpc>
              <a:buNone/>
            </a:pPr>
            <a:endParaRPr lang="el-GR" sz="1400" dirty="0">
              <a:latin typeface="+mn-lt"/>
              <a:cs typeface="Arial" panose="020B0604020202020204" pitchFamily="34" charset="0"/>
            </a:endParaRPr>
          </a:p>
          <a:p>
            <a:pPr algn="just">
              <a:lnSpc>
                <a:spcPct val="150000"/>
              </a:lnSpc>
            </a:pPr>
            <a:endParaRPr lang="el-GR" sz="1400" dirty="0" smtClean="0">
              <a:latin typeface="+mn-lt"/>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17</a:t>
            </a:fld>
            <a:endParaRPr lang="el-GR"/>
          </a:p>
        </p:txBody>
      </p:sp>
      <p:sp>
        <p:nvSpPr>
          <p:cNvPr id="3" name="TextBox 2"/>
          <p:cNvSpPr txBox="1"/>
          <p:nvPr/>
        </p:nvSpPr>
        <p:spPr>
          <a:xfrm>
            <a:off x="263351" y="260648"/>
            <a:ext cx="11661293" cy="1200329"/>
          </a:xfrm>
          <a:prstGeom prst="rect">
            <a:avLst/>
          </a:prstGeom>
          <a:noFill/>
        </p:spPr>
        <p:txBody>
          <a:bodyPr wrap="square" rtlCol="0">
            <a:spAutoFit/>
          </a:bodyPr>
          <a:lstStyle/>
          <a:p>
            <a:pPr marL="114300" indent="0" algn="ctr">
              <a:lnSpc>
                <a:spcPct val="150000"/>
              </a:lnSpc>
              <a:buNone/>
            </a:pPr>
            <a:r>
              <a:rPr lang="el-GR" sz="1600" b="1" dirty="0" err="1" smtClean="0">
                <a:solidFill>
                  <a:srgbClr val="0070C0"/>
                </a:solidFill>
              </a:rPr>
              <a:t>Πολυεπίπεδη</a:t>
            </a:r>
            <a:r>
              <a:rPr lang="el-GR" sz="1600" b="1" dirty="0" smtClean="0">
                <a:solidFill>
                  <a:srgbClr val="0070C0"/>
                </a:solidFill>
              </a:rPr>
              <a:t> Διακυβέρνηση</a:t>
            </a:r>
          </a:p>
          <a:p>
            <a:pPr marL="114300" indent="0" algn="ctr">
              <a:lnSpc>
                <a:spcPct val="150000"/>
              </a:lnSpc>
              <a:buNone/>
            </a:pPr>
            <a:r>
              <a:rPr lang="el-GR" sz="1600" b="1" dirty="0" smtClean="0">
                <a:solidFill>
                  <a:srgbClr val="0070C0"/>
                </a:solidFill>
              </a:rPr>
              <a:t>Διάγραμμα Σχεδίου Στρατηγικής-Σχεδίου Δράσης</a:t>
            </a:r>
          </a:p>
          <a:p>
            <a:pPr marL="114300" indent="0" algn="ctr">
              <a:lnSpc>
                <a:spcPct val="150000"/>
              </a:lnSpc>
              <a:buNone/>
            </a:pPr>
            <a:endParaRPr lang="el-GR" sz="1600" b="1" dirty="0">
              <a:solidFill>
                <a:srgbClr val="0070C0"/>
              </a:solidFill>
            </a:endParaRPr>
          </a:p>
        </p:txBody>
      </p:sp>
      <p:sp>
        <p:nvSpPr>
          <p:cNvPr id="5" name="Rectangle 1"/>
          <p:cNvSpPr>
            <a:spLocks noChangeArrowheads="1"/>
          </p:cNvSpPr>
          <p:nvPr/>
        </p:nvSpPr>
        <p:spPr bwMode="auto">
          <a:xfrm>
            <a:off x="1929134" y="1716628"/>
            <a:ext cx="1425575" cy="7239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Υπουργός Εσωτερικών - Συντονιστής</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5225224" y="2977865"/>
            <a:ext cx="1698625" cy="473075"/>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ΓΓΑΔΔΤ – Κεντρικό Σημείο</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5731197" y="4894803"/>
            <a:ext cx="1768475" cy="53340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Επιχειρησιακό Κέντρο</a:t>
            </a:r>
            <a:endParaRPr kumimoji="0" lang="el-GR" altLang="el-GR" sz="1800" b="0" i="0" u="none" strike="noStrike" cap="none" normalizeH="0" baseline="0" smtClean="0">
              <a:ln>
                <a:noFill/>
              </a:ln>
              <a:solidFill>
                <a:schemeClr val="tx1"/>
              </a:solidFill>
              <a:effectLst/>
              <a:latin typeface="Arial" panose="020B0604020202020204" pitchFamily="34" charset="0"/>
            </a:endParaRPr>
          </a:p>
        </p:txBody>
      </p:sp>
      <p:sp>
        <p:nvSpPr>
          <p:cNvPr id="9" name="Rectangle: Rounded Corners 4"/>
          <p:cNvSpPr>
            <a:spLocks noChangeArrowheads="1"/>
          </p:cNvSpPr>
          <p:nvPr/>
        </p:nvSpPr>
        <p:spPr bwMode="auto">
          <a:xfrm>
            <a:off x="2073597" y="3294603"/>
            <a:ext cx="1820862" cy="1094106"/>
          </a:xfrm>
          <a:prstGeom prst="roundRect">
            <a:avLst>
              <a:gd name="adj" fmla="val 16667"/>
            </a:avLst>
          </a:prstGeom>
          <a:solidFill>
            <a:srgbClr val="A5A5A5"/>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Επιμέρους Σημεία</a:t>
            </a:r>
            <a:r>
              <a:rPr kumimoji="0" lang="el-GR" altLang="el-G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καθ’ ύλην ΓΓ, ΕΓ, εκπρόσωποι Αποκεντρωμένων Διοικήσεων</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cxnSp>
        <p:nvCxnSpPr>
          <p:cNvPr id="12" name="Straight Arrow Connector 5"/>
          <p:cNvCxnSpPr/>
          <p:nvPr/>
        </p:nvCxnSpPr>
        <p:spPr>
          <a:xfrm>
            <a:off x="5951984" y="3789040"/>
            <a:ext cx="381000" cy="723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6"/>
          <p:cNvCxnSpPr/>
          <p:nvPr/>
        </p:nvCxnSpPr>
        <p:spPr>
          <a:xfrm flipH="1" flipV="1">
            <a:off x="6493004" y="3819520"/>
            <a:ext cx="373380" cy="678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7"/>
          <p:cNvCxnSpPr/>
          <p:nvPr/>
        </p:nvCxnSpPr>
        <p:spPr>
          <a:xfrm flipV="1">
            <a:off x="4159037" y="3433098"/>
            <a:ext cx="594360" cy="76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8"/>
          <p:cNvCxnSpPr/>
          <p:nvPr/>
        </p:nvCxnSpPr>
        <p:spPr>
          <a:xfrm>
            <a:off x="3541817" y="2036351"/>
            <a:ext cx="1211580" cy="11201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Arrow: Right 9"/>
          <p:cNvSpPr/>
          <p:nvPr/>
        </p:nvSpPr>
        <p:spPr>
          <a:xfrm>
            <a:off x="7176120" y="3109724"/>
            <a:ext cx="1211580" cy="17526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10" name="Flowchart: Terminator 10"/>
          <p:cNvSpPr>
            <a:spLocks noChangeArrowheads="1"/>
          </p:cNvSpPr>
          <p:nvPr/>
        </p:nvSpPr>
        <p:spPr bwMode="auto">
          <a:xfrm>
            <a:off x="8616280" y="2852936"/>
            <a:ext cx="1531938" cy="685800"/>
          </a:xfrm>
          <a:prstGeom prst="flowChartTerminator">
            <a:avLst/>
          </a:prstGeom>
          <a:solidFill>
            <a:srgbClr val="8EAADB"/>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Σχέδιο 4ετούς Στρατηγικής</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
        <p:nvSpPr>
          <p:cNvPr id="11" name="Hexagon 11"/>
          <p:cNvSpPr>
            <a:spLocks noChangeArrowheads="1"/>
          </p:cNvSpPr>
          <p:nvPr/>
        </p:nvSpPr>
        <p:spPr bwMode="auto">
          <a:xfrm>
            <a:off x="8383909" y="1412776"/>
            <a:ext cx="1812925" cy="625475"/>
          </a:xfrm>
          <a:prstGeom prst="hexagon">
            <a:avLst>
              <a:gd name="adj" fmla="val 24973"/>
              <a:gd name="vf" fmla="val 115470"/>
            </a:avLst>
          </a:prstGeom>
          <a:solidFill>
            <a:schemeClr val="accent1">
              <a:lumMod val="60000"/>
              <a:lumOff val="40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ΒΟΥΛΗ</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cxnSp>
        <p:nvCxnSpPr>
          <p:cNvPr id="19" name="Connector: Elbow 12"/>
          <p:cNvCxnSpPr/>
          <p:nvPr/>
        </p:nvCxnSpPr>
        <p:spPr>
          <a:xfrm>
            <a:off x="8857064" y="3789040"/>
            <a:ext cx="335280" cy="5105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lowchart: Terminator 13"/>
          <p:cNvSpPr>
            <a:spLocks noChangeArrowheads="1"/>
          </p:cNvSpPr>
          <p:nvPr/>
        </p:nvSpPr>
        <p:spPr bwMode="auto">
          <a:xfrm>
            <a:off x="9327455" y="4221088"/>
            <a:ext cx="1089025" cy="930275"/>
          </a:xfrm>
          <a:prstGeom prst="flowChartTerminator">
            <a:avLst/>
          </a:prstGeom>
          <a:solidFill>
            <a:srgbClr val="8EAADB"/>
          </a:solidFill>
          <a:ln w="12700">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l-GR" altLang="el-G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Ετήσια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Σχέδια Δράσης</a:t>
            </a:r>
            <a:endParaRPr kumimoji="0" lang="el-GR" altLang="el-G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cxnSp>
        <p:nvCxnSpPr>
          <p:cNvPr id="21" name="Straight Connector 15"/>
          <p:cNvCxnSpPr/>
          <p:nvPr/>
        </p:nvCxnSpPr>
        <p:spPr>
          <a:xfrm>
            <a:off x="9264352" y="2132856"/>
            <a:ext cx="7620" cy="47244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0" name="Rectangle 2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031339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980728"/>
            <a:ext cx="11662078" cy="5112568"/>
          </a:xfrm>
        </p:spPr>
        <p:txBody>
          <a:bodyPr>
            <a:normAutofit/>
          </a:bodyPr>
          <a:lstStyle/>
          <a:p>
            <a:pPr marL="114300" indent="0" algn="just">
              <a:lnSpc>
                <a:spcPct val="150000"/>
              </a:lnSpc>
              <a:buNone/>
            </a:pPr>
            <a:endParaRPr lang="el-GR" sz="1400" dirty="0" smtClean="0">
              <a:latin typeface="+mn-lt"/>
              <a:cs typeface="Arial" panose="020B0604020202020204" pitchFamily="34" charset="0"/>
            </a:endParaRPr>
          </a:p>
          <a:p>
            <a:pPr algn="just">
              <a:lnSpc>
                <a:spcPct val="150000"/>
              </a:lnSpc>
              <a:buFont typeface="Wingdings" panose="05000000000000000000" pitchFamily="2" charset="2"/>
              <a:buChar char="Ø"/>
            </a:pPr>
            <a:endParaRPr lang="el-GR" sz="1400" dirty="0">
              <a:latin typeface="+mn-lt"/>
              <a:cs typeface="Arial" panose="020B0604020202020204" pitchFamily="34" charset="0"/>
            </a:endParaRPr>
          </a:p>
          <a:p>
            <a:pPr marL="114300" indent="0" algn="just">
              <a:lnSpc>
                <a:spcPct val="150000"/>
              </a:lnSpc>
              <a:buNone/>
            </a:pPr>
            <a:endParaRPr lang="el-GR" sz="1400" dirty="0">
              <a:latin typeface="+mn-lt"/>
              <a:cs typeface="Arial" panose="020B0604020202020204" pitchFamily="34" charset="0"/>
            </a:endParaRPr>
          </a:p>
          <a:p>
            <a:pPr algn="just">
              <a:lnSpc>
                <a:spcPct val="150000"/>
              </a:lnSpc>
            </a:pPr>
            <a:endParaRPr lang="el-GR" sz="1400" dirty="0" smtClean="0">
              <a:latin typeface="+mn-lt"/>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18</a:t>
            </a:fld>
            <a:endParaRPr lang="el-GR"/>
          </a:p>
        </p:txBody>
      </p:sp>
      <p:sp>
        <p:nvSpPr>
          <p:cNvPr id="3" name="TextBox 2"/>
          <p:cNvSpPr txBox="1"/>
          <p:nvPr/>
        </p:nvSpPr>
        <p:spPr>
          <a:xfrm>
            <a:off x="263351" y="260648"/>
            <a:ext cx="11661293" cy="830997"/>
          </a:xfrm>
          <a:prstGeom prst="rect">
            <a:avLst/>
          </a:prstGeom>
          <a:noFill/>
        </p:spPr>
        <p:txBody>
          <a:bodyPr wrap="square" rtlCol="0">
            <a:spAutoFit/>
          </a:bodyPr>
          <a:lstStyle/>
          <a:p>
            <a:pPr marL="114300" indent="0" algn="ctr">
              <a:lnSpc>
                <a:spcPct val="150000"/>
              </a:lnSpc>
              <a:buNone/>
            </a:pPr>
            <a:r>
              <a:rPr lang="el-GR" sz="1600" b="1" dirty="0" err="1" smtClean="0">
                <a:solidFill>
                  <a:srgbClr val="0070C0"/>
                </a:solidFill>
              </a:rPr>
              <a:t>Πολυεπίπεδη</a:t>
            </a:r>
            <a:r>
              <a:rPr lang="el-GR" sz="1600" b="1" dirty="0" smtClean="0">
                <a:solidFill>
                  <a:srgbClr val="0070C0"/>
                </a:solidFill>
              </a:rPr>
              <a:t> Διακυβέρνηση</a:t>
            </a:r>
          </a:p>
          <a:p>
            <a:pPr marL="114300" indent="0" algn="ctr">
              <a:lnSpc>
                <a:spcPct val="150000"/>
              </a:lnSpc>
              <a:buNone/>
            </a:pPr>
            <a:endParaRPr lang="el-GR" sz="1600" b="1" dirty="0">
              <a:solidFill>
                <a:srgbClr val="0070C0"/>
              </a:solidFill>
            </a:endParaRPr>
          </a:p>
        </p:txBody>
      </p:sp>
      <p:sp>
        <p:nvSpPr>
          <p:cNvPr id="4" name="Ορθογώνιο 3"/>
          <p:cNvSpPr/>
          <p:nvPr/>
        </p:nvSpPr>
        <p:spPr>
          <a:xfrm>
            <a:off x="551384" y="1690628"/>
            <a:ext cx="11231246" cy="1150571"/>
          </a:xfrm>
          <a:prstGeom prst="rect">
            <a:avLst/>
          </a:prstGeom>
        </p:spPr>
        <p:txBody>
          <a:bodyPr wrap="square">
            <a:spAutoFit/>
          </a:bodyPr>
          <a:lstStyle/>
          <a:p>
            <a:pPr algn="ctr">
              <a:lnSpc>
                <a:spcPct val="150000"/>
              </a:lnSpc>
            </a:pPr>
            <a:r>
              <a:rPr lang="el-GR" sz="1600" b="1" dirty="0">
                <a:latin typeface="Verdana" panose="020B0604030504040204" pitchFamily="34" charset="0"/>
                <a:ea typeface="Calibri" panose="020F0502020204030204" pitchFamily="34" charset="0"/>
                <a:cs typeface="Times New Roman" panose="02020603050405020304" pitchFamily="18" charset="0"/>
              </a:rPr>
              <a:t>Παράδειγμα</a:t>
            </a:r>
          </a:p>
          <a:p>
            <a:pPr algn="ctr">
              <a:lnSpc>
                <a:spcPct val="150000"/>
              </a:lnSpc>
            </a:pPr>
            <a:endParaRPr lang="el-GR" sz="1600" b="1" dirty="0">
              <a:latin typeface="Verdana" panose="020B0604030504040204" pitchFamily="34" charset="0"/>
              <a:ea typeface="Calibri" panose="020F0502020204030204" pitchFamily="34" charset="0"/>
              <a:cs typeface="Times New Roman" panose="02020603050405020304" pitchFamily="18" charset="0"/>
            </a:endParaRPr>
          </a:p>
          <a:p>
            <a:pPr algn="ctr">
              <a:lnSpc>
                <a:spcPct val="150000"/>
              </a:lnSpc>
            </a:pPr>
            <a:r>
              <a:rPr lang="el-GR" sz="1600" b="1" dirty="0">
                <a:latin typeface="Verdana" panose="020B0604030504040204" pitchFamily="34" charset="0"/>
                <a:ea typeface="Calibri" panose="020F0502020204030204" pitchFamily="34" charset="0"/>
                <a:cs typeface="Times New Roman" panose="02020603050405020304" pitchFamily="18" charset="0"/>
              </a:rPr>
              <a:t>Ο κλάδος του Ύδατος στην Ελλάδα</a:t>
            </a:r>
          </a:p>
        </p:txBody>
      </p:sp>
    </p:spTree>
    <p:extLst>
      <p:ext uri="{BB962C8B-B14F-4D97-AF65-F5344CB8AC3E}">
        <p14:creationId xmlns:p14="http://schemas.microsoft.com/office/powerpoint/2010/main" val="4204399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980728"/>
            <a:ext cx="11662078" cy="5112568"/>
          </a:xfrm>
        </p:spPr>
        <p:txBody>
          <a:bodyPr>
            <a:normAutofit/>
          </a:bodyPr>
          <a:lstStyle/>
          <a:p>
            <a:pPr marL="114300" indent="0" algn="just">
              <a:lnSpc>
                <a:spcPct val="150000"/>
              </a:lnSpc>
              <a:buNone/>
            </a:pPr>
            <a:endParaRPr lang="el-GR" sz="1400" dirty="0" smtClean="0">
              <a:latin typeface="+mn-lt"/>
              <a:cs typeface="Arial" panose="020B0604020202020204" pitchFamily="34" charset="0"/>
            </a:endParaRPr>
          </a:p>
          <a:p>
            <a:pPr algn="just">
              <a:lnSpc>
                <a:spcPct val="150000"/>
              </a:lnSpc>
              <a:buFont typeface="Wingdings" panose="05000000000000000000" pitchFamily="2" charset="2"/>
              <a:buChar char="Ø"/>
            </a:pPr>
            <a:endParaRPr lang="el-GR" sz="1400" dirty="0">
              <a:latin typeface="+mn-lt"/>
              <a:cs typeface="Arial" panose="020B0604020202020204" pitchFamily="34" charset="0"/>
            </a:endParaRPr>
          </a:p>
          <a:p>
            <a:pPr marL="114300" indent="0" algn="just">
              <a:lnSpc>
                <a:spcPct val="150000"/>
              </a:lnSpc>
              <a:buNone/>
            </a:pPr>
            <a:endParaRPr lang="el-GR" sz="1400" dirty="0">
              <a:latin typeface="+mn-lt"/>
              <a:cs typeface="Arial" panose="020B0604020202020204" pitchFamily="34" charset="0"/>
            </a:endParaRPr>
          </a:p>
          <a:p>
            <a:pPr algn="just">
              <a:lnSpc>
                <a:spcPct val="150000"/>
              </a:lnSpc>
            </a:pPr>
            <a:endParaRPr lang="el-GR" sz="1400" dirty="0" smtClean="0">
              <a:latin typeface="+mn-lt"/>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19</a:t>
            </a:fld>
            <a:endParaRPr lang="el-GR"/>
          </a:p>
        </p:txBody>
      </p:sp>
      <p:pic>
        <p:nvPicPr>
          <p:cNvPr id="6" name="Εικόνα 5"/>
          <p:cNvPicPr>
            <a:picLocks noChangeAspect="1"/>
          </p:cNvPicPr>
          <p:nvPr/>
        </p:nvPicPr>
        <p:blipFill>
          <a:blip r:embed="rId4"/>
          <a:stretch>
            <a:fillRect/>
          </a:stretch>
        </p:blipFill>
        <p:spPr>
          <a:xfrm>
            <a:off x="839416" y="-243408"/>
            <a:ext cx="10447709" cy="6400800"/>
          </a:xfrm>
          <a:prstGeom prst="rect">
            <a:avLst/>
          </a:prstGeom>
        </p:spPr>
      </p:pic>
    </p:spTree>
    <p:extLst>
      <p:ext uri="{BB962C8B-B14F-4D97-AF65-F5344CB8AC3E}">
        <p14:creationId xmlns:p14="http://schemas.microsoft.com/office/powerpoint/2010/main" val="687572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1340768"/>
            <a:ext cx="11662078" cy="4752528"/>
          </a:xfrm>
        </p:spPr>
        <p:txBody>
          <a:bodyPr>
            <a:normAutofit lnSpcReduction="10000"/>
          </a:bodyPr>
          <a:lstStyle/>
          <a:p>
            <a:pPr marL="114300" indent="0" algn="just">
              <a:lnSpc>
                <a:spcPct val="150000"/>
              </a:lnSpc>
              <a:buNone/>
            </a:pPr>
            <a:r>
              <a:rPr lang="el-GR" sz="1400" dirty="0">
                <a:latin typeface="Arial" panose="020B0604020202020204" pitchFamily="34" charset="0"/>
                <a:cs typeface="Arial" panose="020B0604020202020204" pitchFamily="34" charset="0"/>
              </a:rPr>
              <a:t>Στο πλαίσιο του Σχεδίου Ανάκαμψης και Ανθεκτικότητας υλοποιείται έργο του Υπουργείου Εσωτερικών, με τίτλο:</a:t>
            </a:r>
            <a:r>
              <a:rPr lang="el-GR" sz="1400" b="1"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Θέσπιση </a:t>
            </a:r>
            <a:r>
              <a:rPr lang="el-GR" sz="1400" dirty="0" err="1">
                <a:latin typeface="Arial" panose="020B0604020202020204" pitchFamily="34" charset="0"/>
                <a:cs typeface="Arial" panose="020B0604020202020204" pitchFamily="34" charset="0"/>
              </a:rPr>
              <a:t>πολυεπίπεδης</a:t>
            </a:r>
            <a:r>
              <a:rPr lang="el-GR" sz="1400" dirty="0">
                <a:latin typeface="Arial" panose="020B0604020202020204" pitchFamily="34" charset="0"/>
                <a:cs typeface="Arial" panose="020B0604020202020204" pitchFamily="34" charset="0"/>
              </a:rPr>
              <a:t> διακυβέρνησης και κατανομή αρμοδιοτήτων μεταξύ των επιπέδων κρατικής διοίκησης» και αφορά </a:t>
            </a:r>
            <a:r>
              <a:rPr lang="el-GR" sz="1400" dirty="0" smtClean="0">
                <a:latin typeface="Arial" panose="020B0604020202020204" pitchFamily="34" charset="0"/>
                <a:cs typeface="Arial" panose="020B0604020202020204" pitchFamily="34" charset="0"/>
              </a:rPr>
              <a:t>στην</a:t>
            </a:r>
            <a:endParaRPr lang="en-US" sz="1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l-GR" sz="1400" dirty="0" smtClean="0">
                <a:latin typeface="Arial" panose="020B0604020202020204" pitchFamily="34" charset="0"/>
                <a:cs typeface="Arial" panose="020B0604020202020204" pitchFamily="34" charset="0"/>
              </a:rPr>
              <a:t>Αξιολόγηση </a:t>
            </a:r>
            <a:r>
              <a:rPr lang="el-GR" sz="1400" dirty="0">
                <a:latin typeface="Arial" panose="020B0604020202020204" pitchFamily="34" charset="0"/>
                <a:cs typeface="Arial" panose="020B0604020202020204" pitchFamily="34" charset="0"/>
              </a:rPr>
              <a:t>των αρμοδιοτήτων, λειτουργιών και ευθυνών των φορέων ανά τομέα πολιτικής </a:t>
            </a:r>
            <a:endParaRPr lang="en-US" sz="14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l-GR" sz="1400" dirty="0" smtClean="0">
                <a:latin typeface="Arial" panose="020B0604020202020204" pitchFamily="34" charset="0"/>
                <a:cs typeface="Arial" panose="020B0604020202020204" pitchFamily="34" charset="0"/>
              </a:rPr>
              <a:t>Ορθή </a:t>
            </a:r>
            <a:r>
              <a:rPr lang="el-GR" sz="1400" dirty="0">
                <a:latin typeface="Arial" panose="020B0604020202020204" pitchFamily="34" charset="0"/>
                <a:cs typeface="Arial" panose="020B0604020202020204" pitchFamily="34" charset="0"/>
              </a:rPr>
              <a:t>κατανομή </a:t>
            </a:r>
            <a:r>
              <a:rPr lang="el-GR" sz="1400" dirty="0" smtClean="0">
                <a:latin typeface="Arial" panose="020B0604020202020204" pitchFamily="34" charset="0"/>
                <a:cs typeface="Arial" panose="020B0604020202020204" pitchFamily="34" charset="0"/>
              </a:rPr>
              <a:t>των αρμοδιοτήτων κατά </a:t>
            </a:r>
            <a:r>
              <a:rPr lang="el-GR" sz="1400" dirty="0">
                <a:latin typeface="Arial" panose="020B0604020202020204" pitchFamily="34" charset="0"/>
                <a:cs typeface="Arial" panose="020B0604020202020204" pitchFamily="34" charset="0"/>
              </a:rPr>
              <a:t>τρόπο απόλυτα σαφή και οριοθετημένο στα επιμέρους επίπεδα Διοίκησης (Εθνικό, Περιφερειακό και Τοπικό επίπεδο</a:t>
            </a:r>
            <a:r>
              <a:rPr lang="el-GR" sz="1400" dirty="0" smtClean="0">
                <a:latin typeface="Arial" panose="020B0604020202020204" pitchFamily="34" charset="0"/>
                <a:cs typeface="Arial" panose="020B0604020202020204" pitchFamily="34" charset="0"/>
              </a:rPr>
              <a:t>).</a:t>
            </a:r>
          </a:p>
          <a:p>
            <a:pPr marL="114300" indent="0" algn="just">
              <a:lnSpc>
                <a:spcPct val="150000"/>
              </a:lnSpc>
              <a:buNone/>
            </a:pPr>
            <a:endParaRPr lang="el-GR" sz="14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el-GR" sz="1400" dirty="0" smtClean="0">
                <a:latin typeface="Arial" panose="020B0604020202020204" pitchFamily="34" charset="0"/>
                <a:cs typeface="Arial" panose="020B0604020202020204" pitchFamily="34" charset="0"/>
              </a:rPr>
              <a:t>Το </a:t>
            </a:r>
            <a:r>
              <a:rPr lang="el-GR" sz="1400" dirty="0">
                <a:latin typeface="Arial" panose="020B0604020202020204" pitchFamily="34" charset="0"/>
                <a:cs typeface="Arial" panose="020B0604020202020204" pitchFamily="34" charset="0"/>
              </a:rPr>
              <a:t>Έργο θα υλοποιηθεί σε 4 φάσεις:</a:t>
            </a:r>
          </a:p>
          <a:p>
            <a:pPr marL="114300" indent="0" algn="just">
              <a:lnSpc>
                <a:spcPct val="150000"/>
              </a:lnSpc>
              <a:buNone/>
            </a:pPr>
            <a:r>
              <a:rPr lang="el-GR" sz="1400" dirty="0">
                <a:latin typeface="Arial" panose="020B0604020202020204" pitchFamily="34" charset="0"/>
                <a:cs typeface="Arial" panose="020B0604020202020204" pitchFamily="34" charset="0"/>
              </a:rPr>
              <a:t>Α’ φάση: Καταγραφή υφιστάμενης κατάστασης - βέλτιστες πρακτικές</a:t>
            </a:r>
          </a:p>
          <a:p>
            <a:pPr marL="114300" indent="0" algn="just">
              <a:lnSpc>
                <a:spcPct val="150000"/>
              </a:lnSpc>
              <a:buNone/>
            </a:pPr>
            <a:r>
              <a:rPr lang="el-GR" sz="1400" dirty="0">
                <a:latin typeface="Arial" panose="020B0604020202020204" pitchFamily="34" charset="0"/>
                <a:cs typeface="Arial" panose="020B0604020202020204" pitchFamily="34" charset="0"/>
              </a:rPr>
              <a:t>Β΄ φάση: Καταγραφή αρμοδιοτήτων </a:t>
            </a:r>
          </a:p>
          <a:p>
            <a:pPr marL="114300" indent="0" algn="just">
              <a:lnSpc>
                <a:spcPct val="150000"/>
              </a:lnSpc>
              <a:buNone/>
            </a:pPr>
            <a:r>
              <a:rPr lang="el-GR" sz="1400" dirty="0">
                <a:latin typeface="Arial" panose="020B0604020202020204" pitchFamily="34" charset="0"/>
                <a:cs typeface="Arial" panose="020B0604020202020204" pitchFamily="34" charset="0"/>
              </a:rPr>
              <a:t>Γ΄ φάση: </a:t>
            </a:r>
            <a:r>
              <a:rPr lang="el-GR" sz="1400" dirty="0" smtClean="0">
                <a:latin typeface="Arial" panose="020B0604020202020204" pitchFamily="34" charset="0"/>
                <a:cs typeface="Arial" panose="020B0604020202020204" pitchFamily="34" charset="0"/>
              </a:rPr>
              <a:t>Καθορισμός νομοθετικού </a:t>
            </a:r>
            <a:r>
              <a:rPr lang="el-GR" sz="1400" dirty="0">
                <a:latin typeface="Arial" panose="020B0604020202020204" pitchFamily="34" charset="0"/>
                <a:cs typeface="Arial" panose="020B0604020202020204" pitchFamily="34" charset="0"/>
              </a:rPr>
              <a:t>πλαισίου</a:t>
            </a:r>
          </a:p>
          <a:p>
            <a:pPr marL="114300" indent="0" algn="just">
              <a:lnSpc>
                <a:spcPct val="150000"/>
              </a:lnSpc>
              <a:buNone/>
            </a:pPr>
            <a:r>
              <a:rPr lang="el-GR" sz="1400" dirty="0">
                <a:latin typeface="Arial" panose="020B0604020202020204" pitchFamily="34" charset="0"/>
                <a:cs typeface="Arial" panose="020B0604020202020204" pitchFamily="34" charset="0"/>
              </a:rPr>
              <a:t>Δ΄ φάση: Ανάπτυξη πλατφόρμας και συστήματος παρακολούθησης αρμοδιοτήτων μεταξύ των φορέων</a:t>
            </a:r>
          </a:p>
          <a:p>
            <a:pPr marL="114300" indent="0" algn="just">
              <a:lnSpc>
                <a:spcPct val="150000"/>
              </a:lnSpc>
              <a:buNone/>
            </a:pPr>
            <a:endParaRPr lang="el-GR" sz="14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el-GR" sz="1400" dirty="0">
              <a:latin typeface="Arial" panose="020B0604020202020204" pitchFamily="34" charset="0"/>
              <a:cs typeface="Arial" panose="020B0604020202020204" pitchFamily="34" charset="0"/>
            </a:endParaRPr>
          </a:p>
          <a:p>
            <a:pPr marL="114300" indent="0" algn="just">
              <a:lnSpc>
                <a:spcPct val="150000"/>
              </a:lnSpc>
              <a:buNone/>
            </a:pPr>
            <a:endParaRPr lang="el-GR" sz="1400" dirty="0">
              <a:latin typeface="Arial" panose="020B0604020202020204" pitchFamily="34" charset="0"/>
              <a:cs typeface="Arial" panose="020B0604020202020204" pitchFamily="34" charset="0"/>
            </a:endParaRPr>
          </a:p>
          <a:p>
            <a:pPr algn="just">
              <a:lnSpc>
                <a:spcPct val="150000"/>
              </a:lnSpc>
            </a:pPr>
            <a:endParaRPr lang="el-GR" sz="1400" dirty="0" smtClean="0">
              <a:latin typeface="Arial" panose="020B0604020202020204" pitchFamily="34" charset="0"/>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2</a:t>
            </a:fld>
            <a:endParaRPr lang="el-GR"/>
          </a:p>
        </p:txBody>
      </p:sp>
      <p:sp>
        <p:nvSpPr>
          <p:cNvPr id="3" name="TextBox 2"/>
          <p:cNvSpPr txBox="1"/>
          <p:nvPr/>
        </p:nvSpPr>
        <p:spPr>
          <a:xfrm>
            <a:off x="263351" y="260648"/>
            <a:ext cx="11661293" cy="1200329"/>
          </a:xfrm>
          <a:prstGeom prst="rect">
            <a:avLst/>
          </a:prstGeom>
          <a:noFill/>
        </p:spPr>
        <p:txBody>
          <a:bodyPr wrap="square" rtlCol="0">
            <a:spAutoFit/>
          </a:bodyPr>
          <a:lstStyle/>
          <a:p>
            <a:pPr marL="114300" indent="0" algn="ctr">
              <a:lnSpc>
                <a:spcPct val="150000"/>
              </a:lnSpc>
              <a:buNone/>
            </a:pPr>
            <a:r>
              <a:rPr lang="el-GR" sz="1600" b="1" dirty="0" err="1" smtClean="0">
                <a:solidFill>
                  <a:srgbClr val="0070C0"/>
                </a:solidFill>
              </a:rPr>
              <a:t>Πολυεπίπεδη</a:t>
            </a:r>
            <a:r>
              <a:rPr lang="el-GR" sz="1600" b="1" dirty="0" smtClean="0">
                <a:solidFill>
                  <a:srgbClr val="0070C0"/>
                </a:solidFill>
              </a:rPr>
              <a:t> Διακυβέρνηση</a:t>
            </a:r>
          </a:p>
          <a:p>
            <a:pPr marL="114300" algn="ctr">
              <a:lnSpc>
                <a:spcPct val="150000"/>
              </a:lnSpc>
            </a:pPr>
            <a:r>
              <a:rPr lang="el-GR" sz="1600" i="1" dirty="0"/>
              <a:t>Αξιολόγηση αρμοδιοτήτων και ορθή κατανομή ανά επίπεδο διακυβέρνησης </a:t>
            </a:r>
            <a:endParaRPr lang="el-GR" sz="1600" dirty="0"/>
          </a:p>
          <a:p>
            <a:pPr marL="114300" indent="0" algn="ctr">
              <a:lnSpc>
                <a:spcPct val="150000"/>
              </a:lnSpc>
              <a:buNone/>
            </a:pPr>
            <a:endParaRPr lang="el-GR" sz="1600" b="1" dirty="0">
              <a:solidFill>
                <a:srgbClr val="0070C0"/>
              </a:solidFill>
            </a:endParaRPr>
          </a:p>
        </p:txBody>
      </p:sp>
    </p:spTree>
    <p:extLst>
      <p:ext uri="{BB962C8B-B14F-4D97-AF65-F5344CB8AC3E}">
        <p14:creationId xmlns:p14="http://schemas.microsoft.com/office/powerpoint/2010/main" val="2169202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980728"/>
            <a:ext cx="11662078" cy="5112568"/>
          </a:xfrm>
        </p:spPr>
        <p:txBody>
          <a:bodyPr>
            <a:normAutofit/>
          </a:bodyPr>
          <a:lstStyle/>
          <a:p>
            <a:pPr marL="114300" indent="0" algn="just">
              <a:lnSpc>
                <a:spcPct val="150000"/>
              </a:lnSpc>
              <a:buNone/>
            </a:pPr>
            <a:endParaRPr lang="el-GR" sz="1400" dirty="0" smtClean="0">
              <a:latin typeface="+mn-lt"/>
              <a:cs typeface="Arial" panose="020B0604020202020204" pitchFamily="34" charset="0"/>
            </a:endParaRPr>
          </a:p>
          <a:p>
            <a:pPr algn="just">
              <a:lnSpc>
                <a:spcPct val="150000"/>
              </a:lnSpc>
              <a:buFont typeface="Wingdings" panose="05000000000000000000" pitchFamily="2" charset="2"/>
              <a:buChar char="Ø"/>
            </a:pPr>
            <a:endParaRPr lang="el-GR" sz="1400" dirty="0">
              <a:latin typeface="+mn-lt"/>
              <a:cs typeface="Arial" panose="020B0604020202020204" pitchFamily="34" charset="0"/>
            </a:endParaRPr>
          </a:p>
          <a:p>
            <a:pPr marL="114300" indent="0" algn="just">
              <a:lnSpc>
                <a:spcPct val="150000"/>
              </a:lnSpc>
              <a:buNone/>
            </a:pPr>
            <a:endParaRPr lang="el-GR" sz="1400" dirty="0">
              <a:latin typeface="+mn-lt"/>
              <a:cs typeface="Arial" panose="020B0604020202020204" pitchFamily="34" charset="0"/>
            </a:endParaRPr>
          </a:p>
          <a:p>
            <a:pPr algn="just">
              <a:lnSpc>
                <a:spcPct val="150000"/>
              </a:lnSpc>
            </a:pPr>
            <a:endParaRPr lang="el-GR" sz="1400" dirty="0" smtClean="0">
              <a:latin typeface="+mn-lt"/>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20</a:t>
            </a:fld>
            <a:endParaRPr lang="el-GR"/>
          </a:p>
        </p:txBody>
      </p:sp>
      <p:pic>
        <p:nvPicPr>
          <p:cNvPr id="4" name="Εικόνα 3"/>
          <p:cNvPicPr>
            <a:picLocks noChangeAspect="1"/>
          </p:cNvPicPr>
          <p:nvPr/>
        </p:nvPicPr>
        <p:blipFill>
          <a:blip r:embed="rId4"/>
          <a:stretch>
            <a:fillRect/>
          </a:stretch>
        </p:blipFill>
        <p:spPr>
          <a:xfrm>
            <a:off x="695400" y="-27384"/>
            <a:ext cx="10945215" cy="6010275"/>
          </a:xfrm>
          <a:prstGeom prst="rect">
            <a:avLst/>
          </a:prstGeom>
        </p:spPr>
      </p:pic>
    </p:spTree>
    <p:extLst>
      <p:ext uri="{BB962C8B-B14F-4D97-AF65-F5344CB8AC3E}">
        <p14:creationId xmlns:p14="http://schemas.microsoft.com/office/powerpoint/2010/main" val="142305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1"/>
          <p:cNvSpPr txBox="1"/>
          <p:nvPr/>
        </p:nvSpPr>
        <p:spPr>
          <a:xfrm>
            <a:off x="1602769" y="5722705"/>
            <a:ext cx="9945384" cy="8527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1" i="0" u="none" strike="noStrike" cap="none" dirty="0">
              <a:solidFill>
                <a:srgbClr val="0070C0"/>
              </a:solidFill>
              <a:sym typeface="Arial"/>
            </a:endParaRPr>
          </a:p>
        </p:txBody>
      </p:sp>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21</a:t>
            </a:fld>
            <a:endParaRPr lang="el-GR"/>
          </a:p>
        </p:txBody>
      </p:sp>
    </p:spTree>
    <p:extLst>
      <p:ext uri="{BB962C8B-B14F-4D97-AF65-F5344CB8AC3E}">
        <p14:creationId xmlns:p14="http://schemas.microsoft.com/office/powerpoint/2010/main" val="245518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96688" y="-136522"/>
            <a:ext cx="12271347" cy="6994521"/>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3</a:t>
            </a:fld>
            <a:endParaRPr lang="el-GR" dirty="0"/>
          </a:p>
        </p:txBody>
      </p:sp>
      <p:sp>
        <p:nvSpPr>
          <p:cNvPr id="3" name="TextBox 2"/>
          <p:cNvSpPr txBox="1"/>
          <p:nvPr/>
        </p:nvSpPr>
        <p:spPr>
          <a:xfrm>
            <a:off x="263351" y="260648"/>
            <a:ext cx="11661293" cy="338554"/>
          </a:xfrm>
          <a:prstGeom prst="rect">
            <a:avLst/>
          </a:prstGeom>
          <a:noFill/>
        </p:spPr>
        <p:txBody>
          <a:bodyPr wrap="square" rtlCol="0">
            <a:spAutoFit/>
          </a:bodyPr>
          <a:lstStyle/>
          <a:p>
            <a:pPr marL="114300" indent="0" algn="ctr">
              <a:buNone/>
            </a:pPr>
            <a:r>
              <a:rPr lang="el-GR" sz="1600" b="1" dirty="0" err="1" smtClean="0">
                <a:solidFill>
                  <a:srgbClr val="0070C0"/>
                </a:solidFill>
              </a:rPr>
              <a:t>Πολυεπίπεδη</a:t>
            </a:r>
            <a:r>
              <a:rPr lang="el-GR" sz="1600" b="1" dirty="0" smtClean="0">
                <a:solidFill>
                  <a:srgbClr val="0070C0"/>
                </a:solidFill>
              </a:rPr>
              <a:t> Διακυβέρνηση</a:t>
            </a:r>
            <a:endParaRPr lang="el-GR" sz="1600" b="1" dirty="0">
              <a:solidFill>
                <a:srgbClr val="0070C0"/>
              </a:solidFill>
            </a:endParaRPr>
          </a:p>
        </p:txBody>
      </p:sp>
      <p:sp>
        <p:nvSpPr>
          <p:cNvPr id="8" name="Google Shape;97;p2"/>
          <p:cNvSpPr txBox="1"/>
          <p:nvPr/>
        </p:nvSpPr>
        <p:spPr>
          <a:xfrm>
            <a:off x="206570" y="1017260"/>
            <a:ext cx="11305257" cy="513405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lvl="0"/>
            <a:endParaRPr lang="en-US" dirty="0" smtClean="0">
              <a:solidFill>
                <a:srgbClr val="0070C0"/>
              </a:solidFill>
            </a:endParaRPr>
          </a:p>
          <a:p>
            <a:pPr lvl="0"/>
            <a:endParaRPr lang="en-US" dirty="0">
              <a:solidFill>
                <a:srgbClr val="0070C0"/>
              </a:solidFill>
            </a:endParaRPr>
          </a:p>
        </p:txBody>
      </p:sp>
      <p:sp>
        <p:nvSpPr>
          <p:cNvPr id="9" name="TextBox 11">
            <a:extLst>
              <a:ext uri="{FF2B5EF4-FFF2-40B4-BE49-F238E27FC236}">
                <a16:creationId xmlns="" xmlns:a16="http://schemas.microsoft.com/office/drawing/2014/main" id="{E71CBF58-428B-E24C-8A2B-EB5F68272E1A}"/>
              </a:ext>
            </a:extLst>
          </p:cNvPr>
          <p:cNvSpPr txBox="1"/>
          <p:nvPr/>
        </p:nvSpPr>
        <p:spPr>
          <a:xfrm>
            <a:off x="5879976" y="836712"/>
            <a:ext cx="4917321" cy="622788"/>
          </a:xfrm>
          <a:prstGeom prst="rect">
            <a:avLst/>
          </a:prstGeom>
        </p:spPr>
        <p:txBody>
          <a:bodyPr lIns="0" tIns="0" rIns="0" bIns="0" rtlCol="0" anchor="t">
            <a:noAutofit/>
          </a:bodyPr>
          <a:lstStyle/>
          <a:p>
            <a:pPr algn="just"/>
            <a:r>
              <a:rPr lang="el-GR" sz="1200" dirty="0"/>
              <a:t>Ανάλυση και αποτύπωση της υφιστάμενης κατάστασης στο δημόσιο ανά τομέα πολιτικής όπου θα προκύψουν οι δρώντες, οι τομείς πολιτικής στους οποίους αναπτύσσουν το έργο τους, οι ευθύνες που αναλαμβάνουν στον εκάστοτε τομέα πολιτικής, οι επικαλύψεις </a:t>
            </a:r>
            <a:r>
              <a:rPr lang="el-GR" sz="1200" dirty="0" smtClean="0"/>
              <a:t>ευθυνών </a:t>
            </a:r>
            <a:endParaRPr lang="el-GR" sz="1200" dirty="0"/>
          </a:p>
        </p:txBody>
      </p:sp>
      <p:sp>
        <p:nvSpPr>
          <p:cNvPr id="10" name="TextBox 11">
            <a:extLst>
              <a:ext uri="{FF2B5EF4-FFF2-40B4-BE49-F238E27FC236}">
                <a16:creationId xmlns="" xmlns:a16="http://schemas.microsoft.com/office/drawing/2014/main" id="{5820C465-888A-BF4F-8788-8A0E19BF0BF5}"/>
              </a:ext>
            </a:extLst>
          </p:cNvPr>
          <p:cNvSpPr txBox="1"/>
          <p:nvPr/>
        </p:nvSpPr>
        <p:spPr>
          <a:xfrm>
            <a:off x="5859199" y="1844824"/>
            <a:ext cx="4917321" cy="504056"/>
          </a:xfrm>
          <a:prstGeom prst="rect">
            <a:avLst/>
          </a:prstGeom>
        </p:spPr>
        <p:txBody>
          <a:bodyPr lIns="0" tIns="0" rIns="0" bIns="0" rtlCol="0" anchor="t">
            <a:noAutofit/>
          </a:bodyPr>
          <a:lstStyle/>
          <a:p>
            <a:pPr algn="just"/>
            <a:r>
              <a:rPr lang="el-GR" sz="1200" dirty="0"/>
              <a:t>Αποτύπωση των βέλτιστων πρακτικών επίτευξης </a:t>
            </a:r>
            <a:r>
              <a:rPr lang="el-GR" sz="1200" dirty="0" err="1"/>
              <a:t>πολυεπίπεδης</a:t>
            </a:r>
            <a:r>
              <a:rPr lang="el-GR" sz="1200" dirty="0"/>
              <a:t> διακυβέρνησης σε επίπεδο μεθοδολογίας κατανομής των αρμοδιοτήτων στα επιμέρους επίπεδα, από την Ευρωπαϊκή Ένωση και ειδικότερα, σε επιλεγμένα κράτη – μέλη, των οποίων το σύστημα διακυβέρνησης παρουσιάζει παρόμοια χαρακτηριστικά, ως προς την οργάνωση της κεντρικής διοίκησης και τη διαχείριση τομέων πολιτικής από αποκεντρωμένους και τοπικούς </a:t>
            </a:r>
            <a:r>
              <a:rPr lang="el-GR" sz="1200" dirty="0" smtClean="0"/>
              <a:t>θεσμούς</a:t>
            </a:r>
            <a:endParaRPr lang="el-GR" sz="1200" dirty="0"/>
          </a:p>
          <a:p>
            <a:pPr lvl="0" algn="just"/>
            <a:endParaRPr lang="en-US" sz="1200" dirty="0">
              <a:solidFill>
                <a:srgbClr val="16294C"/>
              </a:solidFill>
              <a:latin typeface="Gotham Greek Book" panose="02000503020000020004" pitchFamily="2" charset="0"/>
              <a:ea typeface="Roboto Condensed" panose="02000000000000000000" pitchFamily="2" charset="0"/>
            </a:endParaRPr>
          </a:p>
        </p:txBody>
      </p:sp>
      <p:sp>
        <p:nvSpPr>
          <p:cNvPr id="12" name="TextBox 8">
            <a:extLst>
              <a:ext uri="{FF2B5EF4-FFF2-40B4-BE49-F238E27FC236}">
                <a16:creationId xmlns="" xmlns:a16="http://schemas.microsoft.com/office/drawing/2014/main" id="{81BFF537-D061-A04B-81BF-D3A316813E2D}"/>
              </a:ext>
            </a:extLst>
          </p:cNvPr>
          <p:cNvSpPr txBox="1"/>
          <p:nvPr/>
        </p:nvSpPr>
        <p:spPr>
          <a:xfrm>
            <a:off x="642551" y="908222"/>
            <a:ext cx="3165609" cy="2345516"/>
          </a:xfrm>
          <a:prstGeom prst="rect">
            <a:avLst/>
          </a:prstGeom>
        </p:spPr>
        <p:txBody>
          <a:bodyPr wrap="square" lIns="0" tIns="0" rIns="0" bIns="0" rtlCol="0" anchor="t">
            <a:noAutofit/>
          </a:bodyPr>
          <a:lstStyle/>
          <a:p>
            <a:pPr lvl="0">
              <a:defRPr/>
            </a:pPr>
            <a:r>
              <a:rPr lang="el-GR" sz="1600" b="1" dirty="0">
                <a:solidFill>
                  <a:srgbClr val="0070C0"/>
                </a:solidFill>
              </a:rPr>
              <a:t>Α’ </a:t>
            </a:r>
            <a:r>
              <a:rPr lang="el-GR" sz="1600" b="1" dirty="0" smtClean="0">
                <a:solidFill>
                  <a:srgbClr val="0070C0"/>
                </a:solidFill>
              </a:rPr>
              <a:t>φάση</a:t>
            </a:r>
          </a:p>
          <a:p>
            <a:pPr lvl="0">
              <a:defRPr/>
            </a:pPr>
            <a:endParaRPr lang="el-GR" sz="1600" b="1" spc="-150" dirty="0" smtClean="0">
              <a:solidFill>
                <a:srgbClr val="0070C0"/>
              </a:solidFill>
              <a:latin typeface="+mn-lt"/>
            </a:endParaRPr>
          </a:p>
          <a:p>
            <a:r>
              <a:rPr lang="el-GR" sz="1600" b="1" dirty="0" smtClean="0">
                <a:solidFill>
                  <a:srgbClr val="0070C0"/>
                </a:solidFill>
              </a:rPr>
              <a:t>Καταγραφή </a:t>
            </a:r>
            <a:r>
              <a:rPr lang="el-GR" sz="1600" b="1" dirty="0">
                <a:solidFill>
                  <a:srgbClr val="0070C0"/>
                </a:solidFill>
              </a:rPr>
              <a:t>υφιστάμενης κατάστασης - βέλτιστες πρακτικές</a:t>
            </a:r>
            <a:endParaRPr lang="el-GR" sz="1600" dirty="0">
              <a:solidFill>
                <a:srgbClr val="0070C0"/>
              </a:solidFill>
            </a:endParaRPr>
          </a:p>
        </p:txBody>
      </p:sp>
      <p:grpSp>
        <p:nvGrpSpPr>
          <p:cNvPr id="16" name="Group 28">
            <a:extLst>
              <a:ext uri="{FF2B5EF4-FFF2-40B4-BE49-F238E27FC236}">
                <a16:creationId xmlns="" xmlns:a16="http://schemas.microsoft.com/office/drawing/2014/main" id="{5413164B-1924-4045-885D-6052083605F6}"/>
              </a:ext>
            </a:extLst>
          </p:cNvPr>
          <p:cNvGrpSpPr/>
          <p:nvPr/>
        </p:nvGrpSpPr>
        <p:grpSpPr>
          <a:xfrm>
            <a:off x="5231904" y="1916832"/>
            <a:ext cx="342900" cy="342900"/>
            <a:chOff x="4400550" y="3067470"/>
            <a:chExt cx="342900" cy="342900"/>
          </a:xfrm>
        </p:grpSpPr>
        <p:sp>
          <p:nvSpPr>
            <p:cNvPr id="17" name="Oval 29">
              <a:extLst>
                <a:ext uri="{FF2B5EF4-FFF2-40B4-BE49-F238E27FC236}">
                  <a16:creationId xmlns="" xmlns:a16="http://schemas.microsoft.com/office/drawing/2014/main" id="{B0B43AB1-4E4A-3041-9120-4DAA806AE733}"/>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18" name="L-shape 3">
              <a:extLst>
                <a:ext uri="{FF2B5EF4-FFF2-40B4-BE49-F238E27FC236}">
                  <a16:creationId xmlns="" xmlns:a16="http://schemas.microsoft.com/office/drawing/2014/main" id="{5F031367-0E2C-414D-A6BB-0C906B005F5F}"/>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grpSp>
        <p:nvGrpSpPr>
          <p:cNvPr id="19" name="Group 31">
            <a:extLst>
              <a:ext uri="{FF2B5EF4-FFF2-40B4-BE49-F238E27FC236}">
                <a16:creationId xmlns="" xmlns:a16="http://schemas.microsoft.com/office/drawing/2014/main" id="{11779F6E-67FB-0F47-B00D-804847DF49DF}"/>
              </a:ext>
            </a:extLst>
          </p:cNvPr>
          <p:cNvGrpSpPr/>
          <p:nvPr/>
        </p:nvGrpSpPr>
        <p:grpSpPr>
          <a:xfrm>
            <a:off x="5231904" y="836712"/>
            <a:ext cx="342900" cy="342900"/>
            <a:chOff x="4400550" y="3067470"/>
            <a:chExt cx="342900" cy="342900"/>
          </a:xfrm>
        </p:grpSpPr>
        <p:sp>
          <p:nvSpPr>
            <p:cNvPr id="20" name="Oval 32">
              <a:extLst>
                <a:ext uri="{FF2B5EF4-FFF2-40B4-BE49-F238E27FC236}">
                  <a16:creationId xmlns="" xmlns:a16="http://schemas.microsoft.com/office/drawing/2014/main" id="{D90165EF-0568-0140-9C04-849456FEFCED}"/>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21" name="L-shape 3">
              <a:extLst>
                <a:ext uri="{FF2B5EF4-FFF2-40B4-BE49-F238E27FC236}">
                  <a16:creationId xmlns="" xmlns:a16="http://schemas.microsoft.com/office/drawing/2014/main" id="{825FB673-0AF9-5F48-A189-23B064E4AA14}"/>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sp>
        <p:nvSpPr>
          <p:cNvPr id="22" name="TextBox 21">
            <a:extLst>
              <a:ext uri="{FF2B5EF4-FFF2-40B4-BE49-F238E27FC236}">
                <a16:creationId xmlns="" xmlns:a16="http://schemas.microsoft.com/office/drawing/2014/main" id="{4480666A-4A95-DA48-A7F8-63AE11D5D68D}"/>
              </a:ext>
            </a:extLst>
          </p:cNvPr>
          <p:cNvSpPr txBox="1"/>
          <p:nvPr/>
        </p:nvSpPr>
        <p:spPr>
          <a:xfrm>
            <a:off x="5907933" y="3944779"/>
            <a:ext cx="4917321" cy="622788"/>
          </a:xfrm>
          <a:prstGeom prst="rect">
            <a:avLst/>
          </a:prstGeom>
        </p:spPr>
        <p:txBody>
          <a:bodyPr lIns="0" tIns="0" rIns="0" bIns="0" rtlCol="0" anchor="t">
            <a:noAutofit/>
          </a:bodyPr>
          <a:lstStyle/>
          <a:p>
            <a:pPr algn="just"/>
            <a:r>
              <a:rPr lang="el-GR" sz="1200" dirty="0"/>
              <a:t>Εντοπισμός και καταγραφή των αρμοδιοτήτων ανά τομέα πολιτικής στα επιμέρους επίπεδα Διοίκησης. Ο εντοπισμός και καταγραφή αρμοδιοτήτων θα γίνει στη βάση αναγνώρισής τους σε πολλαπλά επίπεδα διακυβέρνησης, (εντοπισμός αρμοδιοτήτων που απαντώνται σε περισσότερα του ενός επίπεδα διακυβέρνησης-αλληλεπικαλύψεις</a:t>
            </a:r>
            <a:r>
              <a:rPr lang="el-GR" sz="1200" dirty="0" smtClean="0"/>
              <a:t>)</a:t>
            </a:r>
            <a:endParaRPr lang="el-GR" sz="1200" dirty="0"/>
          </a:p>
        </p:txBody>
      </p:sp>
      <p:grpSp>
        <p:nvGrpSpPr>
          <p:cNvPr id="24" name="Group 35">
            <a:extLst>
              <a:ext uri="{FF2B5EF4-FFF2-40B4-BE49-F238E27FC236}">
                <a16:creationId xmlns="" xmlns:a16="http://schemas.microsoft.com/office/drawing/2014/main" id="{36FEAE59-0887-0241-9AFE-857D054E8225}"/>
              </a:ext>
            </a:extLst>
          </p:cNvPr>
          <p:cNvGrpSpPr/>
          <p:nvPr/>
        </p:nvGrpSpPr>
        <p:grpSpPr>
          <a:xfrm>
            <a:off x="5279283" y="3933056"/>
            <a:ext cx="342900" cy="342900"/>
            <a:chOff x="4400550" y="3067470"/>
            <a:chExt cx="342900" cy="342900"/>
          </a:xfrm>
        </p:grpSpPr>
        <p:sp>
          <p:nvSpPr>
            <p:cNvPr id="25" name="Oval 36">
              <a:extLst>
                <a:ext uri="{FF2B5EF4-FFF2-40B4-BE49-F238E27FC236}">
                  <a16:creationId xmlns="" xmlns:a16="http://schemas.microsoft.com/office/drawing/2014/main" id="{A2EEC024-29D7-6E48-B12E-D2405BD06831}"/>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26" name="L-shape 3">
              <a:extLst>
                <a:ext uri="{FF2B5EF4-FFF2-40B4-BE49-F238E27FC236}">
                  <a16:creationId xmlns="" xmlns:a16="http://schemas.microsoft.com/office/drawing/2014/main" id="{71E7434F-8D47-DD48-8F79-4F2F267EE10F}"/>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sp>
        <p:nvSpPr>
          <p:cNvPr id="36" name="TextBox 8">
            <a:extLst>
              <a:ext uri="{FF2B5EF4-FFF2-40B4-BE49-F238E27FC236}">
                <a16:creationId xmlns="" xmlns:a16="http://schemas.microsoft.com/office/drawing/2014/main" id="{81BFF537-D061-A04B-81BF-D3A316813E2D}"/>
              </a:ext>
            </a:extLst>
          </p:cNvPr>
          <p:cNvSpPr txBox="1"/>
          <p:nvPr/>
        </p:nvSpPr>
        <p:spPr>
          <a:xfrm>
            <a:off x="551384" y="4243926"/>
            <a:ext cx="3165609" cy="1129290"/>
          </a:xfrm>
          <a:prstGeom prst="rect">
            <a:avLst/>
          </a:prstGeom>
        </p:spPr>
        <p:txBody>
          <a:bodyPr wrap="square" lIns="0" tIns="0" rIns="0" bIns="0" rtlCol="0" anchor="t">
            <a:noAutofit/>
          </a:bodyPr>
          <a:lstStyle/>
          <a:p>
            <a:r>
              <a:rPr lang="el-GR" sz="1600" b="1" dirty="0">
                <a:solidFill>
                  <a:srgbClr val="0070C0"/>
                </a:solidFill>
              </a:rPr>
              <a:t>Β΄ </a:t>
            </a:r>
            <a:r>
              <a:rPr lang="el-GR" sz="1600" b="1" dirty="0" smtClean="0">
                <a:solidFill>
                  <a:srgbClr val="0070C0"/>
                </a:solidFill>
              </a:rPr>
              <a:t>φάση</a:t>
            </a:r>
          </a:p>
          <a:p>
            <a:endParaRPr lang="el-GR" sz="1600" b="1" dirty="0" smtClean="0">
              <a:solidFill>
                <a:srgbClr val="0070C0"/>
              </a:solidFill>
            </a:endParaRPr>
          </a:p>
          <a:p>
            <a:r>
              <a:rPr lang="el-GR" sz="1600" b="1" dirty="0" smtClean="0">
                <a:solidFill>
                  <a:srgbClr val="0070C0"/>
                </a:solidFill>
              </a:rPr>
              <a:t>Καταγραφή </a:t>
            </a:r>
            <a:r>
              <a:rPr lang="el-GR" sz="1600" b="1" dirty="0">
                <a:solidFill>
                  <a:srgbClr val="0070C0"/>
                </a:solidFill>
              </a:rPr>
              <a:t>αρμοδιοτήτων </a:t>
            </a:r>
            <a:endParaRPr lang="el-GR" sz="1600" dirty="0">
              <a:solidFill>
                <a:srgbClr val="0070C0"/>
              </a:solidFill>
            </a:endParaRPr>
          </a:p>
        </p:txBody>
      </p:sp>
      <p:sp>
        <p:nvSpPr>
          <p:cNvPr id="37" name="TextBox 36">
            <a:extLst>
              <a:ext uri="{FF2B5EF4-FFF2-40B4-BE49-F238E27FC236}">
                <a16:creationId xmlns="" xmlns:a16="http://schemas.microsoft.com/office/drawing/2014/main" id="{4480666A-4A95-DA48-A7F8-63AE11D5D68D}"/>
              </a:ext>
            </a:extLst>
          </p:cNvPr>
          <p:cNvSpPr txBox="1"/>
          <p:nvPr/>
        </p:nvSpPr>
        <p:spPr>
          <a:xfrm>
            <a:off x="5931207" y="5470508"/>
            <a:ext cx="4917321" cy="749326"/>
          </a:xfrm>
          <a:prstGeom prst="rect">
            <a:avLst/>
          </a:prstGeom>
        </p:spPr>
        <p:txBody>
          <a:bodyPr lIns="0" tIns="0" rIns="0" bIns="0" rtlCol="0" anchor="t">
            <a:noAutofit/>
          </a:bodyPr>
          <a:lstStyle/>
          <a:p>
            <a:pPr algn="just"/>
            <a:r>
              <a:rPr lang="el-GR" sz="1200" dirty="0"/>
              <a:t>Καταγραφή του πλαισίου που διέπει τις τεχνικές υπηρεσίες των Δήμων (Δημόσιες συμβάσεις) και συστάσεις για τη τυποποίηση, τη κωδικοποίηση και τον εκσυγχρονισμό του πλαισίου λειτουργίας </a:t>
            </a:r>
            <a:r>
              <a:rPr lang="el-GR" sz="1200" dirty="0" smtClean="0"/>
              <a:t>τους</a:t>
            </a:r>
            <a:endParaRPr lang="el-GR" sz="1200" dirty="0"/>
          </a:p>
        </p:txBody>
      </p:sp>
      <p:grpSp>
        <p:nvGrpSpPr>
          <p:cNvPr id="38" name="Group 35">
            <a:extLst>
              <a:ext uri="{FF2B5EF4-FFF2-40B4-BE49-F238E27FC236}">
                <a16:creationId xmlns="" xmlns:a16="http://schemas.microsoft.com/office/drawing/2014/main" id="{36FEAE59-0887-0241-9AFE-857D054E8225}"/>
              </a:ext>
            </a:extLst>
          </p:cNvPr>
          <p:cNvGrpSpPr/>
          <p:nvPr/>
        </p:nvGrpSpPr>
        <p:grpSpPr>
          <a:xfrm>
            <a:off x="5302557" y="5602801"/>
            <a:ext cx="342900" cy="342900"/>
            <a:chOff x="4400550" y="3067470"/>
            <a:chExt cx="342900" cy="342900"/>
          </a:xfrm>
        </p:grpSpPr>
        <p:sp>
          <p:nvSpPr>
            <p:cNvPr id="39" name="Oval 36">
              <a:extLst>
                <a:ext uri="{FF2B5EF4-FFF2-40B4-BE49-F238E27FC236}">
                  <a16:creationId xmlns="" xmlns:a16="http://schemas.microsoft.com/office/drawing/2014/main" id="{A2EEC024-29D7-6E48-B12E-D2405BD06831}"/>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40" name="L-shape 3">
              <a:extLst>
                <a:ext uri="{FF2B5EF4-FFF2-40B4-BE49-F238E27FC236}">
                  <a16:creationId xmlns="" xmlns:a16="http://schemas.microsoft.com/office/drawing/2014/main" id="{71E7434F-8D47-DD48-8F79-4F2F267EE10F}"/>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cxnSp>
        <p:nvCxnSpPr>
          <p:cNvPr id="6" name="Ευθεία γραμμή σύνδεσης 5"/>
          <p:cNvCxnSpPr/>
          <p:nvPr/>
        </p:nvCxnSpPr>
        <p:spPr>
          <a:xfrm>
            <a:off x="1199456" y="3573016"/>
            <a:ext cx="885698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184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96688" y="-136522"/>
            <a:ext cx="12271347" cy="6994521"/>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4</a:t>
            </a:fld>
            <a:endParaRPr lang="el-GR" dirty="0"/>
          </a:p>
        </p:txBody>
      </p:sp>
      <p:sp>
        <p:nvSpPr>
          <p:cNvPr id="3" name="TextBox 2"/>
          <p:cNvSpPr txBox="1"/>
          <p:nvPr/>
        </p:nvSpPr>
        <p:spPr>
          <a:xfrm>
            <a:off x="263351" y="260648"/>
            <a:ext cx="11661293" cy="338554"/>
          </a:xfrm>
          <a:prstGeom prst="rect">
            <a:avLst/>
          </a:prstGeom>
          <a:noFill/>
        </p:spPr>
        <p:txBody>
          <a:bodyPr wrap="square" rtlCol="0">
            <a:spAutoFit/>
          </a:bodyPr>
          <a:lstStyle/>
          <a:p>
            <a:pPr marL="114300" indent="0" algn="ctr">
              <a:buNone/>
            </a:pPr>
            <a:r>
              <a:rPr lang="el-GR" sz="1600" b="1" dirty="0" err="1" smtClean="0">
                <a:solidFill>
                  <a:srgbClr val="0070C0"/>
                </a:solidFill>
              </a:rPr>
              <a:t>Πολυεπίπεδη</a:t>
            </a:r>
            <a:r>
              <a:rPr lang="el-GR" sz="1600" b="1" dirty="0" smtClean="0">
                <a:solidFill>
                  <a:srgbClr val="0070C0"/>
                </a:solidFill>
              </a:rPr>
              <a:t> Διακυβέρνηση</a:t>
            </a:r>
            <a:endParaRPr lang="el-GR" sz="1600" b="1" dirty="0">
              <a:solidFill>
                <a:srgbClr val="0070C0"/>
              </a:solidFill>
            </a:endParaRPr>
          </a:p>
        </p:txBody>
      </p:sp>
      <p:sp>
        <p:nvSpPr>
          <p:cNvPr id="8" name="Google Shape;97;p2"/>
          <p:cNvSpPr txBox="1"/>
          <p:nvPr/>
        </p:nvSpPr>
        <p:spPr>
          <a:xfrm>
            <a:off x="263350" y="599202"/>
            <a:ext cx="11305257" cy="513405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lvl="0"/>
            <a:endParaRPr lang="en-US" sz="2000" dirty="0" smtClean="0">
              <a:solidFill>
                <a:schemeClr val="dk1"/>
              </a:solidFill>
            </a:endParaRPr>
          </a:p>
          <a:p>
            <a:pPr lvl="0"/>
            <a:endParaRPr lang="en-US" sz="2000" dirty="0">
              <a:solidFill>
                <a:schemeClr val="dk1"/>
              </a:solidFill>
            </a:endParaRPr>
          </a:p>
        </p:txBody>
      </p:sp>
      <p:sp>
        <p:nvSpPr>
          <p:cNvPr id="9" name="TextBox 11">
            <a:extLst>
              <a:ext uri="{FF2B5EF4-FFF2-40B4-BE49-F238E27FC236}">
                <a16:creationId xmlns="" xmlns:a16="http://schemas.microsoft.com/office/drawing/2014/main" id="{E71CBF58-428B-E24C-8A2B-EB5F68272E1A}"/>
              </a:ext>
            </a:extLst>
          </p:cNvPr>
          <p:cNvSpPr txBox="1"/>
          <p:nvPr/>
        </p:nvSpPr>
        <p:spPr>
          <a:xfrm>
            <a:off x="5879976" y="836711"/>
            <a:ext cx="4917321" cy="1107505"/>
          </a:xfrm>
          <a:prstGeom prst="rect">
            <a:avLst/>
          </a:prstGeom>
        </p:spPr>
        <p:txBody>
          <a:bodyPr lIns="0" tIns="0" rIns="0" bIns="0" rtlCol="0" anchor="t">
            <a:noAutofit/>
          </a:bodyPr>
          <a:lstStyle/>
          <a:p>
            <a:pPr algn="just"/>
            <a:r>
              <a:rPr lang="el-GR" dirty="0">
                <a:latin typeface="Corbel (Body)"/>
              </a:rPr>
              <a:t>Μ</a:t>
            </a:r>
            <a:r>
              <a:rPr lang="el-GR" dirty="0" smtClean="0">
                <a:latin typeface="Corbel (Body)"/>
              </a:rPr>
              <a:t>εθοδολογία </a:t>
            </a:r>
            <a:r>
              <a:rPr lang="el-GR" dirty="0">
                <a:latin typeface="Corbel (Body)"/>
              </a:rPr>
              <a:t>για την καθιέρωση της </a:t>
            </a:r>
            <a:r>
              <a:rPr lang="el-GR" dirty="0" err="1">
                <a:latin typeface="Corbel (Body)"/>
              </a:rPr>
              <a:t>Πολυεπίπεδης</a:t>
            </a:r>
            <a:r>
              <a:rPr lang="el-GR" dirty="0">
                <a:latin typeface="Corbel (Body)"/>
              </a:rPr>
              <a:t> </a:t>
            </a:r>
            <a:r>
              <a:rPr lang="el-GR" dirty="0" smtClean="0">
                <a:latin typeface="Corbel (Body)"/>
              </a:rPr>
              <a:t>Διακυβέρνησης</a:t>
            </a:r>
          </a:p>
          <a:p>
            <a:pPr algn="just"/>
            <a:endParaRPr lang="el-GR" dirty="0" smtClean="0">
              <a:latin typeface="Corbel (Body)"/>
            </a:endParaRPr>
          </a:p>
          <a:p>
            <a:pPr algn="just"/>
            <a:endParaRPr lang="en-US" dirty="0" smtClean="0">
              <a:latin typeface="Corbel (Body)"/>
            </a:endParaRPr>
          </a:p>
          <a:p>
            <a:pPr algn="just"/>
            <a:r>
              <a:rPr lang="el-GR" dirty="0" smtClean="0"/>
              <a:t>Μηχανισμός </a:t>
            </a:r>
            <a:r>
              <a:rPr lang="el-GR" dirty="0"/>
              <a:t>Υποστήριξης </a:t>
            </a:r>
            <a:r>
              <a:rPr lang="el-GR" dirty="0" err="1"/>
              <a:t>Πολυεπίπεδης</a:t>
            </a:r>
            <a:r>
              <a:rPr lang="el-GR" dirty="0"/>
              <a:t> Διακυβέρνησης</a:t>
            </a:r>
          </a:p>
        </p:txBody>
      </p:sp>
      <p:sp>
        <p:nvSpPr>
          <p:cNvPr id="12" name="TextBox 8">
            <a:extLst>
              <a:ext uri="{FF2B5EF4-FFF2-40B4-BE49-F238E27FC236}">
                <a16:creationId xmlns="" xmlns:a16="http://schemas.microsoft.com/office/drawing/2014/main" id="{81BFF537-D061-A04B-81BF-D3A316813E2D}"/>
              </a:ext>
            </a:extLst>
          </p:cNvPr>
          <p:cNvSpPr txBox="1"/>
          <p:nvPr/>
        </p:nvSpPr>
        <p:spPr>
          <a:xfrm>
            <a:off x="642551" y="908222"/>
            <a:ext cx="3165609" cy="1584674"/>
          </a:xfrm>
          <a:prstGeom prst="rect">
            <a:avLst/>
          </a:prstGeom>
        </p:spPr>
        <p:txBody>
          <a:bodyPr wrap="square" lIns="0" tIns="0" rIns="0" bIns="0" rtlCol="0" anchor="t">
            <a:noAutofit/>
          </a:bodyPr>
          <a:lstStyle/>
          <a:p>
            <a:r>
              <a:rPr lang="el-GR" sz="1600" b="1" dirty="0">
                <a:solidFill>
                  <a:srgbClr val="0070C0"/>
                </a:solidFill>
              </a:rPr>
              <a:t>Γ΄ </a:t>
            </a:r>
            <a:r>
              <a:rPr lang="el-GR" sz="1600" b="1" dirty="0" smtClean="0">
                <a:solidFill>
                  <a:srgbClr val="0070C0"/>
                </a:solidFill>
              </a:rPr>
              <a:t>φάση</a:t>
            </a:r>
          </a:p>
          <a:p>
            <a:endParaRPr lang="el-GR" sz="1600" b="1" dirty="0" smtClean="0">
              <a:solidFill>
                <a:srgbClr val="0070C0"/>
              </a:solidFill>
            </a:endParaRPr>
          </a:p>
          <a:p>
            <a:r>
              <a:rPr lang="el-GR" sz="1600" b="1" dirty="0" smtClean="0">
                <a:solidFill>
                  <a:srgbClr val="0070C0"/>
                </a:solidFill>
              </a:rPr>
              <a:t>Καθορισμός νομοθετικού </a:t>
            </a:r>
            <a:r>
              <a:rPr lang="el-GR" sz="1600" b="1" dirty="0">
                <a:solidFill>
                  <a:srgbClr val="0070C0"/>
                </a:solidFill>
              </a:rPr>
              <a:t>πλαισίου</a:t>
            </a:r>
            <a:endParaRPr lang="el-GR" sz="1600" dirty="0">
              <a:solidFill>
                <a:srgbClr val="0070C0"/>
              </a:solidFill>
            </a:endParaRPr>
          </a:p>
        </p:txBody>
      </p:sp>
      <p:grpSp>
        <p:nvGrpSpPr>
          <p:cNvPr id="19" name="Group 31">
            <a:extLst>
              <a:ext uri="{FF2B5EF4-FFF2-40B4-BE49-F238E27FC236}">
                <a16:creationId xmlns="" xmlns:a16="http://schemas.microsoft.com/office/drawing/2014/main" id="{11779F6E-67FB-0F47-B00D-804847DF49DF}"/>
              </a:ext>
            </a:extLst>
          </p:cNvPr>
          <p:cNvGrpSpPr/>
          <p:nvPr/>
        </p:nvGrpSpPr>
        <p:grpSpPr>
          <a:xfrm>
            <a:off x="5231904" y="836712"/>
            <a:ext cx="342900" cy="342900"/>
            <a:chOff x="4400550" y="3067470"/>
            <a:chExt cx="342900" cy="342900"/>
          </a:xfrm>
        </p:grpSpPr>
        <p:sp>
          <p:nvSpPr>
            <p:cNvPr id="20" name="Oval 32">
              <a:extLst>
                <a:ext uri="{FF2B5EF4-FFF2-40B4-BE49-F238E27FC236}">
                  <a16:creationId xmlns="" xmlns:a16="http://schemas.microsoft.com/office/drawing/2014/main" id="{D90165EF-0568-0140-9C04-849456FEFCED}"/>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21" name="L-shape 3">
              <a:extLst>
                <a:ext uri="{FF2B5EF4-FFF2-40B4-BE49-F238E27FC236}">
                  <a16:creationId xmlns="" xmlns:a16="http://schemas.microsoft.com/office/drawing/2014/main" id="{825FB673-0AF9-5F48-A189-23B064E4AA14}"/>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sp>
        <p:nvSpPr>
          <p:cNvPr id="22" name="TextBox 21">
            <a:extLst>
              <a:ext uri="{FF2B5EF4-FFF2-40B4-BE49-F238E27FC236}">
                <a16:creationId xmlns="" xmlns:a16="http://schemas.microsoft.com/office/drawing/2014/main" id="{4480666A-4A95-DA48-A7F8-63AE11D5D68D}"/>
              </a:ext>
            </a:extLst>
          </p:cNvPr>
          <p:cNvSpPr txBox="1"/>
          <p:nvPr/>
        </p:nvSpPr>
        <p:spPr>
          <a:xfrm>
            <a:off x="5907933" y="3368714"/>
            <a:ext cx="4917321" cy="780365"/>
          </a:xfrm>
          <a:prstGeom prst="rect">
            <a:avLst/>
          </a:prstGeom>
        </p:spPr>
        <p:txBody>
          <a:bodyPr lIns="0" tIns="0" rIns="0" bIns="0" rtlCol="0" anchor="t">
            <a:noAutofit/>
          </a:bodyPr>
          <a:lstStyle/>
          <a:p>
            <a:pPr algn="just" fontAlgn="base"/>
            <a:r>
              <a:rPr lang="el-GR" dirty="0"/>
              <a:t>Ανάπτυξη διαδικτυακής εφαρμογής για τη δημιουργία ενός σημείου απόθεσης, συστηματικής καταγραφής και διανομής της </a:t>
            </a:r>
            <a:r>
              <a:rPr lang="el-GR" dirty="0" err="1"/>
              <a:t>οργανωσιακής</a:t>
            </a:r>
            <a:r>
              <a:rPr lang="el-GR" dirty="0"/>
              <a:t> πληροφορίας για όλη τη Δ.Δ</a:t>
            </a:r>
            <a:r>
              <a:rPr lang="el-GR" dirty="0" smtClean="0"/>
              <a:t>.</a:t>
            </a:r>
            <a:endParaRPr lang="el-GR" dirty="0"/>
          </a:p>
        </p:txBody>
      </p:sp>
      <p:grpSp>
        <p:nvGrpSpPr>
          <p:cNvPr id="24" name="Group 35">
            <a:extLst>
              <a:ext uri="{FF2B5EF4-FFF2-40B4-BE49-F238E27FC236}">
                <a16:creationId xmlns="" xmlns:a16="http://schemas.microsoft.com/office/drawing/2014/main" id="{36FEAE59-0887-0241-9AFE-857D054E8225}"/>
              </a:ext>
            </a:extLst>
          </p:cNvPr>
          <p:cNvGrpSpPr/>
          <p:nvPr/>
        </p:nvGrpSpPr>
        <p:grpSpPr>
          <a:xfrm>
            <a:off x="5279283" y="3356992"/>
            <a:ext cx="342900" cy="342900"/>
            <a:chOff x="4400550" y="3067470"/>
            <a:chExt cx="342900" cy="342900"/>
          </a:xfrm>
        </p:grpSpPr>
        <p:sp>
          <p:nvSpPr>
            <p:cNvPr id="25" name="Oval 36">
              <a:extLst>
                <a:ext uri="{FF2B5EF4-FFF2-40B4-BE49-F238E27FC236}">
                  <a16:creationId xmlns="" xmlns:a16="http://schemas.microsoft.com/office/drawing/2014/main" id="{A2EEC024-29D7-6E48-B12E-D2405BD06831}"/>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26" name="L-shape 3">
              <a:extLst>
                <a:ext uri="{FF2B5EF4-FFF2-40B4-BE49-F238E27FC236}">
                  <a16:creationId xmlns="" xmlns:a16="http://schemas.microsoft.com/office/drawing/2014/main" id="{71E7434F-8D47-DD48-8F79-4F2F267EE10F}"/>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sp>
        <p:nvSpPr>
          <p:cNvPr id="36" name="TextBox 8">
            <a:extLst>
              <a:ext uri="{FF2B5EF4-FFF2-40B4-BE49-F238E27FC236}">
                <a16:creationId xmlns="" xmlns:a16="http://schemas.microsoft.com/office/drawing/2014/main" id="{81BFF537-D061-A04B-81BF-D3A316813E2D}"/>
              </a:ext>
            </a:extLst>
          </p:cNvPr>
          <p:cNvSpPr txBox="1"/>
          <p:nvPr/>
        </p:nvSpPr>
        <p:spPr>
          <a:xfrm>
            <a:off x="551384" y="3667862"/>
            <a:ext cx="3165609" cy="1129290"/>
          </a:xfrm>
          <a:prstGeom prst="rect">
            <a:avLst/>
          </a:prstGeom>
        </p:spPr>
        <p:txBody>
          <a:bodyPr wrap="square" lIns="0" tIns="0" rIns="0" bIns="0" rtlCol="0" anchor="t">
            <a:noAutofit/>
          </a:bodyPr>
          <a:lstStyle/>
          <a:p>
            <a:r>
              <a:rPr lang="el-GR" sz="1600" b="1" dirty="0">
                <a:solidFill>
                  <a:srgbClr val="0070C0"/>
                </a:solidFill>
              </a:rPr>
              <a:t>Δ΄ </a:t>
            </a:r>
            <a:r>
              <a:rPr lang="el-GR" sz="1600" b="1" dirty="0" smtClean="0">
                <a:solidFill>
                  <a:srgbClr val="0070C0"/>
                </a:solidFill>
              </a:rPr>
              <a:t>φάση</a:t>
            </a:r>
            <a:endParaRPr lang="el-GR" sz="1600" b="1" dirty="0">
              <a:solidFill>
                <a:srgbClr val="0070C0"/>
              </a:solidFill>
            </a:endParaRPr>
          </a:p>
          <a:p>
            <a:endParaRPr lang="el-GR" sz="1600" b="1" dirty="0" smtClean="0">
              <a:solidFill>
                <a:srgbClr val="0070C0"/>
              </a:solidFill>
            </a:endParaRPr>
          </a:p>
          <a:p>
            <a:r>
              <a:rPr lang="el-GR" sz="1600" b="1" dirty="0" smtClean="0">
                <a:solidFill>
                  <a:srgbClr val="0070C0"/>
                </a:solidFill>
              </a:rPr>
              <a:t>Ανάπτυξη </a:t>
            </a:r>
            <a:r>
              <a:rPr lang="el-GR" sz="1600" b="1" dirty="0">
                <a:solidFill>
                  <a:srgbClr val="0070C0"/>
                </a:solidFill>
              </a:rPr>
              <a:t>πλατφόρμας και συστήματος παρακολούθησης αρμοδιοτήτων μεταξύ των φορέων</a:t>
            </a:r>
            <a:endParaRPr lang="el-GR" sz="1600" dirty="0">
              <a:solidFill>
                <a:srgbClr val="0070C0"/>
              </a:solidFill>
            </a:endParaRPr>
          </a:p>
          <a:p>
            <a:r>
              <a:rPr lang="el-GR" sz="1200" b="1" dirty="0"/>
              <a:t> </a:t>
            </a:r>
            <a:endParaRPr lang="el-GR" sz="1200" dirty="0"/>
          </a:p>
        </p:txBody>
      </p:sp>
      <p:sp>
        <p:nvSpPr>
          <p:cNvPr id="37" name="TextBox 36">
            <a:extLst>
              <a:ext uri="{FF2B5EF4-FFF2-40B4-BE49-F238E27FC236}">
                <a16:creationId xmlns="" xmlns:a16="http://schemas.microsoft.com/office/drawing/2014/main" id="{4480666A-4A95-DA48-A7F8-63AE11D5D68D}"/>
              </a:ext>
            </a:extLst>
          </p:cNvPr>
          <p:cNvSpPr txBox="1"/>
          <p:nvPr/>
        </p:nvSpPr>
        <p:spPr>
          <a:xfrm>
            <a:off x="5931207" y="4581128"/>
            <a:ext cx="4917321" cy="1274658"/>
          </a:xfrm>
          <a:prstGeom prst="rect">
            <a:avLst/>
          </a:prstGeom>
        </p:spPr>
        <p:txBody>
          <a:bodyPr lIns="0" tIns="0" rIns="0" bIns="0" rtlCol="0" anchor="t">
            <a:noAutofit/>
          </a:bodyPr>
          <a:lstStyle/>
          <a:p>
            <a:pPr algn="just"/>
            <a:r>
              <a:rPr lang="el-GR" dirty="0"/>
              <a:t>Ανάπτυξη συστήματος το οποίο θα χρησιμοποιηθεί ως κεντρικός μηχανισμός για την οργάνωση και την παρακολούθηση των πολιτικών πολύ-επίπεδης διακυβέρνησης καθώς και της καλύτερης αξιοποίησης των πόρων της ΔΔ για την εφαρμογή των πολιτικών </a:t>
            </a:r>
            <a:r>
              <a:rPr lang="el-GR" dirty="0" smtClean="0"/>
              <a:t>αυτών</a:t>
            </a:r>
            <a:endParaRPr lang="el-GR" dirty="0"/>
          </a:p>
        </p:txBody>
      </p:sp>
      <p:grpSp>
        <p:nvGrpSpPr>
          <p:cNvPr id="38" name="Group 35">
            <a:extLst>
              <a:ext uri="{FF2B5EF4-FFF2-40B4-BE49-F238E27FC236}">
                <a16:creationId xmlns="" xmlns:a16="http://schemas.microsoft.com/office/drawing/2014/main" id="{36FEAE59-0887-0241-9AFE-857D054E8225}"/>
              </a:ext>
            </a:extLst>
          </p:cNvPr>
          <p:cNvGrpSpPr/>
          <p:nvPr/>
        </p:nvGrpSpPr>
        <p:grpSpPr>
          <a:xfrm>
            <a:off x="5302557" y="5026737"/>
            <a:ext cx="342900" cy="342900"/>
            <a:chOff x="4400550" y="3067470"/>
            <a:chExt cx="342900" cy="342900"/>
          </a:xfrm>
        </p:grpSpPr>
        <p:sp>
          <p:nvSpPr>
            <p:cNvPr id="39" name="Oval 36">
              <a:extLst>
                <a:ext uri="{FF2B5EF4-FFF2-40B4-BE49-F238E27FC236}">
                  <a16:creationId xmlns="" xmlns:a16="http://schemas.microsoft.com/office/drawing/2014/main" id="{A2EEC024-29D7-6E48-B12E-D2405BD06831}"/>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40" name="L-shape 3">
              <a:extLst>
                <a:ext uri="{FF2B5EF4-FFF2-40B4-BE49-F238E27FC236}">
                  <a16:creationId xmlns="" xmlns:a16="http://schemas.microsoft.com/office/drawing/2014/main" id="{71E7434F-8D47-DD48-8F79-4F2F267EE10F}"/>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cxnSp>
        <p:nvCxnSpPr>
          <p:cNvPr id="6" name="Ευθεία γραμμή σύνδεσης 5"/>
          <p:cNvCxnSpPr/>
          <p:nvPr/>
        </p:nvCxnSpPr>
        <p:spPr>
          <a:xfrm>
            <a:off x="1199456" y="2708920"/>
            <a:ext cx="885698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 name="Group 31">
            <a:extLst>
              <a:ext uri="{FF2B5EF4-FFF2-40B4-BE49-F238E27FC236}">
                <a16:creationId xmlns="" xmlns:a16="http://schemas.microsoft.com/office/drawing/2014/main" id="{11779F6E-67FB-0F47-B00D-804847DF49DF}"/>
              </a:ext>
            </a:extLst>
          </p:cNvPr>
          <p:cNvGrpSpPr/>
          <p:nvPr/>
        </p:nvGrpSpPr>
        <p:grpSpPr>
          <a:xfrm>
            <a:off x="5231904" y="1645940"/>
            <a:ext cx="342900" cy="342900"/>
            <a:chOff x="4400550" y="3067470"/>
            <a:chExt cx="342900" cy="342900"/>
          </a:xfrm>
        </p:grpSpPr>
        <p:sp>
          <p:nvSpPr>
            <p:cNvPr id="27" name="Oval 32">
              <a:extLst>
                <a:ext uri="{FF2B5EF4-FFF2-40B4-BE49-F238E27FC236}">
                  <a16:creationId xmlns="" xmlns:a16="http://schemas.microsoft.com/office/drawing/2014/main" id="{D90165EF-0568-0140-9C04-849456FEFCED}"/>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28" name="L-shape 3">
              <a:extLst>
                <a:ext uri="{FF2B5EF4-FFF2-40B4-BE49-F238E27FC236}">
                  <a16:creationId xmlns="" xmlns:a16="http://schemas.microsoft.com/office/drawing/2014/main" id="{825FB673-0AF9-5F48-A189-23B064E4AA14}"/>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spTree>
    <p:extLst>
      <p:ext uri="{BB962C8B-B14F-4D97-AF65-F5344CB8AC3E}">
        <p14:creationId xmlns:p14="http://schemas.microsoft.com/office/powerpoint/2010/main" val="1983763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980728"/>
            <a:ext cx="11662078" cy="5112568"/>
          </a:xfrm>
        </p:spPr>
        <p:txBody>
          <a:bodyPr>
            <a:normAutofit lnSpcReduction="10000"/>
          </a:bodyPr>
          <a:lstStyle/>
          <a:p>
            <a:pPr marL="114300" indent="0" algn="just">
              <a:lnSpc>
                <a:spcPct val="150000"/>
              </a:lnSpc>
              <a:buNone/>
            </a:pPr>
            <a:r>
              <a:rPr lang="el-GR" sz="1400" b="1" dirty="0">
                <a:latin typeface="+mn-lt"/>
              </a:rPr>
              <a:t>Εθνικό Σύστημα </a:t>
            </a:r>
            <a:r>
              <a:rPr lang="el-GR" sz="1400" b="1" dirty="0" err="1">
                <a:latin typeface="+mn-lt"/>
              </a:rPr>
              <a:t>Πολυεπίπεδης</a:t>
            </a:r>
            <a:r>
              <a:rPr lang="el-GR" sz="1400" b="1" dirty="0">
                <a:latin typeface="+mn-lt"/>
              </a:rPr>
              <a:t> </a:t>
            </a:r>
            <a:r>
              <a:rPr lang="el-GR" sz="1400" b="1" dirty="0" smtClean="0">
                <a:latin typeface="+mn-lt"/>
              </a:rPr>
              <a:t>Διακυβέρνησης</a:t>
            </a:r>
          </a:p>
          <a:p>
            <a:pPr marL="114300" indent="0" algn="just">
              <a:lnSpc>
                <a:spcPct val="100000"/>
              </a:lnSpc>
              <a:buNone/>
            </a:pPr>
            <a:r>
              <a:rPr lang="el-GR" sz="1400" dirty="0" smtClean="0">
                <a:latin typeface="+mn-lt"/>
              </a:rPr>
              <a:t>Καθιερώνεται σύστημα </a:t>
            </a:r>
            <a:r>
              <a:rPr lang="el-GR" sz="1400" dirty="0">
                <a:latin typeface="+mn-lt"/>
              </a:rPr>
              <a:t>σύμφωνα με το οποίο οι ασκούμενες δημόσιες πολιτικές, ταξινομούνται, σύμφωνα και με το Διεθνές Πρότυπο COFOG, καταγράφονται, κατηγοριοποιούνται, κατανέμονται και εποπτεύονται με σκοπό τη βελτιστοποίηση του συντονισμού, της </a:t>
            </a:r>
            <a:r>
              <a:rPr lang="el-GR" sz="1400" dirty="0" err="1">
                <a:latin typeface="+mn-lt"/>
              </a:rPr>
              <a:t>διάδρασης</a:t>
            </a:r>
            <a:r>
              <a:rPr lang="el-GR" sz="1400" dirty="0">
                <a:latin typeface="+mn-lt"/>
              </a:rPr>
              <a:t> και της </a:t>
            </a:r>
            <a:r>
              <a:rPr lang="el-GR" sz="1400" dirty="0" err="1">
                <a:latin typeface="+mn-lt"/>
              </a:rPr>
              <a:t>συλλειτουργίας</a:t>
            </a:r>
            <a:r>
              <a:rPr lang="el-GR" sz="1400" dirty="0">
                <a:latin typeface="+mn-lt"/>
              </a:rPr>
              <a:t> των διαφορετικών επιπέδων διακυβέρνησης</a:t>
            </a:r>
            <a:r>
              <a:rPr lang="el-GR" sz="1400" dirty="0" smtClean="0">
                <a:latin typeface="+mn-lt"/>
              </a:rPr>
              <a:t>.</a:t>
            </a:r>
          </a:p>
          <a:p>
            <a:pPr marL="114300" indent="0" algn="just">
              <a:lnSpc>
                <a:spcPct val="100000"/>
              </a:lnSpc>
              <a:buNone/>
            </a:pPr>
            <a:endParaRPr lang="el-GR" sz="1400" dirty="0" smtClean="0">
              <a:latin typeface="+mn-lt"/>
            </a:endParaRPr>
          </a:p>
          <a:p>
            <a:pPr marL="114300" indent="0" algn="just">
              <a:lnSpc>
                <a:spcPct val="100000"/>
              </a:lnSpc>
              <a:buNone/>
            </a:pPr>
            <a:r>
              <a:rPr lang="el-GR" sz="1400" u="sng" dirty="0" smtClean="0">
                <a:latin typeface="+mn-lt"/>
              </a:rPr>
              <a:t>Πρότυπο Διοικητικής Οργάνωσης και Λειτουργίας:</a:t>
            </a:r>
          </a:p>
          <a:p>
            <a:pPr algn="just">
              <a:lnSpc>
                <a:spcPct val="100000"/>
              </a:lnSpc>
              <a:buFontTx/>
              <a:buChar char="-"/>
            </a:pPr>
            <a:r>
              <a:rPr lang="el-GR" sz="1400" dirty="0" smtClean="0">
                <a:latin typeface="+mj-lt"/>
              </a:rPr>
              <a:t>θέσπιση </a:t>
            </a:r>
            <a:r>
              <a:rPr lang="el-GR" sz="1400" dirty="0">
                <a:latin typeface="+mj-lt"/>
              </a:rPr>
              <a:t>ενιαίων κανόνων για την κατανομή αρμοδιοτήτων και για τη μεταφορά, μεταξύ φορέων του δημοσίου τομέα ανεξαρτήτως επιπέδου διακυβέρνησης, </a:t>
            </a:r>
            <a:endParaRPr lang="el-GR" sz="1400" dirty="0" smtClean="0">
              <a:latin typeface="+mj-lt"/>
            </a:endParaRPr>
          </a:p>
          <a:p>
            <a:pPr algn="just">
              <a:lnSpc>
                <a:spcPct val="100000"/>
              </a:lnSpc>
              <a:buFontTx/>
              <a:buChar char="-"/>
            </a:pPr>
            <a:r>
              <a:rPr lang="el-GR" sz="1400" dirty="0" err="1" smtClean="0">
                <a:latin typeface="+mj-lt"/>
              </a:rPr>
              <a:t>εξορθολογισμός</a:t>
            </a:r>
            <a:r>
              <a:rPr lang="el-GR" sz="1400" dirty="0" smtClean="0">
                <a:latin typeface="+mj-lt"/>
              </a:rPr>
              <a:t> </a:t>
            </a:r>
            <a:r>
              <a:rPr lang="el-GR" sz="1400" dirty="0">
                <a:latin typeface="+mj-lt"/>
              </a:rPr>
              <a:t>και η βελτιστοποίηση του συντονισμού μεταξύ εμπλεκόμενων φορέων του δημοσίου τομέα, </a:t>
            </a:r>
            <a:endParaRPr lang="el-GR" sz="1400" dirty="0" smtClean="0">
              <a:latin typeface="+mj-lt"/>
            </a:endParaRPr>
          </a:p>
          <a:p>
            <a:pPr algn="just">
              <a:lnSpc>
                <a:spcPct val="100000"/>
              </a:lnSpc>
              <a:buFontTx/>
              <a:buChar char="-"/>
            </a:pPr>
            <a:r>
              <a:rPr lang="el-GR" sz="1400" dirty="0" smtClean="0">
                <a:latin typeface="+mj-lt"/>
              </a:rPr>
              <a:t>ενίσχυση </a:t>
            </a:r>
            <a:r>
              <a:rPr lang="el-GR" sz="1400" dirty="0">
                <a:latin typeface="+mj-lt"/>
              </a:rPr>
              <a:t>της αποτελεσματικότητας της δημόσιας διοίκησης στη χώρα</a:t>
            </a:r>
            <a:r>
              <a:rPr lang="el-GR" sz="1400" dirty="0" smtClean="0">
                <a:latin typeface="+mj-lt"/>
              </a:rPr>
              <a:t>.</a:t>
            </a:r>
          </a:p>
          <a:p>
            <a:pPr algn="just">
              <a:lnSpc>
                <a:spcPct val="100000"/>
              </a:lnSpc>
              <a:buFontTx/>
              <a:buChar char="-"/>
            </a:pPr>
            <a:endParaRPr lang="el-GR" sz="1400" dirty="0">
              <a:latin typeface="+mj-lt"/>
            </a:endParaRPr>
          </a:p>
          <a:p>
            <a:pPr algn="just">
              <a:lnSpc>
                <a:spcPct val="100000"/>
              </a:lnSpc>
              <a:buFontTx/>
              <a:buChar char="-"/>
            </a:pPr>
            <a:endParaRPr lang="el-GR" sz="1400" dirty="0" smtClean="0">
              <a:latin typeface="+mj-lt"/>
            </a:endParaRPr>
          </a:p>
          <a:p>
            <a:pPr marL="114300" indent="0" algn="just">
              <a:lnSpc>
                <a:spcPct val="100000"/>
              </a:lnSpc>
              <a:buNone/>
            </a:pPr>
            <a:r>
              <a:rPr lang="el-GR" sz="1300" i="1" dirty="0" smtClean="0">
                <a:latin typeface="+mn-lt"/>
              </a:rPr>
              <a:t>Στα </a:t>
            </a:r>
            <a:r>
              <a:rPr lang="el-GR" sz="1300" i="1" u="sng" dirty="0">
                <a:latin typeface="+mn-lt"/>
              </a:rPr>
              <a:t>επίπεδα διακυβέρνησης </a:t>
            </a:r>
            <a:r>
              <a:rPr lang="el-GR" sz="1300" i="1" dirty="0">
                <a:latin typeface="+mn-lt"/>
              </a:rPr>
              <a:t>περιλαμβάνονται:</a:t>
            </a:r>
          </a:p>
          <a:p>
            <a:pPr algn="just">
              <a:lnSpc>
                <a:spcPct val="100000"/>
              </a:lnSpc>
            </a:pPr>
            <a:r>
              <a:rPr lang="el-GR" sz="1300" i="1" dirty="0">
                <a:latin typeface="+mn-lt"/>
              </a:rPr>
              <a:t>Τα Υπουργεία</a:t>
            </a:r>
            <a:r>
              <a:rPr lang="en-US" sz="1300" i="1" dirty="0">
                <a:latin typeface="+mn-lt"/>
              </a:rPr>
              <a:t> (</a:t>
            </a:r>
            <a:r>
              <a:rPr lang="el-GR" sz="1300" i="1" dirty="0">
                <a:latin typeface="+mn-lt"/>
              </a:rPr>
              <a:t>ΝΠΔΔ, ΝΠΙΔ που εμπλέκονται με τα άλλα διοικητικά επίπεδα) συμπεριλαμβανομένων των Αποκεντρωμένων Διοικήσεων</a:t>
            </a:r>
          </a:p>
          <a:p>
            <a:pPr algn="just">
              <a:lnSpc>
                <a:spcPct val="100000"/>
              </a:lnSpc>
            </a:pPr>
            <a:r>
              <a:rPr lang="el-GR" sz="1300" i="1" dirty="0">
                <a:latin typeface="+mn-lt"/>
              </a:rPr>
              <a:t>Οι ΟΤΑ Β’ Βαθμού – Περιφέρειες,</a:t>
            </a:r>
          </a:p>
          <a:p>
            <a:pPr algn="just">
              <a:lnSpc>
                <a:spcPct val="100000"/>
              </a:lnSpc>
            </a:pPr>
            <a:r>
              <a:rPr lang="el-GR" sz="1300" i="1" dirty="0">
                <a:latin typeface="+mn-lt"/>
              </a:rPr>
              <a:t>Οι ΟΤΑ Α’ Βαθμού – Δήμοι.</a:t>
            </a:r>
          </a:p>
          <a:p>
            <a:pPr marL="114300" indent="0" algn="just">
              <a:lnSpc>
                <a:spcPct val="150000"/>
              </a:lnSpc>
              <a:buNone/>
            </a:pPr>
            <a:endParaRPr lang="el-GR" sz="1400" dirty="0" smtClean="0">
              <a:latin typeface="+mn-lt"/>
              <a:cs typeface="Arial" panose="020B0604020202020204" pitchFamily="34" charset="0"/>
            </a:endParaRPr>
          </a:p>
          <a:p>
            <a:pPr algn="just">
              <a:lnSpc>
                <a:spcPct val="150000"/>
              </a:lnSpc>
              <a:buFont typeface="Wingdings" panose="05000000000000000000" pitchFamily="2" charset="2"/>
              <a:buChar char="Ø"/>
            </a:pPr>
            <a:endParaRPr lang="el-GR" sz="1400" dirty="0">
              <a:latin typeface="+mn-lt"/>
              <a:cs typeface="Arial" panose="020B0604020202020204" pitchFamily="34" charset="0"/>
            </a:endParaRPr>
          </a:p>
          <a:p>
            <a:pPr marL="114300" indent="0" algn="just">
              <a:lnSpc>
                <a:spcPct val="150000"/>
              </a:lnSpc>
              <a:buNone/>
            </a:pPr>
            <a:endParaRPr lang="el-GR" sz="1400" dirty="0">
              <a:latin typeface="+mn-lt"/>
              <a:cs typeface="Arial" panose="020B0604020202020204" pitchFamily="34" charset="0"/>
            </a:endParaRPr>
          </a:p>
          <a:p>
            <a:pPr algn="just">
              <a:lnSpc>
                <a:spcPct val="150000"/>
              </a:lnSpc>
            </a:pPr>
            <a:endParaRPr lang="el-GR" sz="1400" dirty="0" smtClean="0">
              <a:latin typeface="+mn-lt"/>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5</a:t>
            </a:fld>
            <a:endParaRPr lang="el-GR"/>
          </a:p>
        </p:txBody>
      </p:sp>
      <p:sp>
        <p:nvSpPr>
          <p:cNvPr id="3" name="TextBox 2"/>
          <p:cNvSpPr txBox="1"/>
          <p:nvPr/>
        </p:nvSpPr>
        <p:spPr>
          <a:xfrm>
            <a:off x="263351" y="260648"/>
            <a:ext cx="11661293" cy="830997"/>
          </a:xfrm>
          <a:prstGeom prst="rect">
            <a:avLst/>
          </a:prstGeom>
          <a:noFill/>
        </p:spPr>
        <p:txBody>
          <a:bodyPr wrap="square" rtlCol="0">
            <a:spAutoFit/>
          </a:bodyPr>
          <a:lstStyle/>
          <a:p>
            <a:pPr marL="114300" indent="0" algn="ctr">
              <a:lnSpc>
                <a:spcPct val="150000"/>
              </a:lnSpc>
              <a:buNone/>
            </a:pPr>
            <a:r>
              <a:rPr lang="el-GR" sz="1600" b="1" dirty="0" err="1" smtClean="0">
                <a:solidFill>
                  <a:srgbClr val="0070C0"/>
                </a:solidFill>
              </a:rPr>
              <a:t>Πολυεπίπεδη</a:t>
            </a:r>
            <a:r>
              <a:rPr lang="el-GR" sz="1600" b="1" dirty="0" smtClean="0">
                <a:solidFill>
                  <a:srgbClr val="0070C0"/>
                </a:solidFill>
              </a:rPr>
              <a:t> Διακυβέρνηση</a:t>
            </a:r>
          </a:p>
          <a:p>
            <a:pPr marL="114300" indent="0" algn="ctr">
              <a:lnSpc>
                <a:spcPct val="150000"/>
              </a:lnSpc>
              <a:buNone/>
            </a:pPr>
            <a:endParaRPr lang="el-GR" sz="1600" b="1" dirty="0">
              <a:solidFill>
                <a:srgbClr val="0070C0"/>
              </a:solidFill>
            </a:endParaRPr>
          </a:p>
        </p:txBody>
      </p:sp>
    </p:spTree>
    <p:extLst>
      <p:ext uri="{BB962C8B-B14F-4D97-AF65-F5344CB8AC3E}">
        <p14:creationId xmlns:p14="http://schemas.microsoft.com/office/powerpoint/2010/main" val="1652510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6</a:t>
            </a:fld>
            <a:endParaRPr lang="el-GR"/>
          </a:p>
        </p:txBody>
      </p:sp>
      <p:sp>
        <p:nvSpPr>
          <p:cNvPr id="3" name="TextBox 2"/>
          <p:cNvSpPr txBox="1"/>
          <p:nvPr/>
        </p:nvSpPr>
        <p:spPr>
          <a:xfrm>
            <a:off x="263351" y="260648"/>
            <a:ext cx="11661293" cy="1200329"/>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Πολυεπίπεδη</a:t>
            </a:r>
            <a:r>
              <a:rPr lang="el-GR" sz="1600" b="1" dirty="0">
                <a:solidFill>
                  <a:srgbClr val="0070C0"/>
                </a:solidFill>
              </a:rPr>
              <a:t> Διακυβέρνηση</a:t>
            </a:r>
          </a:p>
          <a:p>
            <a:pPr marL="114300">
              <a:lnSpc>
                <a:spcPct val="150000"/>
              </a:lnSpc>
            </a:pPr>
            <a:r>
              <a:rPr lang="el-GR" sz="1600" b="1" dirty="0" smtClean="0">
                <a:solidFill>
                  <a:schemeClr val="tx1"/>
                </a:solidFill>
              </a:rPr>
              <a:t>Λειτουργική Ταξινόμηση</a:t>
            </a:r>
            <a:endParaRPr lang="el-GR" sz="1600" b="1" dirty="0">
              <a:solidFill>
                <a:schemeClr val="tx1"/>
              </a:solidFill>
            </a:endParaRPr>
          </a:p>
          <a:p>
            <a:pPr marL="114300" indent="0" algn="ctr">
              <a:lnSpc>
                <a:spcPct val="150000"/>
              </a:lnSpc>
              <a:buNone/>
            </a:pPr>
            <a:endParaRPr lang="el-GR" sz="1600" b="1" dirty="0">
              <a:solidFill>
                <a:srgbClr val="0070C0"/>
              </a:solidFill>
            </a:endParaRPr>
          </a:p>
        </p:txBody>
      </p:sp>
      <p:graphicFrame>
        <p:nvGraphicFramePr>
          <p:cNvPr id="7" name="Diagram 5">
            <a:extLst>
              <a:ext uri="{FF2B5EF4-FFF2-40B4-BE49-F238E27FC236}">
                <a16:creationId xmlns="" xmlns:a16="http://schemas.microsoft.com/office/drawing/2014/main" id="{1B0829A1-98AE-1B18-1AE6-15EE1D6F90E5}"/>
              </a:ext>
            </a:extLst>
          </p:cNvPr>
          <p:cNvGraphicFramePr/>
          <p:nvPr>
            <p:extLst>
              <p:ext uri="{D42A27DB-BD31-4B8C-83A1-F6EECF244321}">
                <p14:modId xmlns:p14="http://schemas.microsoft.com/office/powerpoint/2010/main" val="3619568523"/>
              </p:ext>
            </p:extLst>
          </p:nvPr>
        </p:nvGraphicFramePr>
        <p:xfrm>
          <a:off x="932507" y="1052736"/>
          <a:ext cx="10678303" cy="49744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1100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1340768"/>
            <a:ext cx="11662078" cy="4752528"/>
          </a:xfrm>
        </p:spPr>
        <p:txBody>
          <a:bodyPr>
            <a:normAutofit lnSpcReduction="10000"/>
          </a:bodyPr>
          <a:lstStyle/>
          <a:p>
            <a:pPr marL="305435" indent="-305435" algn="just"/>
            <a:r>
              <a:rPr lang="el-GR" dirty="0"/>
              <a:t>Για την καταγραφή των αρμοδιοτήτων στα τρία επίπεδα διοίκησης υλοποιούνται τα κάτωθι βήματα:</a:t>
            </a:r>
            <a:endParaRPr lang="en-US" dirty="0"/>
          </a:p>
          <a:p>
            <a:pPr marL="666750" lvl="1" algn="just">
              <a:buFont typeface="+mj-lt"/>
              <a:buAutoNum type="arabicPeriod"/>
            </a:pPr>
            <a:r>
              <a:rPr lang="el-GR" b="1" dirty="0"/>
              <a:t>Αναγνώριση των δημόσιων πολιτικών</a:t>
            </a:r>
            <a:r>
              <a:rPr lang="el-GR" dirty="0"/>
              <a:t>, όπως αυτές καθορίζονται από την κατανομή των φορέων της κεντρικής διοίκησης και τα βασικά νομοθετήματα που τις διέπουν και τη συσχέτιση με τα υπόλοιπα επίπεδα διακυβέρνησης (συσχετισμός με την </a:t>
            </a:r>
            <a:r>
              <a:rPr lang="en-US" dirty="0"/>
              <a:t>COFOG - Classification of the Functions of Government, </a:t>
            </a:r>
            <a:r>
              <a:rPr lang="el-GR" dirty="0"/>
              <a:t>αναγνωρισμένη από </a:t>
            </a:r>
            <a:r>
              <a:rPr lang="en-US" dirty="0"/>
              <a:t>OECD, UN, EU).</a:t>
            </a:r>
            <a:endParaRPr lang="el-GR" dirty="0"/>
          </a:p>
          <a:p>
            <a:pPr marL="666750" lvl="1" algn="just">
              <a:buFont typeface="+mj-lt"/>
              <a:buAutoNum type="arabicPeriod"/>
            </a:pPr>
            <a:r>
              <a:rPr lang="el-GR" b="1" dirty="0">
                <a:latin typeface="Corbel"/>
              </a:rPr>
              <a:t>Ομαδοποίηση των δημόσιων πολιτικών</a:t>
            </a:r>
            <a:r>
              <a:rPr lang="el-GR" dirty="0">
                <a:latin typeface="Corbel"/>
              </a:rPr>
              <a:t> σε Λειτουργικές Περιοχές (ΛΠ) και Λειτουργικούς Τομείς (ΛΤ)</a:t>
            </a:r>
          </a:p>
          <a:p>
            <a:pPr marL="666750" lvl="1" algn="just">
              <a:buFont typeface="+mj-lt"/>
              <a:buAutoNum type="arabicPeriod"/>
            </a:pPr>
            <a:r>
              <a:rPr lang="el-GR" dirty="0"/>
              <a:t>Εξειδίκευση ΛΠ, ΛΤ σε </a:t>
            </a:r>
            <a:r>
              <a:rPr lang="el-GR" b="1" dirty="0"/>
              <a:t>θεματικά αντικείμενα αρμοδιοτήτων</a:t>
            </a:r>
            <a:endParaRPr lang="el-GR" dirty="0"/>
          </a:p>
          <a:p>
            <a:pPr marL="666750" lvl="1" algn="just">
              <a:buFont typeface="+mj-lt"/>
              <a:buAutoNum type="arabicPeriod"/>
            </a:pPr>
            <a:r>
              <a:rPr lang="el-GR" dirty="0"/>
              <a:t>Συσχέτιση ΛΠ, ΛΤ, θεματικών αντικειμένων αρμοδιοτήτων με το αντίστοιχο διοικητικό επίπεδο</a:t>
            </a:r>
          </a:p>
          <a:p>
            <a:pPr marL="666750" lvl="1" algn="just">
              <a:buFont typeface="+mj-lt"/>
              <a:buAutoNum type="arabicPeriod"/>
            </a:pPr>
            <a:r>
              <a:rPr lang="el-GR" dirty="0"/>
              <a:t>Συσχέτιση ΛΠ, ΛΤ, θεματικών αντικειμένων αρμοδιοτήτων με τις αρμοδιότητες του κάθε εμπλεκόμενου μέρους.</a:t>
            </a:r>
            <a:endParaRPr lang="en-US" dirty="0"/>
          </a:p>
          <a:p>
            <a:pPr marL="323850" lvl="1" indent="0" algn="just">
              <a:buNone/>
            </a:pPr>
            <a:endParaRPr lang="el-GR" dirty="0"/>
          </a:p>
          <a:p>
            <a:pPr marL="114300" indent="0" algn="just">
              <a:lnSpc>
                <a:spcPct val="150000"/>
              </a:lnSpc>
              <a:buNone/>
            </a:pPr>
            <a:endParaRPr lang="el-GR" sz="14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el-GR" sz="1400" dirty="0">
              <a:latin typeface="Arial" panose="020B0604020202020204" pitchFamily="34" charset="0"/>
              <a:cs typeface="Arial" panose="020B0604020202020204" pitchFamily="34" charset="0"/>
            </a:endParaRPr>
          </a:p>
          <a:p>
            <a:pPr marL="114300" indent="0" algn="just">
              <a:lnSpc>
                <a:spcPct val="150000"/>
              </a:lnSpc>
              <a:buNone/>
            </a:pPr>
            <a:endParaRPr lang="el-GR" sz="1400" dirty="0">
              <a:latin typeface="Arial" panose="020B0604020202020204" pitchFamily="34" charset="0"/>
              <a:cs typeface="Arial" panose="020B0604020202020204" pitchFamily="34" charset="0"/>
            </a:endParaRPr>
          </a:p>
          <a:p>
            <a:pPr algn="just">
              <a:lnSpc>
                <a:spcPct val="150000"/>
              </a:lnSpc>
            </a:pPr>
            <a:endParaRPr lang="el-GR" sz="1400" dirty="0" smtClean="0">
              <a:latin typeface="Arial" panose="020B0604020202020204" pitchFamily="34" charset="0"/>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7</a:t>
            </a:fld>
            <a:endParaRPr lang="el-GR"/>
          </a:p>
        </p:txBody>
      </p:sp>
      <p:sp>
        <p:nvSpPr>
          <p:cNvPr id="3" name="TextBox 2"/>
          <p:cNvSpPr txBox="1"/>
          <p:nvPr/>
        </p:nvSpPr>
        <p:spPr>
          <a:xfrm>
            <a:off x="263351" y="260648"/>
            <a:ext cx="11661293" cy="1200329"/>
          </a:xfrm>
          <a:prstGeom prst="rect">
            <a:avLst/>
          </a:prstGeom>
          <a:noFill/>
        </p:spPr>
        <p:txBody>
          <a:bodyPr wrap="square" rtlCol="0">
            <a:spAutoFit/>
          </a:bodyPr>
          <a:lstStyle/>
          <a:p>
            <a:pPr marL="114300" indent="0" algn="ctr">
              <a:lnSpc>
                <a:spcPct val="150000"/>
              </a:lnSpc>
              <a:buNone/>
            </a:pPr>
            <a:r>
              <a:rPr lang="el-GR" sz="1600" b="1" dirty="0" err="1" smtClean="0">
                <a:solidFill>
                  <a:srgbClr val="0070C0"/>
                </a:solidFill>
              </a:rPr>
              <a:t>Πολυεπίπεδη</a:t>
            </a:r>
            <a:r>
              <a:rPr lang="el-GR" sz="1600" b="1" dirty="0" smtClean="0">
                <a:solidFill>
                  <a:srgbClr val="0070C0"/>
                </a:solidFill>
              </a:rPr>
              <a:t> Διακυβέρνηση</a:t>
            </a:r>
          </a:p>
          <a:p>
            <a:pPr marL="114300" algn="ctr">
              <a:lnSpc>
                <a:spcPct val="150000"/>
              </a:lnSpc>
            </a:pPr>
            <a:r>
              <a:rPr lang="el-GR" sz="1600" b="1" dirty="0" smtClean="0"/>
              <a:t>Λειτουργική ταξινόμηση</a:t>
            </a:r>
            <a:endParaRPr lang="el-GR" sz="1600" b="1" dirty="0"/>
          </a:p>
          <a:p>
            <a:pPr marL="114300" indent="0" algn="ctr">
              <a:lnSpc>
                <a:spcPct val="150000"/>
              </a:lnSpc>
              <a:buNone/>
            </a:pPr>
            <a:endParaRPr lang="el-GR" sz="1600" b="1" dirty="0">
              <a:solidFill>
                <a:srgbClr val="0070C0"/>
              </a:solidFill>
            </a:endParaRPr>
          </a:p>
        </p:txBody>
      </p:sp>
    </p:spTree>
    <p:extLst>
      <p:ext uri="{BB962C8B-B14F-4D97-AF65-F5344CB8AC3E}">
        <p14:creationId xmlns:p14="http://schemas.microsoft.com/office/powerpoint/2010/main" val="3083997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8</a:t>
            </a:fld>
            <a:endParaRPr lang="el-GR"/>
          </a:p>
        </p:txBody>
      </p:sp>
      <p:sp>
        <p:nvSpPr>
          <p:cNvPr id="3" name="TextBox 2"/>
          <p:cNvSpPr txBox="1"/>
          <p:nvPr/>
        </p:nvSpPr>
        <p:spPr>
          <a:xfrm>
            <a:off x="263351" y="260648"/>
            <a:ext cx="11661293" cy="1200329"/>
          </a:xfrm>
          <a:prstGeom prst="rect">
            <a:avLst/>
          </a:prstGeom>
          <a:noFill/>
        </p:spPr>
        <p:txBody>
          <a:bodyPr wrap="square" rtlCol="0">
            <a:spAutoFit/>
          </a:bodyPr>
          <a:lstStyle/>
          <a:p>
            <a:pPr marL="114300" indent="0" algn="ctr">
              <a:lnSpc>
                <a:spcPct val="150000"/>
              </a:lnSpc>
              <a:buNone/>
            </a:pPr>
            <a:r>
              <a:rPr lang="el-GR" sz="1600" b="1" dirty="0" err="1" smtClean="0">
                <a:solidFill>
                  <a:srgbClr val="0070C0"/>
                </a:solidFill>
              </a:rPr>
              <a:t>Πολυεπίπεδη</a:t>
            </a:r>
            <a:r>
              <a:rPr lang="el-GR" sz="1600" b="1" dirty="0" smtClean="0">
                <a:solidFill>
                  <a:srgbClr val="0070C0"/>
                </a:solidFill>
              </a:rPr>
              <a:t> Διακυβέρνηση</a:t>
            </a:r>
          </a:p>
          <a:p>
            <a:pPr marL="114300" algn="ctr">
              <a:lnSpc>
                <a:spcPct val="150000"/>
              </a:lnSpc>
            </a:pPr>
            <a:r>
              <a:rPr lang="el-GR" sz="1600" b="1" dirty="0" smtClean="0"/>
              <a:t>Λειτουργικές Περιοχές Δημόσιων Πολιτικών </a:t>
            </a:r>
            <a:endParaRPr lang="el-GR" sz="1600" b="1" dirty="0"/>
          </a:p>
          <a:p>
            <a:pPr marL="114300" indent="0" algn="ctr">
              <a:lnSpc>
                <a:spcPct val="150000"/>
              </a:lnSpc>
              <a:buNone/>
            </a:pPr>
            <a:endParaRPr lang="el-GR" sz="1600" b="1" dirty="0">
              <a:solidFill>
                <a:srgbClr val="0070C0"/>
              </a:solidFill>
            </a:endParaRPr>
          </a:p>
        </p:txBody>
      </p:sp>
      <p:sp>
        <p:nvSpPr>
          <p:cNvPr id="8" name="Content Placeholder 4">
            <a:extLst>
              <a:ext uri="{FF2B5EF4-FFF2-40B4-BE49-F238E27FC236}">
                <a16:creationId xmlns="" xmlns:a16="http://schemas.microsoft.com/office/drawing/2014/main" id="{FE66AB0C-934C-9A34-8832-8E73513D216F}"/>
              </a:ext>
            </a:extLst>
          </p:cNvPr>
          <p:cNvSpPr txBox="1">
            <a:spLocks/>
          </p:cNvSpPr>
          <p:nvPr/>
        </p:nvSpPr>
        <p:spPr>
          <a:xfrm>
            <a:off x="6259774" y="1916832"/>
            <a:ext cx="5275001" cy="331236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just"/>
            <a:r>
              <a:rPr lang="el-GR" sz="1400" dirty="0" smtClean="0"/>
              <a:t>Η αλληλουχία καταγραφής των αρμοδιοτήτων ξεκινά από το χαμηλότερο (</a:t>
            </a:r>
            <a:r>
              <a:rPr lang="en-US" sz="1400" dirty="0" smtClean="0"/>
              <a:t>bottom-up) </a:t>
            </a:r>
            <a:r>
              <a:rPr lang="el-GR" sz="1400" dirty="0" smtClean="0"/>
              <a:t>επίπεδο διοίκησης (ΟΤΑ) προς το υψηλότερο (Αποκεντρωμένες Διοικήσεις, Υπουργεία).</a:t>
            </a:r>
          </a:p>
          <a:p>
            <a:pPr algn="just"/>
            <a:r>
              <a:rPr lang="el-GR" sz="1400" dirty="0" smtClean="0"/>
              <a:t>Με αυτόν τον τρόπο καθίσταται δυνατός ο εντοπισμός εκείνων των δημόσιων πολιτικών που εμπλέκουν και τα τρία επίπεδα διοίκησης. </a:t>
            </a:r>
          </a:p>
          <a:p>
            <a:pPr algn="just"/>
            <a:r>
              <a:rPr lang="el-GR" sz="1400" dirty="0" smtClean="0"/>
              <a:t>Προτείνονται </a:t>
            </a:r>
            <a:r>
              <a:rPr lang="el-GR" sz="1400" b="1" dirty="0" smtClean="0"/>
              <a:t>δέκα (10) Λειτουργικές Περιοχές </a:t>
            </a:r>
            <a:r>
              <a:rPr lang="el-GR" sz="1400" dirty="0" smtClean="0"/>
              <a:t>που κατηγοριοποιούν το σύνολο των αρμοδιοτήτων που εκτελούνται από τους ΟΤΑ Α’ και Β’ Βαθμού.</a:t>
            </a:r>
          </a:p>
          <a:p>
            <a:pPr algn="just"/>
            <a:r>
              <a:rPr lang="el-GR" sz="1400" dirty="0" smtClean="0"/>
              <a:t>Στις Λειτουργικές Περιοχές αυτές </a:t>
            </a:r>
            <a:r>
              <a:rPr lang="el-GR" sz="1400" u="sng" dirty="0" smtClean="0"/>
              <a:t>θα προστίθενται και άλλες που ενδέχεται να αφορούν τα ανώτερα επίπεδα διακυβέρνησης, </a:t>
            </a:r>
            <a:r>
              <a:rPr lang="el-GR" sz="1400" dirty="0" smtClean="0"/>
              <a:t>χωρίς να εμπλέκουν αυτά με τα δύο κατώτερα επίπεδα της τοπικής αυτοδιοίκησης, όπως π.χ. ιθαγένεια.</a:t>
            </a:r>
            <a:endParaRPr lang="el-GR" sz="1400" dirty="0"/>
          </a:p>
        </p:txBody>
      </p:sp>
      <p:graphicFrame>
        <p:nvGraphicFramePr>
          <p:cNvPr id="9" name="Table 2">
            <a:extLst>
              <a:ext uri="{FF2B5EF4-FFF2-40B4-BE49-F238E27FC236}">
                <a16:creationId xmlns="" xmlns:a16="http://schemas.microsoft.com/office/drawing/2014/main" id="{3D50C030-5643-CC06-6360-6B9AC33F92A6}"/>
              </a:ext>
            </a:extLst>
          </p:cNvPr>
          <p:cNvGraphicFramePr>
            <a:graphicFrameLocks noGrp="1"/>
          </p:cNvGraphicFramePr>
          <p:nvPr>
            <p:extLst>
              <p:ext uri="{D42A27DB-BD31-4B8C-83A1-F6EECF244321}">
                <p14:modId xmlns:p14="http://schemas.microsoft.com/office/powerpoint/2010/main" val="2691937635"/>
              </p:ext>
            </p:extLst>
          </p:nvPr>
        </p:nvGraphicFramePr>
        <p:xfrm>
          <a:off x="667589" y="1916832"/>
          <a:ext cx="4962525" cy="3299620"/>
        </p:xfrm>
        <a:graphic>
          <a:graphicData uri="http://schemas.openxmlformats.org/drawingml/2006/table">
            <a:tbl>
              <a:tblPr firstRow="1" firstCol="1" bandRow="1">
                <a:tableStyleId>{B301B821-A1FF-4177-AEE7-76D212191A09}</a:tableStyleId>
              </a:tblPr>
              <a:tblGrid>
                <a:gridCol w="4962525">
                  <a:extLst>
                    <a:ext uri="{9D8B030D-6E8A-4147-A177-3AD203B41FA5}">
                      <a16:colId xmlns="" xmlns:a16="http://schemas.microsoft.com/office/drawing/2014/main" val="2796890542"/>
                    </a:ext>
                  </a:extLst>
                </a:gridCol>
              </a:tblGrid>
              <a:tr h="256570">
                <a:tc>
                  <a:txBody>
                    <a:bodyPr/>
                    <a:lstStyle/>
                    <a:p>
                      <a:pPr algn="just">
                        <a:lnSpc>
                          <a:spcPct val="115000"/>
                        </a:lnSpc>
                        <a:spcAft>
                          <a:spcPts val="600"/>
                        </a:spcAft>
                      </a:pPr>
                      <a:r>
                        <a:rPr lang="el-GR" sz="1400" dirty="0">
                          <a:effectLst/>
                        </a:rPr>
                        <a:t>ΛΕΙΤΟΥΡΓΙΚΕΣ ΠΕΡΙΟΧΕΣ (ΛΠ) ΔΗΜΟΣΙΩΝ ΠΟΛΙΤΙΚΩΝ</a:t>
                      </a:r>
                      <a:endParaRPr lang="el-GR"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4183938548"/>
                  </a:ext>
                </a:extLst>
              </a:tr>
              <a:tr h="256570">
                <a:tc>
                  <a:txBody>
                    <a:bodyPr/>
                    <a:lstStyle/>
                    <a:p>
                      <a:pPr algn="just">
                        <a:lnSpc>
                          <a:spcPct val="115000"/>
                        </a:lnSpc>
                        <a:spcAft>
                          <a:spcPts val="600"/>
                        </a:spcAft>
                      </a:pPr>
                      <a:r>
                        <a:rPr lang="el-GR" sz="1400" dirty="0">
                          <a:effectLst/>
                        </a:rPr>
                        <a:t>1. Κοινωνική Πολιτική, Απασχόληση και Δημόσια Υγεία</a:t>
                      </a:r>
                      <a:endParaRPr lang="el-GR"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1745779971"/>
                  </a:ext>
                </a:extLst>
              </a:tr>
              <a:tr h="256570">
                <a:tc>
                  <a:txBody>
                    <a:bodyPr/>
                    <a:lstStyle/>
                    <a:p>
                      <a:pPr algn="just">
                        <a:lnSpc>
                          <a:spcPct val="115000"/>
                        </a:lnSpc>
                        <a:spcAft>
                          <a:spcPts val="600"/>
                        </a:spcAft>
                      </a:pPr>
                      <a:r>
                        <a:rPr lang="el-GR" sz="1400" dirty="0">
                          <a:effectLst/>
                        </a:rPr>
                        <a:t>2. Παιδεία, Πολιτισμός και Αθλητισμός</a:t>
                      </a:r>
                      <a:endParaRPr lang="el-GR"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1193027162"/>
                  </a:ext>
                </a:extLst>
              </a:tr>
              <a:tr h="256570">
                <a:tc>
                  <a:txBody>
                    <a:bodyPr/>
                    <a:lstStyle/>
                    <a:p>
                      <a:pPr algn="just">
                        <a:lnSpc>
                          <a:spcPct val="115000"/>
                        </a:lnSpc>
                        <a:spcAft>
                          <a:spcPts val="600"/>
                        </a:spcAft>
                      </a:pPr>
                      <a:r>
                        <a:rPr lang="el-GR" sz="1400" dirty="0">
                          <a:effectLst/>
                        </a:rPr>
                        <a:t>3. Περιβάλλον, Χωροταξία και Πολεοδομία</a:t>
                      </a:r>
                      <a:endParaRPr lang="el-GR"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3389263195"/>
                  </a:ext>
                </a:extLst>
              </a:tr>
              <a:tr h="256570">
                <a:tc>
                  <a:txBody>
                    <a:bodyPr/>
                    <a:lstStyle/>
                    <a:p>
                      <a:pPr algn="just">
                        <a:lnSpc>
                          <a:spcPct val="115000"/>
                        </a:lnSpc>
                        <a:spcAft>
                          <a:spcPts val="600"/>
                        </a:spcAft>
                      </a:pPr>
                      <a:r>
                        <a:rPr lang="el-GR" sz="1400" dirty="0">
                          <a:effectLst/>
                        </a:rPr>
                        <a:t>4. Υποδομές και Μεταφορές</a:t>
                      </a:r>
                      <a:endParaRPr lang="el-GR"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2975659651"/>
                  </a:ext>
                </a:extLst>
              </a:tr>
              <a:tr h="256570">
                <a:tc>
                  <a:txBody>
                    <a:bodyPr/>
                    <a:lstStyle/>
                    <a:p>
                      <a:pPr algn="just">
                        <a:lnSpc>
                          <a:spcPct val="115000"/>
                        </a:lnSpc>
                        <a:spcAft>
                          <a:spcPts val="600"/>
                        </a:spcAft>
                      </a:pPr>
                      <a:r>
                        <a:rPr lang="el-GR" sz="1400">
                          <a:effectLst/>
                        </a:rPr>
                        <a:t>5. Αγροτική Ανάπτυξη </a:t>
                      </a:r>
                      <a:endParaRPr lang="el-GR" sz="140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4267319333"/>
                  </a:ext>
                </a:extLst>
              </a:tr>
              <a:tr h="256570">
                <a:tc>
                  <a:txBody>
                    <a:bodyPr/>
                    <a:lstStyle/>
                    <a:p>
                      <a:pPr algn="just">
                        <a:lnSpc>
                          <a:spcPct val="115000"/>
                        </a:lnSpc>
                        <a:spcAft>
                          <a:spcPts val="600"/>
                        </a:spcAft>
                      </a:pPr>
                      <a:r>
                        <a:rPr lang="el-GR" sz="1400">
                          <a:effectLst/>
                        </a:rPr>
                        <a:t>6. Μεταποίηση, Εμπόριο, Τουρισμός</a:t>
                      </a:r>
                      <a:endParaRPr lang="el-GR" sz="140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3248614715"/>
                  </a:ext>
                </a:extLst>
              </a:tr>
              <a:tr h="256570">
                <a:tc>
                  <a:txBody>
                    <a:bodyPr/>
                    <a:lstStyle/>
                    <a:p>
                      <a:pPr algn="just">
                        <a:lnSpc>
                          <a:spcPct val="115000"/>
                        </a:lnSpc>
                        <a:spcAft>
                          <a:spcPts val="600"/>
                        </a:spcAft>
                      </a:pPr>
                      <a:r>
                        <a:rPr lang="el-GR" sz="1400">
                          <a:effectLst/>
                        </a:rPr>
                        <a:t>7. Δημοτική Αστυνομία και Πολιτική Προστασία</a:t>
                      </a:r>
                      <a:endParaRPr lang="el-GR" sz="140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3372109645"/>
                  </a:ext>
                </a:extLst>
              </a:tr>
              <a:tr h="495245">
                <a:tc>
                  <a:txBody>
                    <a:bodyPr/>
                    <a:lstStyle/>
                    <a:p>
                      <a:pPr algn="just">
                        <a:lnSpc>
                          <a:spcPct val="115000"/>
                        </a:lnSpc>
                        <a:spcAft>
                          <a:spcPts val="600"/>
                        </a:spcAft>
                      </a:pPr>
                      <a:r>
                        <a:rPr lang="el-GR" sz="1400">
                          <a:effectLst/>
                        </a:rPr>
                        <a:t>8. Προγραμματισμός, Ηλεκτρονική Διακυβέρνηση και Εξυπηρέτηση του πολίτη</a:t>
                      </a:r>
                      <a:endParaRPr lang="el-GR" sz="140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797525481"/>
                  </a:ext>
                </a:extLst>
              </a:tr>
              <a:tr h="256570">
                <a:tc>
                  <a:txBody>
                    <a:bodyPr/>
                    <a:lstStyle/>
                    <a:p>
                      <a:pPr algn="just">
                        <a:lnSpc>
                          <a:spcPct val="115000"/>
                        </a:lnSpc>
                        <a:spcAft>
                          <a:spcPts val="600"/>
                        </a:spcAft>
                      </a:pPr>
                      <a:r>
                        <a:rPr lang="el-GR" sz="1400">
                          <a:effectLst/>
                        </a:rPr>
                        <a:t>9. Οικονομική διαχείριση και Προμήθειες</a:t>
                      </a:r>
                      <a:endParaRPr lang="el-GR" sz="140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1044129495"/>
                  </a:ext>
                </a:extLst>
              </a:tr>
              <a:tr h="495245">
                <a:tc>
                  <a:txBody>
                    <a:bodyPr/>
                    <a:lstStyle/>
                    <a:p>
                      <a:pPr algn="just">
                        <a:lnSpc>
                          <a:spcPct val="115000"/>
                        </a:lnSpc>
                        <a:spcAft>
                          <a:spcPts val="600"/>
                        </a:spcAft>
                      </a:pPr>
                      <a:r>
                        <a:rPr lang="el-GR" sz="1400" dirty="0">
                          <a:effectLst/>
                        </a:rPr>
                        <a:t>10. Διαχείριση Ανθρώπινου Δυναμικού και Διοικητικές λειτουργίες</a:t>
                      </a:r>
                      <a:endParaRPr lang="el-GR"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1725526381"/>
                  </a:ext>
                </a:extLst>
              </a:tr>
            </a:tbl>
          </a:graphicData>
        </a:graphic>
      </p:graphicFrame>
    </p:spTree>
    <p:extLst>
      <p:ext uri="{BB962C8B-B14F-4D97-AF65-F5344CB8AC3E}">
        <p14:creationId xmlns:p14="http://schemas.microsoft.com/office/powerpoint/2010/main" val="582681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9</a:t>
            </a:fld>
            <a:endParaRPr lang="el-GR"/>
          </a:p>
        </p:txBody>
      </p:sp>
      <p:sp>
        <p:nvSpPr>
          <p:cNvPr id="3" name="TextBox 2"/>
          <p:cNvSpPr txBox="1"/>
          <p:nvPr/>
        </p:nvSpPr>
        <p:spPr>
          <a:xfrm>
            <a:off x="263351" y="260648"/>
            <a:ext cx="11661293" cy="1077218"/>
          </a:xfrm>
          <a:prstGeom prst="rect">
            <a:avLst/>
          </a:prstGeom>
          <a:noFill/>
        </p:spPr>
        <p:txBody>
          <a:bodyPr wrap="square" rtlCol="0">
            <a:spAutoFit/>
          </a:bodyPr>
          <a:lstStyle/>
          <a:p>
            <a:pPr marL="114300" indent="0" algn="ctr">
              <a:lnSpc>
                <a:spcPct val="150000"/>
              </a:lnSpc>
              <a:buNone/>
            </a:pPr>
            <a:r>
              <a:rPr lang="el-GR" sz="1600" b="1" dirty="0" err="1" smtClean="0">
                <a:solidFill>
                  <a:srgbClr val="0070C0"/>
                </a:solidFill>
              </a:rPr>
              <a:t>Πολυεπίπεδη</a:t>
            </a:r>
            <a:r>
              <a:rPr lang="el-GR" sz="1600" b="1" dirty="0" smtClean="0">
                <a:solidFill>
                  <a:srgbClr val="0070C0"/>
                </a:solidFill>
              </a:rPr>
              <a:t> Διακυβέρνηση</a:t>
            </a:r>
          </a:p>
          <a:p>
            <a:pPr marL="0" indent="0" algn="ctr">
              <a:buNone/>
            </a:pPr>
            <a:r>
              <a:rPr lang="el-GR" sz="1600" b="1" dirty="0">
                <a:solidFill>
                  <a:schemeClr val="tx1"/>
                </a:solidFill>
              </a:rPr>
              <a:t>41 Λειτουργικοί Τομείς</a:t>
            </a:r>
          </a:p>
          <a:p>
            <a:pPr marL="114300" indent="0" algn="ctr">
              <a:lnSpc>
                <a:spcPct val="150000"/>
              </a:lnSpc>
              <a:buNone/>
            </a:pPr>
            <a:endParaRPr lang="el-GR" sz="1600" b="1" dirty="0">
              <a:solidFill>
                <a:srgbClr val="0070C0"/>
              </a:solidFill>
            </a:endParaRPr>
          </a:p>
        </p:txBody>
      </p:sp>
      <p:graphicFrame>
        <p:nvGraphicFramePr>
          <p:cNvPr id="9" name="Content Placeholder 4">
            <a:extLst>
              <a:ext uri="{FF2B5EF4-FFF2-40B4-BE49-F238E27FC236}">
                <a16:creationId xmlns="" xmlns:a16="http://schemas.microsoft.com/office/drawing/2014/main" id="{FADEA0BB-306F-AA8A-5FE1-4333EBB88A09}"/>
              </a:ext>
            </a:extLst>
          </p:cNvPr>
          <p:cNvGraphicFramePr>
            <a:graphicFrameLocks/>
          </p:cNvGraphicFramePr>
          <p:nvPr>
            <p:extLst>
              <p:ext uri="{D42A27DB-BD31-4B8C-83A1-F6EECF244321}">
                <p14:modId xmlns:p14="http://schemas.microsoft.com/office/powerpoint/2010/main" val="636865269"/>
              </p:ext>
            </p:extLst>
          </p:nvPr>
        </p:nvGraphicFramePr>
        <p:xfrm>
          <a:off x="1415480" y="1243726"/>
          <a:ext cx="9721080" cy="4879385"/>
        </p:xfrm>
        <a:graphic>
          <a:graphicData uri="http://schemas.openxmlformats.org/drawingml/2006/table">
            <a:tbl>
              <a:tblPr>
                <a:tableStyleId>{69CF1AB2-1976-4502-BF36-3FF5EA218861}</a:tableStyleId>
              </a:tblPr>
              <a:tblGrid>
                <a:gridCol w="872253">
                  <a:extLst>
                    <a:ext uri="{9D8B030D-6E8A-4147-A177-3AD203B41FA5}">
                      <a16:colId xmlns="" xmlns:a16="http://schemas.microsoft.com/office/drawing/2014/main" val="3307947609"/>
                    </a:ext>
                  </a:extLst>
                </a:gridCol>
                <a:gridCol w="642361">
                  <a:extLst>
                    <a:ext uri="{9D8B030D-6E8A-4147-A177-3AD203B41FA5}">
                      <a16:colId xmlns="" xmlns:a16="http://schemas.microsoft.com/office/drawing/2014/main" val="468878440"/>
                    </a:ext>
                  </a:extLst>
                </a:gridCol>
                <a:gridCol w="8206466">
                  <a:extLst>
                    <a:ext uri="{9D8B030D-6E8A-4147-A177-3AD203B41FA5}">
                      <a16:colId xmlns="" xmlns:a16="http://schemas.microsoft.com/office/drawing/2014/main" val="2558990526"/>
                    </a:ext>
                  </a:extLst>
                </a:gridCol>
              </a:tblGrid>
              <a:tr h="220435">
                <a:tc rowSpan="3">
                  <a:txBody>
                    <a:bodyPr/>
                    <a:lstStyle/>
                    <a:p>
                      <a:pPr algn="ctr" fontAlgn="ctr"/>
                      <a:r>
                        <a:rPr lang="el-GR" sz="900" b="1" u="none" strike="noStrike" dirty="0" smtClean="0">
                          <a:solidFill>
                            <a:srgbClr val="0070C0"/>
                          </a:solidFill>
                          <a:effectLst/>
                        </a:rPr>
                        <a:t>Κοινωνική Πολιτική, Απασχόληση και Δημόσια Υγεία</a:t>
                      </a:r>
                      <a:endParaRPr lang="el-GR" sz="900" b="1" i="0" u="none" strike="noStrike" dirty="0">
                        <a:solidFill>
                          <a:srgbClr val="0070C0"/>
                        </a:solidFill>
                        <a:effectLst/>
                        <a:latin typeface="Calibri" panose="020F0502020204030204" pitchFamily="34" charset="0"/>
                      </a:endParaRPr>
                    </a:p>
                  </a:txBody>
                  <a:tcPr marL="5320" marR="5320" marT="5320" marB="0" anchor="ctr"/>
                </a:tc>
                <a:tc>
                  <a:txBody>
                    <a:bodyPr/>
                    <a:lstStyle/>
                    <a:p>
                      <a:pPr algn="l" fontAlgn="ctr"/>
                      <a:r>
                        <a:rPr lang="el-GR" sz="1400" u="none" strike="noStrike" dirty="0">
                          <a:effectLst/>
                        </a:rPr>
                        <a:t>ΛΤ</a:t>
                      </a:r>
                      <a:r>
                        <a:rPr lang="en-US" sz="1400" u="none" strike="noStrike" dirty="0">
                          <a:effectLst/>
                        </a:rPr>
                        <a:t>.</a:t>
                      </a:r>
                      <a:r>
                        <a:rPr lang="el-GR" sz="1400" u="none" strike="noStrike" dirty="0">
                          <a:effectLst/>
                        </a:rPr>
                        <a:t>1.1</a:t>
                      </a:r>
                      <a:endParaRPr lang="el-GR" sz="1400" b="0" i="0" u="none" strike="noStrike" dirty="0">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dirty="0">
                          <a:effectLst/>
                        </a:rPr>
                        <a:t>Κοινωνική Πολιτική &amp; Ισότητα των φύλων</a:t>
                      </a:r>
                      <a:endParaRPr lang="el-GR" sz="1400" b="0" i="0" u="none" strike="noStrike" dirty="0">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3320353281"/>
                  </a:ext>
                </a:extLst>
              </a:tr>
              <a:tr h="220435">
                <a:tc vMerge="1">
                  <a:txBody>
                    <a:bodyPr/>
                    <a:lstStyle/>
                    <a:p>
                      <a:endParaRPr lang="el-GR"/>
                    </a:p>
                  </a:txBody>
                  <a:tcPr/>
                </a:tc>
                <a:tc>
                  <a:txBody>
                    <a:bodyPr/>
                    <a:lstStyle/>
                    <a:p>
                      <a:pPr algn="l" fontAlgn="ctr"/>
                      <a:r>
                        <a:rPr lang="el-GR" sz="1400" u="none" strike="noStrike">
                          <a:effectLst/>
                        </a:rPr>
                        <a:t>ΛΤ</a:t>
                      </a:r>
                      <a:r>
                        <a:rPr lang="en-US" sz="1400" u="none" strike="noStrike">
                          <a:effectLst/>
                        </a:rPr>
                        <a:t>.</a:t>
                      </a:r>
                      <a:r>
                        <a:rPr lang="el-GR" sz="1400" u="none" strike="noStrike">
                          <a:effectLst/>
                        </a:rPr>
                        <a:t>1.2</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Απασχόληση</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1189422574"/>
                  </a:ext>
                </a:extLst>
              </a:tr>
              <a:tr h="220435">
                <a:tc vMerge="1">
                  <a:txBody>
                    <a:bodyPr/>
                    <a:lstStyle/>
                    <a:p>
                      <a:endParaRPr lang="el-GR"/>
                    </a:p>
                  </a:txBody>
                  <a:tcPr/>
                </a:tc>
                <a:tc>
                  <a:txBody>
                    <a:bodyPr/>
                    <a:lstStyle/>
                    <a:p>
                      <a:pPr algn="l" fontAlgn="ctr"/>
                      <a:r>
                        <a:rPr lang="el-GR" sz="1400" u="none" strike="noStrike">
                          <a:effectLst/>
                        </a:rPr>
                        <a:t>ΛΤ</a:t>
                      </a:r>
                      <a:r>
                        <a:rPr lang="en-US" sz="1400" u="none" strike="noStrike">
                          <a:effectLst/>
                        </a:rPr>
                        <a:t>.</a:t>
                      </a:r>
                      <a:r>
                        <a:rPr lang="el-GR" sz="1400" u="none" strike="noStrike">
                          <a:effectLst/>
                        </a:rPr>
                        <a:t>1.3</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dirty="0">
                          <a:effectLst/>
                        </a:rPr>
                        <a:t>Δημόσια Υγεία </a:t>
                      </a:r>
                      <a:endParaRPr lang="el-GR" sz="1400" b="0" i="0" u="none" strike="noStrike" dirty="0">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734659127"/>
                  </a:ext>
                </a:extLst>
              </a:tr>
              <a:tr h="220435">
                <a:tc rowSpan="3">
                  <a:txBody>
                    <a:bodyPr/>
                    <a:lstStyle/>
                    <a:p>
                      <a:pPr algn="ctr" fontAlgn="ctr"/>
                      <a:r>
                        <a:rPr lang="el-GR" sz="900" b="1" u="none" strike="noStrike" dirty="0" smtClean="0">
                          <a:solidFill>
                            <a:srgbClr val="0070C0"/>
                          </a:solidFill>
                          <a:effectLst/>
                        </a:rPr>
                        <a:t>Παιδεία, Πολιτισμός και Αθλητισμός</a:t>
                      </a:r>
                      <a:endParaRPr lang="el-GR" sz="900" b="1" i="0" u="none" strike="noStrike" dirty="0">
                        <a:solidFill>
                          <a:srgbClr val="0070C0"/>
                        </a:solidFill>
                        <a:effectLst/>
                        <a:latin typeface="+mn-lt"/>
                      </a:endParaRPr>
                    </a:p>
                  </a:txBody>
                  <a:tcPr marL="5320" marR="5320" marT="5320" marB="0" anchor="ctr"/>
                </a:tc>
                <a:tc>
                  <a:txBody>
                    <a:bodyPr/>
                    <a:lstStyle/>
                    <a:p>
                      <a:pPr algn="l" fontAlgn="ctr"/>
                      <a:r>
                        <a:rPr lang="el-GR" sz="1400" u="none" strike="noStrike">
                          <a:effectLst/>
                        </a:rPr>
                        <a:t>ΛΤ.2.1</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Παιδεία</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2572299803"/>
                  </a:ext>
                </a:extLst>
              </a:tr>
              <a:tr h="220435">
                <a:tc vMerge="1">
                  <a:txBody>
                    <a:bodyPr/>
                    <a:lstStyle/>
                    <a:p>
                      <a:endParaRPr lang="el-GR"/>
                    </a:p>
                  </a:txBody>
                  <a:tcPr/>
                </a:tc>
                <a:tc>
                  <a:txBody>
                    <a:bodyPr/>
                    <a:lstStyle/>
                    <a:p>
                      <a:pPr algn="l" fontAlgn="ctr"/>
                      <a:r>
                        <a:rPr lang="el-GR" sz="1400" u="none" strike="noStrike">
                          <a:effectLst/>
                        </a:rPr>
                        <a:t>ΛΤ.2.2</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Πολιτισμός</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867026205"/>
                  </a:ext>
                </a:extLst>
              </a:tr>
              <a:tr h="220435">
                <a:tc vMerge="1">
                  <a:txBody>
                    <a:bodyPr/>
                    <a:lstStyle/>
                    <a:p>
                      <a:endParaRPr lang="el-GR"/>
                    </a:p>
                  </a:txBody>
                  <a:tcPr/>
                </a:tc>
                <a:tc>
                  <a:txBody>
                    <a:bodyPr/>
                    <a:lstStyle/>
                    <a:p>
                      <a:pPr algn="l" fontAlgn="ctr"/>
                      <a:r>
                        <a:rPr lang="el-GR" sz="1400" u="none" strike="noStrike">
                          <a:effectLst/>
                        </a:rPr>
                        <a:t>ΛΤ.2.3</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dirty="0">
                          <a:effectLst/>
                        </a:rPr>
                        <a:t>Αθλητισμός </a:t>
                      </a:r>
                      <a:endParaRPr lang="el-GR" sz="1400" b="0" i="0" u="none" strike="noStrike" dirty="0">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3500007164"/>
                  </a:ext>
                </a:extLst>
              </a:tr>
              <a:tr h="220435">
                <a:tc rowSpan="6">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l-GR" sz="900" b="1" u="none" strike="noStrike" dirty="0" smtClean="0">
                          <a:solidFill>
                            <a:srgbClr val="0070C0"/>
                          </a:solidFill>
                          <a:effectLst/>
                        </a:rPr>
                        <a:t>Περιβάλλον, Χωροταξία και Πολεοδομία</a:t>
                      </a:r>
                    </a:p>
                    <a:p>
                      <a:pPr algn="ctr" fontAlgn="ctr"/>
                      <a:endParaRPr lang="el-GR" sz="1400" b="1" i="0" u="none" strike="noStrike" dirty="0">
                        <a:solidFill>
                          <a:srgbClr val="0070C0"/>
                        </a:solidFill>
                        <a:effectLst/>
                        <a:latin typeface="Calibri" panose="020F0502020204030204" pitchFamily="34" charset="0"/>
                      </a:endParaRPr>
                    </a:p>
                  </a:txBody>
                  <a:tcPr marL="5320" marR="5320" marT="5320" marB="0" anchor="ctr"/>
                </a:tc>
                <a:tc>
                  <a:txBody>
                    <a:bodyPr/>
                    <a:lstStyle/>
                    <a:p>
                      <a:pPr algn="l" fontAlgn="ctr"/>
                      <a:r>
                        <a:rPr lang="el-GR" sz="1400" u="none" strike="noStrike">
                          <a:effectLst/>
                        </a:rPr>
                        <a:t>ΛΤ.3.1</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dirty="0">
                          <a:effectLst/>
                        </a:rPr>
                        <a:t>Προστασία Περιβάλλοντος</a:t>
                      </a:r>
                      <a:endParaRPr lang="el-GR" sz="1400" b="0" i="0" u="none" strike="noStrike" dirty="0">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1186827079"/>
                  </a:ext>
                </a:extLst>
              </a:tr>
              <a:tr h="220435">
                <a:tc vMerge="1">
                  <a:txBody>
                    <a:bodyPr/>
                    <a:lstStyle/>
                    <a:p>
                      <a:endParaRPr lang="el-GR"/>
                    </a:p>
                  </a:txBody>
                  <a:tcPr/>
                </a:tc>
                <a:tc>
                  <a:txBody>
                    <a:bodyPr/>
                    <a:lstStyle/>
                    <a:p>
                      <a:pPr algn="l" fontAlgn="ctr"/>
                      <a:r>
                        <a:rPr lang="el-GR" sz="1400" u="none" strike="noStrike">
                          <a:effectLst/>
                        </a:rPr>
                        <a:t>ΛΤ.3.2</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l" fontAlgn="ctr"/>
                      <a:r>
                        <a:rPr lang="el-GR" sz="1400" u="none" strike="noStrike">
                          <a:effectLst/>
                        </a:rPr>
                        <a:t>Διαχείριση Υδάτων</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2591138729"/>
                  </a:ext>
                </a:extLst>
              </a:tr>
              <a:tr h="220435">
                <a:tc vMerge="1">
                  <a:txBody>
                    <a:bodyPr/>
                    <a:lstStyle/>
                    <a:p>
                      <a:endParaRPr lang="el-GR"/>
                    </a:p>
                  </a:txBody>
                  <a:tcPr/>
                </a:tc>
                <a:tc>
                  <a:txBody>
                    <a:bodyPr/>
                    <a:lstStyle/>
                    <a:p>
                      <a:pPr algn="l" fontAlgn="ctr"/>
                      <a:r>
                        <a:rPr lang="el-GR" sz="1400" u="none" strike="noStrike">
                          <a:effectLst/>
                        </a:rPr>
                        <a:t>ΛΤ.3.3</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l" fontAlgn="ctr"/>
                      <a:r>
                        <a:rPr lang="el-GR" sz="1400" u="none" strike="noStrike">
                          <a:effectLst/>
                        </a:rPr>
                        <a:t>Διαχείριση στερεών και υγρών αποβλήτων, Καθαριότητα &amp; Πράσινο</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1605825402"/>
                  </a:ext>
                </a:extLst>
              </a:tr>
              <a:tr h="220435">
                <a:tc vMerge="1">
                  <a:txBody>
                    <a:bodyPr/>
                    <a:lstStyle/>
                    <a:p>
                      <a:endParaRPr lang="el-GR"/>
                    </a:p>
                  </a:txBody>
                  <a:tcPr/>
                </a:tc>
                <a:tc>
                  <a:txBody>
                    <a:bodyPr/>
                    <a:lstStyle/>
                    <a:p>
                      <a:pPr algn="l" fontAlgn="ctr"/>
                      <a:r>
                        <a:rPr lang="el-GR" sz="1400" u="none" strike="noStrike">
                          <a:effectLst/>
                        </a:rPr>
                        <a:t>ΛΤ.3.4</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Φυσικοί  πόροι &amp; Ενέργεια</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2311996661"/>
                  </a:ext>
                </a:extLst>
              </a:tr>
              <a:tr h="220435">
                <a:tc vMerge="1">
                  <a:txBody>
                    <a:bodyPr/>
                    <a:lstStyle/>
                    <a:p>
                      <a:endParaRPr lang="el-GR"/>
                    </a:p>
                  </a:txBody>
                  <a:tcPr/>
                </a:tc>
                <a:tc>
                  <a:txBody>
                    <a:bodyPr/>
                    <a:lstStyle/>
                    <a:p>
                      <a:pPr algn="l" fontAlgn="ctr"/>
                      <a:r>
                        <a:rPr lang="el-GR" sz="1400" u="none" strike="noStrike">
                          <a:effectLst/>
                        </a:rPr>
                        <a:t>ΛΤ.3.5</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Ορυκτός πλούτος – Λατομεία</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2582330268"/>
                  </a:ext>
                </a:extLst>
              </a:tr>
              <a:tr h="220435">
                <a:tc vMerge="1">
                  <a:txBody>
                    <a:bodyPr/>
                    <a:lstStyle/>
                    <a:p>
                      <a:endParaRPr lang="el-GR"/>
                    </a:p>
                  </a:txBody>
                  <a:tcPr/>
                </a:tc>
                <a:tc>
                  <a:txBody>
                    <a:bodyPr/>
                    <a:lstStyle/>
                    <a:p>
                      <a:pPr algn="l" fontAlgn="ctr"/>
                      <a:r>
                        <a:rPr lang="el-GR" sz="1400" u="none" strike="noStrike">
                          <a:effectLst/>
                        </a:rPr>
                        <a:t>ΛΤ.3.6</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Χωροταξία / Πολεοδομία</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1861973887"/>
                  </a:ext>
                </a:extLst>
              </a:tr>
              <a:tr h="220435">
                <a:tc rowSpan="3">
                  <a:txBody>
                    <a:bodyPr/>
                    <a:lstStyle/>
                    <a:p>
                      <a:pPr algn="ctr" fontAlgn="ctr"/>
                      <a:r>
                        <a:rPr lang="el-GR" sz="900" b="1" u="none" strike="noStrike" dirty="0" smtClean="0">
                          <a:solidFill>
                            <a:srgbClr val="0070C0"/>
                          </a:solidFill>
                          <a:effectLst/>
                        </a:rPr>
                        <a:t>Υποδομές και Μεταφορές</a:t>
                      </a:r>
                      <a:endParaRPr lang="el-GR" sz="900" b="1" i="0" u="none" strike="noStrike" dirty="0">
                        <a:solidFill>
                          <a:srgbClr val="0070C0"/>
                        </a:solidFill>
                        <a:effectLst/>
                        <a:latin typeface="Calibri" panose="020F0502020204030204" pitchFamily="34" charset="0"/>
                      </a:endParaRPr>
                    </a:p>
                  </a:txBody>
                  <a:tcPr marL="5320" marR="5320" marT="5320" marB="0" anchor="ctr"/>
                </a:tc>
                <a:tc>
                  <a:txBody>
                    <a:bodyPr/>
                    <a:lstStyle/>
                    <a:p>
                      <a:pPr algn="l" fontAlgn="ctr"/>
                      <a:r>
                        <a:rPr lang="el-GR" sz="1400" u="none" strike="noStrike" dirty="0">
                          <a:effectLst/>
                        </a:rPr>
                        <a:t>ΛΤ.4.1</a:t>
                      </a:r>
                      <a:endParaRPr lang="el-GR" sz="1400" b="0" i="0" u="none" strike="noStrike" dirty="0">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dirty="0">
                          <a:effectLst/>
                        </a:rPr>
                        <a:t>Υποδομές – Διαχείριση τεχνικών έργων</a:t>
                      </a:r>
                      <a:endParaRPr lang="el-GR" sz="1400" b="0" i="0" u="none" strike="noStrike" dirty="0">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705612341"/>
                  </a:ext>
                </a:extLst>
              </a:tr>
              <a:tr h="220435">
                <a:tc vMerge="1">
                  <a:txBody>
                    <a:bodyPr/>
                    <a:lstStyle/>
                    <a:p>
                      <a:endParaRPr lang="el-GR"/>
                    </a:p>
                  </a:txBody>
                  <a:tcPr/>
                </a:tc>
                <a:tc>
                  <a:txBody>
                    <a:bodyPr/>
                    <a:lstStyle/>
                    <a:p>
                      <a:pPr algn="l" fontAlgn="ctr"/>
                      <a:r>
                        <a:rPr lang="el-GR" sz="1400" u="none" strike="noStrike">
                          <a:effectLst/>
                        </a:rPr>
                        <a:t>ΛΤ.4.2</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dirty="0">
                          <a:effectLst/>
                        </a:rPr>
                        <a:t>Μεταφορές, Συγκοινωνίες, Κυκλοφορία, Στάθμευση</a:t>
                      </a:r>
                      <a:endParaRPr lang="el-GR" sz="1400" b="0" i="0" u="none" strike="noStrike" dirty="0">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3207715404"/>
                  </a:ext>
                </a:extLst>
              </a:tr>
              <a:tr h="220435">
                <a:tc vMerge="1">
                  <a:txBody>
                    <a:bodyPr/>
                    <a:lstStyle/>
                    <a:p>
                      <a:endParaRPr lang="el-GR"/>
                    </a:p>
                  </a:txBody>
                  <a:tcPr/>
                </a:tc>
                <a:tc>
                  <a:txBody>
                    <a:bodyPr/>
                    <a:lstStyle/>
                    <a:p>
                      <a:pPr algn="l" fontAlgn="ctr"/>
                      <a:r>
                        <a:rPr lang="el-GR" sz="1400" u="none" strike="noStrike">
                          <a:effectLst/>
                        </a:rPr>
                        <a:t>ΛΤ.4.3</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Επικοινωνίες</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934573879"/>
                  </a:ext>
                </a:extLst>
              </a:tr>
              <a:tr h="220435">
                <a:tc rowSpan="7">
                  <a:txBody>
                    <a:bodyPr/>
                    <a:lstStyle/>
                    <a:p>
                      <a:pPr algn="ctr" fontAlgn="ctr"/>
                      <a:r>
                        <a:rPr lang="el-GR" sz="900" b="1" u="none" strike="noStrike" dirty="0" smtClean="0">
                          <a:solidFill>
                            <a:srgbClr val="0070C0"/>
                          </a:solidFill>
                          <a:effectLst/>
                        </a:rPr>
                        <a:t>Αγροτική Ανάπτυξη </a:t>
                      </a:r>
                      <a:endParaRPr lang="el-GR" sz="900" b="1" i="0" u="none" strike="noStrike" dirty="0">
                        <a:solidFill>
                          <a:srgbClr val="0070C0"/>
                        </a:solidFill>
                        <a:effectLst/>
                        <a:latin typeface="Calibri" panose="020F0502020204030204" pitchFamily="34" charset="0"/>
                      </a:endParaRPr>
                    </a:p>
                  </a:txBody>
                  <a:tcPr marL="5320" marR="5320" marT="5320" marB="0" anchor="ctr"/>
                </a:tc>
                <a:tc>
                  <a:txBody>
                    <a:bodyPr/>
                    <a:lstStyle/>
                    <a:p>
                      <a:pPr algn="l" fontAlgn="ctr"/>
                      <a:r>
                        <a:rPr lang="el-GR" sz="1400" u="none" strike="noStrike">
                          <a:effectLst/>
                        </a:rPr>
                        <a:t>ΛΤ.5.1</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Προγραμματισμός Αγροτικής Ανάπτυξης</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3719944409"/>
                  </a:ext>
                </a:extLst>
              </a:tr>
              <a:tr h="220435">
                <a:tc vMerge="1">
                  <a:txBody>
                    <a:bodyPr/>
                    <a:lstStyle/>
                    <a:p>
                      <a:endParaRPr lang="el-GR"/>
                    </a:p>
                  </a:txBody>
                  <a:tcPr/>
                </a:tc>
                <a:tc>
                  <a:txBody>
                    <a:bodyPr/>
                    <a:lstStyle/>
                    <a:p>
                      <a:pPr algn="l" fontAlgn="ctr"/>
                      <a:r>
                        <a:rPr lang="el-GR" sz="1400" u="none" strike="noStrike">
                          <a:effectLst/>
                        </a:rPr>
                        <a:t>ΛΤ.5.2</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Πολιτική Γης</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2242946133"/>
                  </a:ext>
                </a:extLst>
              </a:tr>
              <a:tr h="220435">
                <a:tc vMerge="1">
                  <a:txBody>
                    <a:bodyPr/>
                    <a:lstStyle/>
                    <a:p>
                      <a:endParaRPr lang="el-GR"/>
                    </a:p>
                  </a:txBody>
                  <a:tcPr/>
                </a:tc>
                <a:tc>
                  <a:txBody>
                    <a:bodyPr/>
                    <a:lstStyle/>
                    <a:p>
                      <a:pPr algn="l" fontAlgn="ctr"/>
                      <a:r>
                        <a:rPr lang="el-GR" sz="1400" u="none" strike="noStrike">
                          <a:effectLst/>
                        </a:rPr>
                        <a:t>ΛΤ.5.3</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Γεωργία </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1615789474"/>
                  </a:ext>
                </a:extLst>
              </a:tr>
              <a:tr h="220435">
                <a:tc vMerge="1">
                  <a:txBody>
                    <a:bodyPr/>
                    <a:lstStyle/>
                    <a:p>
                      <a:endParaRPr lang="el-GR"/>
                    </a:p>
                  </a:txBody>
                  <a:tcPr/>
                </a:tc>
                <a:tc>
                  <a:txBody>
                    <a:bodyPr/>
                    <a:lstStyle/>
                    <a:p>
                      <a:pPr algn="l" fontAlgn="ctr"/>
                      <a:r>
                        <a:rPr lang="el-GR" sz="1400" u="none" strike="noStrike">
                          <a:effectLst/>
                        </a:rPr>
                        <a:t>ΛΤ.5.4</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Κτηνοτροφία </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1962079041"/>
                  </a:ext>
                </a:extLst>
              </a:tr>
              <a:tr h="220435">
                <a:tc vMerge="1">
                  <a:txBody>
                    <a:bodyPr/>
                    <a:lstStyle/>
                    <a:p>
                      <a:endParaRPr lang="el-GR"/>
                    </a:p>
                  </a:txBody>
                  <a:tcPr/>
                </a:tc>
                <a:tc>
                  <a:txBody>
                    <a:bodyPr/>
                    <a:lstStyle/>
                    <a:p>
                      <a:pPr algn="l" fontAlgn="ctr"/>
                      <a:r>
                        <a:rPr lang="el-GR" sz="1400" u="none" strike="noStrike">
                          <a:effectLst/>
                        </a:rPr>
                        <a:t>ΛΤ5.5</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Κτηνιατρική </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2401655674"/>
                  </a:ext>
                </a:extLst>
              </a:tr>
              <a:tr h="220435">
                <a:tc vMerge="1">
                  <a:txBody>
                    <a:bodyPr/>
                    <a:lstStyle/>
                    <a:p>
                      <a:endParaRPr lang="el-GR"/>
                    </a:p>
                  </a:txBody>
                  <a:tcPr/>
                </a:tc>
                <a:tc>
                  <a:txBody>
                    <a:bodyPr/>
                    <a:lstStyle/>
                    <a:p>
                      <a:pPr algn="l" fontAlgn="ctr"/>
                      <a:r>
                        <a:rPr lang="el-GR" sz="1400" u="none" strike="noStrike">
                          <a:effectLst/>
                        </a:rPr>
                        <a:t>ΛΤ.5.6</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Αλιεία </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3297080430"/>
                  </a:ext>
                </a:extLst>
              </a:tr>
              <a:tr h="220435">
                <a:tc vMerge="1">
                  <a:txBody>
                    <a:bodyPr/>
                    <a:lstStyle/>
                    <a:p>
                      <a:endParaRPr lang="el-GR"/>
                    </a:p>
                  </a:txBody>
                  <a:tcPr/>
                </a:tc>
                <a:tc>
                  <a:txBody>
                    <a:bodyPr/>
                    <a:lstStyle/>
                    <a:p>
                      <a:pPr algn="l" fontAlgn="ctr"/>
                      <a:r>
                        <a:rPr lang="el-GR" sz="1400" u="none" strike="noStrike">
                          <a:effectLst/>
                        </a:rPr>
                        <a:t>ΛΤ.5.7</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dirty="0">
                          <a:effectLst/>
                        </a:rPr>
                        <a:t>Γενικές αρμοδιότητες Γεωργίας – Κτηνοτροφίας – Κτηνιατρικής -Αλιείας</a:t>
                      </a:r>
                      <a:endParaRPr lang="el-GR" sz="1400" b="0" i="0" u="none" strike="noStrike" dirty="0">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2072423229"/>
                  </a:ext>
                </a:extLst>
              </a:tr>
            </a:tbl>
          </a:graphicData>
        </a:graphic>
      </p:graphicFrame>
    </p:spTree>
    <p:extLst>
      <p:ext uri="{BB962C8B-B14F-4D97-AF65-F5344CB8AC3E}">
        <p14:creationId xmlns:p14="http://schemas.microsoft.com/office/powerpoint/2010/main" val="2610890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12060</TotalTime>
  <Words>1882</Words>
  <Application>Microsoft Office PowerPoint</Application>
  <PresentationFormat>Widescreen</PresentationFormat>
  <Paragraphs>351</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Wingdings</vt:lpstr>
      <vt:lpstr>Times New Roman</vt:lpstr>
      <vt:lpstr>Corbel</vt:lpstr>
      <vt:lpstr>Gotham Greek Book</vt:lpstr>
      <vt:lpstr>Arial</vt:lpstr>
      <vt:lpstr>Wingdings 2</vt:lpstr>
      <vt:lpstr>Corbel (Body)</vt:lpstr>
      <vt:lpstr>Roboto Condensed</vt:lpstr>
      <vt:lpstr>Calibri</vt:lpstr>
      <vt:lpstr>Verdana</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Magda Karayianni</dc:creator>
  <cp:lastModifiedBy>Χρήστος Ράπτης</cp:lastModifiedBy>
  <cp:revision>1021</cp:revision>
  <cp:lastPrinted>2022-03-11T13:56:55Z</cp:lastPrinted>
  <dcterms:created xsi:type="dcterms:W3CDTF">2019-09-02T08:29:26Z</dcterms:created>
  <dcterms:modified xsi:type="dcterms:W3CDTF">2022-12-01T10:58:37Z</dcterms:modified>
</cp:coreProperties>
</file>