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7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8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9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2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27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8"/>
  </p:notesMasterIdLst>
  <p:handoutMasterIdLst>
    <p:handoutMasterId r:id="rId39"/>
  </p:handoutMasterIdLst>
  <p:sldIdLst>
    <p:sldId id="256" r:id="rId3"/>
    <p:sldId id="1450" r:id="rId4"/>
    <p:sldId id="1511" r:id="rId5"/>
    <p:sldId id="1351" r:id="rId6"/>
    <p:sldId id="1340" r:id="rId7"/>
    <p:sldId id="1384" r:id="rId8"/>
    <p:sldId id="1448" r:id="rId9"/>
    <p:sldId id="1449" r:id="rId10"/>
    <p:sldId id="1451" r:id="rId11"/>
    <p:sldId id="1442" r:id="rId12"/>
    <p:sldId id="1263" r:id="rId13"/>
    <p:sldId id="1455" r:id="rId14"/>
    <p:sldId id="1339" r:id="rId15"/>
    <p:sldId id="1438" r:id="rId16"/>
    <p:sldId id="1517" r:id="rId17"/>
    <p:sldId id="1376" r:id="rId18"/>
    <p:sldId id="1422" r:id="rId19"/>
    <p:sldId id="1423" r:id="rId20"/>
    <p:sldId id="1457" r:id="rId21"/>
    <p:sldId id="1516" r:id="rId22"/>
    <p:sldId id="1454" r:id="rId23"/>
    <p:sldId id="1361" r:id="rId24"/>
    <p:sldId id="1415" r:id="rId25"/>
    <p:sldId id="1352" r:id="rId26"/>
    <p:sldId id="1459" r:id="rId27"/>
    <p:sldId id="1481" r:id="rId28"/>
    <p:sldId id="1513" r:id="rId29"/>
    <p:sldId id="1475" r:id="rId30"/>
    <p:sldId id="1518" r:id="rId31"/>
    <p:sldId id="1514" r:id="rId32"/>
    <p:sldId id="1515" r:id="rId33"/>
    <p:sldId id="1363" r:id="rId34"/>
    <p:sldId id="1482" r:id="rId35"/>
    <p:sldId id="1477" r:id="rId36"/>
    <p:sldId id="26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ny Apostolopoulou" initials="PA" lastIdx="1" clrIdx="0">
    <p:extLst>
      <p:ext uri="{19B8F6BF-5375-455C-9EA6-DF929625EA0E}">
        <p15:presenceInfo xmlns:p15="http://schemas.microsoft.com/office/powerpoint/2012/main" userId="S::papostol@metronanalysis.gr::7e655d6e-fa2e-41e6-ae1e-cc90d6ebb8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37"/>
    <a:srgbClr val="EB2134"/>
    <a:srgbClr val="336600"/>
    <a:srgbClr val="FF3300"/>
    <a:srgbClr val="3399FF"/>
    <a:srgbClr val="6699FF"/>
    <a:srgbClr val="FB5786"/>
    <a:srgbClr val="F9074C"/>
    <a:srgbClr val="C486E6"/>
    <a:srgbClr val="D60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02" autoAdjust="0"/>
    <p:restoredTop sz="94660"/>
  </p:normalViewPr>
  <p:slideViewPr>
    <p:cSldViewPr>
      <p:cViewPr varScale="1">
        <p:scale>
          <a:sx n="82" d="100"/>
          <a:sy n="82" d="100"/>
        </p:scale>
        <p:origin x="12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963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4478090690345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207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203514577631271"/>
          <c:w val="1"/>
          <c:h val="0.708365500641917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3399FF">
                  <a:alpha val="70000"/>
                </a:srgb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bubble3D val="0"/>
            <c:spPr>
              <a:solidFill>
                <a:schemeClr val="accent2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dLbl>
              <c:idx val="1"/>
              <c:layout>
                <c:manualLayout>
                  <c:x val="-8.8618173695028495E-3"/>
                  <c:y val="9.7431692185984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79-4FA8-8ADE-2B743D621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Προς τη σωστή</c:v>
                </c:pt>
                <c:pt idx="1">
                  <c:v>Ούτε-ούτε (αυθ.)</c:v>
                </c:pt>
                <c:pt idx="2">
                  <c:v>Προς τη λάθος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40.4</c:v>
                </c:pt>
                <c:pt idx="1">
                  <c:v>5.6</c:v>
                </c:pt>
                <c:pt idx="2">
                  <c:v>50.9</c:v>
                </c:pt>
                <c:pt idx="3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6697638377732992E-2"/>
          <c:y val="0.10852581922151183"/>
          <c:w val="0.89999985936864957"/>
          <c:h val="0.1075780535009676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/>
              <a:t>Σύνολο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114231742218167E-2"/>
          <c:y val="0.25081407272916939"/>
          <c:w val="0.97136636133657528"/>
          <c:h val="0.70006846054935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Κυβέρνηση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Μάλλον θετικές</c:v>
                </c:pt>
                <c:pt idx="1">
                  <c:v>Ούτε-ούτε (αυθ.)</c:v>
                </c:pt>
                <c:pt idx="2">
                  <c:v>Μάλλον αρνητικές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33</c:v>
                </c:pt>
                <c:pt idx="1">
                  <c:v>10</c:v>
                </c:pt>
                <c:pt idx="2">
                  <c:v>56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33035426038730581"/>
          <c:y val="3.168579665452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984581723362951E-2"/>
          <c:y val="0.20491315628192949"/>
          <c:w val="0.97075951094205926"/>
          <c:h val="0.613938303547050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Μάλλον θετικές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dLbl>
              <c:idx val="0"/>
              <c:layout>
                <c:manualLayout>
                  <c:x val="-1.3387058686091987E-2"/>
                  <c:y val="-0.113690601349203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B0-474A-BF28-595332C819BC}"/>
                </c:ext>
              </c:extLst>
            </c:dLbl>
            <c:dLbl>
              <c:idx val="1"/>
              <c:layout>
                <c:manualLayout>
                  <c:x val="-1.7201035519736476E-2"/>
                  <c:y val="-9.0915449040372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B0-474A-BF28-595332C819BC}"/>
                </c:ext>
              </c:extLst>
            </c:dLbl>
            <c:dLbl>
              <c:idx val="2"/>
              <c:layout>
                <c:manualLayout>
                  <c:x val="-2.355766357581059E-2"/>
                  <c:y val="7.9898193275860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B0-474A-BF28-595332C819BC}"/>
                </c:ext>
              </c:extLst>
            </c:dLbl>
            <c:dLbl>
              <c:idx val="3"/>
              <c:layout>
                <c:manualLayout>
                  <c:x val="-3.2456942854314191E-2"/>
                  <c:y val="7.9898193275860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B0-474A-BF28-595332C819BC}"/>
                </c:ext>
              </c:extLst>
            </c:dLbl>
            <c:dLbl>
              <c:idx val="4"/>
              <c:layout>
                <c:manualLayout>
                  <c:x val="-3.2456942854314191E-2"/>
                  <c:y val="7.9898193275860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A3-4EB7-9758-EDF052E681E3}"/>
                </c:ext>
              </c:extLst>
            </c:dLbl>
            <c:dLbl>
              <c:idx val="15"/>
              <c:layout>
                <c:manualLayout>
                  <c:x val="-3.2059025790383347E-2"/>
                  <c:y val="5.5501520668879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EB-43E1-AC20-B373186F86A4}"/>
                </c:ext>
              </c:extLst>
            </c:dLbl>
            <c:dLbl>
              <c:idx val="16"/>
              <c:layout>
                <c:manualLayout>
                  <c:x val="-3.4291548477735946E-2"/>
                  <c:y val="5.5501520668879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1F-486E-9905-440289940F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49</c:v>
                </c:pt>
                <c:pt idx="2">
                  <c:v>42</c:v>
                </c:pt>
                <c:pt idx="3">
                  <c:v>42</c:v>
                </c:pt>
                <c:pt idx="4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Μάλλον αρνητικές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069884168222195E-2"/>
                  <c:y val="0.16511985423902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7F-47DF-8294-3BFF4DB96AB4}"/>
                </c:ext>
              </c:extLst>
            </c:dLbl>
            <c:dLbl>
              <c:idx val="1"/>
              <c:layout>
                <c:manualLayout>
                  <c:x val="-1.9069884168222206E-2"/>
                  <c:y val="0.10818197346694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7F-47DF-8294-3BFF4DB96AB4}"/>
                </c:ext>
              </c:extLst>
            </c:dLbl>
            <c:dLbl>
              <c:idx val="2"/>
              <c:layout>
                <c:manualLayout>
                  <c:x val="-2.4155186613081459E-2"/>
                  <c:y val="-9.110060923532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7F-47DF-8294-3BFF4DB96AB4}"/>
                </c:ext>
              </c:extLst>
            </c:dLbl>
            <c:dLbl>
              <c:idx val="3"/>
              <c:layout>
                <c:manualLayout>
                  <c:x val="-1.9069884168222206E-2"/>
                  <c:y val="-9.679439731253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7F-47DF-8294-3BFF4DB96AB4}"/>
                </c:ext>
              </c:extLst>
            </c:dLbl>
            <c:dLbl>
              <c:idx val="4"/>
              <c:layout>
                <c:manualLayout>
                  <c:x val="-2.5426512224296274E-2"/>
                  <c:y val="-0.12526333769857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3-4EB7-9758-EDF052E68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</c:v>
                </c:pt>
                <c:pt idx="1">
                  <c:v>45</c:v>
                </c:pt>
                <c:pt idx="2">
                  <c:v>53</c:v>
                </c:pt>
                <c:pt idx="3">
                  <c:v>52</c:v>
                </c:pt>
                <c:pt idx="4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4B-445F-9CF1-33A8A5288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1"/>
      </c:catAx>
      <c:valAx>
        <c:axId val="331354896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71-40CB-8E16-93DC0616B2E7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AE-4BA3-8CED-F37926BEC026}"/>
                </c:ext>
              </c:extLst>
            </c:dLbl>
            <c:dLbl>
              <c:idx val="2"/>
              <c:layout>
                <c:manualLayout>
                  <c:x val="-1.6715318660962455E-2"/>
                  <c:y val="5.3260014411286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71-40CB-8E16-93DC0616B2E7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AE-4BA3-8CED-F37926BEC026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271-40CB-8E16-93DC0616B2E7}"/>
                </c:ext>
              </c:extLst>
            </c:dLbl>
            <c:dLbl>
              <c:idx val="11"/>
              <c:layout>
                <c:manualLayout>
                  <c:x val="-1.891542071451523E-2"/>
                  <c:y val="3.0747918591298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71-40CB-8E16-93DC0616B2E7}"/>
                </c:ext>
              </c:extLst>
            </c:dLbl>
            <c:dLbl>
              <c:idx val="47"/>
              <c:layout>
                <c:manualLayout>
                  <c:x val="-6.996324530297862E-3"/>
                  <c:y val="6.0764046351282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271-40CB-8E16-93DC0616B2E7}"/>
                </c:ext>
              </c:extLst>
            </c:dLbl>
            <c:dLbl>
              <c:idx val="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271-40CB-8E16-93DC0616B2E7}"/>
                </c:ext>
              </c:extLst>
            </c:dLbl>
            <c:dLbl>
              <c:idx val="5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271-40CB-8E16-93DC0616B2E7}"/>
                </c:ext>
              </c:extLst>
            </c:dLbl>
            <c:dLbl>
              <c:idx val="57"/>
              <c:layout>
                <c:manualLayout>
                  <c:x val="-2.0015471741291719E-2"/>
                  <c:y val="-9.682062438863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271-40CB-8E16-93DC0616B2E7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E0-4D06-9C1F-83F176EDB56D}"/>
                </c:ext>
              </c:extLst>
            </c:dLbl>
            <c:dLbl>
              <c:idx val="61"/>
              <c:layout>
                <c:manualLayout>
                  <c:x val="-2.8815879955502503E-2"/>
                  <c:y val="-5.1796432748658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55-4E84-9EAE-75CB3559FED7}"/>
                </c:ext>
              </c:extLst>
            </c:dLbl>
            <c:dLbl>
              <c:idx val="6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43-4446-AD92-983A99A5D14D}"/>
                </c:ext>
              </c:extLst>
            </c:dLbl>
            <c:dLbl>
              <c:idx val="6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61-4928-AC1F-DDEA027FFCC6}"/>
                </c:ext>
              </c:extLst>
            </c:dLbl>
            <c:dLbl>
              <c:idx val="6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D0-4CDF-93A4-EB96D16D2486}"/>
                </c:ext>
              </c:extLst>
            </c:dLbl>
            <c:dLbl>
              <c:idx val="6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89-4979-9FD0-21E92BAD2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-15</c:v>
                </c:pt>
                <c:pt idx="1">
                  <c:v>-27</c:v>
                </c:pt>
                <c:pt idx="2">
                  <c:v>-28</c:v>
                </c:pt>
                <c:pt idx="3">
                  <c:v>-34</c:v>
                </c:pt>
                <c:pt idx="4">
                  <c:v>-35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71-40CB-8E16-93DC0616B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9815384"/>
        <c:axId val="709811120"/>
      </c:lineChart>
      <c:catAx>
        <c:axId val="709815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11120"/>
        <c:crosses val="autoZero"/>
        <c:auto val="1"/>
        <c:lblAlgn val="ctr"/>
        <c:lblOffset val="100"/>
        <c:noMultiLvlLbl val="0"/>
      </c:catAx>
      <c:valAx>
        <c:axId val="70981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15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207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79549107764401E-2"/>
          <c:y val="0.26203514577631271"/>
          <c:w val="0.97322045089223563"/>
          <c:h val="0.6920335811698541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3399FF">
                  <a:alpha val="70000"/>
                </a:srgb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dLbl>
              <c:idx val="1"/>
              <c:layout>
                <c:manualLayout>
                  <c:x val="-0.11783910975789376"/>
                  <c:y val="9.3351708528819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79-4FA8-8ADE-2B743D621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Τα χειρότερα τα έχουμε αφήσει πίσω</c:v>
                </c:pt>
                <c:pt idx="1">
                  <c:v>Τα χειρότερα είναι μπροστά μας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35.299999999999997</c:v>
                </c:pt>
                <c:pt idx="1">
                  <c:v>58.1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0852581922151183"/>
          <c:w val="0.95804544923981727"/>
          <c:h val="0.1075780535009676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Τα χειρότερα τα έχουμε αφήσει πίσω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dLbl>
              <c:idx val="0"/>
              <c:layout>
                <c:manualLayout>
                  <c:x val="-1.7410587735550372E-2"/>
                  <c:y val="-0.114086179966931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B0-474A-BF28-595332C819BC}"/>
                </c:ext>
              </c:extLst>
            </c:dLbl>
            <c:dLbl>
              <c:idx val="1"/>
              <c:layout>
                <c:manualLayout>
                  <c:x val="-3.3606154676021106E-2"/>
                  <c:y val="-8.4043357927550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B0-474A-BF28-595332C819BC}"/>
                </c:ext>
              </c:extLst>
            </c:dLbl>
            <c:dLbl>
              <c:idx val="2"/>
              <c:layout>
                <c:manualLayout>
                  <c:x val="-5.9906835411704384E-2"/>
                  <c:y val="-0.109466595214910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B0-474A-BF28-595332C819BC}"/>
                </c:ext>
              </c:extLst>
            </c:dLbl>
            <c:dLbl>
              <c:idx val="3"/>
              <c:layout>
                <c:manualLayout>
                  <c:x val="-3.2059025790383514E-2"/>
                  <c:y val="-0.113261647209106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B0-474A-BF28-595332C819BC}"/>
                </c:ext>
              </c:extLst>
            </c:dLbl>
            <c:dLbl>
              <c:idx val="4"/>
              <c:layout>
                <c:manualLayout>
                  <c:x val="-4.3221678680234521E-2"/>
                  <c:y val="6.0230235856146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82-44E2-8FA8-98AE5A929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63</c:v>
                </c:pt>
                <c:pt idx="1">
                  <c:v>53</c:v>
                </c:pt>
                <c:pt idx="2">
                  <c:v>56</c:v>
                </c:pt>
                <c:pt idx="3">
                  <c:v>60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Τα χειρότερα είναι μπροστά μας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16436548907267E-2"/>
                  <c:y val="6.7968346654293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82-44E2-8FA8-98AE5A929441}"/>
                </c:ext>
              </c:extLst>
            </c:dLbl>
            <c:dLbl>
              <c:idx val="1"/>
              <c:layout>
                <c:manualLayout>
                  <c:x val="-8.8525728071427324E-3"/>
                  <c:y val="9.6782547037257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82-44E2-8FA8-98AE5A929441}"/>
                </c:ext>
              </c:extLst>
            </c:dLbl>
            <c:dLbl>
              <c:idx val="2"/>
              <c:layout>
                <c:manualLayout>
                  <c:x val="-3.3429882860252079E-2"/>
                  <c:y val="7.7573080115281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82-44E2-8FA8-98AE5A929441}"/>
                </c:ext>
              </c:extLst>
            </c:dLbl>
            <c:dLbl>
              <c:idx val="3"/>
              <c:layout>
                <c:manualLayout>
                  <c:x val="-3.2059025790383514E-2"/>
                  <c:y val="4.24904248228029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82-44E2-8FA8-98AE5A929441}"/>
                </c:ext>
              </c:extLst>
            </c:dLbl>
            <c:dLbl>
              <c:idx val="4"/>
              <c:layout>
                <c:manualLayout>
                  <c:x val="-3.548618434621003E-2"/>
                  <c:y val="-0.107172323990144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82-44E2-8FA8-98AE5A929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29</c:v>
                </c:pt>
                <c:pt idx="1">
                  <c:v>37</c:v>
                </c:pt>
                <c:pt idx="2">
                  <c:v>36</c:v>
                </c:pt>
                <c:pt idx="3">
                  <c:v>34</c:v>
                </c:pt>
                <c:pt idx="4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0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207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79549107764401E-2"/>
          <c:y val="0.26203514577631271"/>
          <c:w val="0.97322045089223563"/>
          <c:h val="0.6920335811698541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3399FF">
                  <a:alpha val="70000"/>
                </a:srgb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dLbl>
              <c:idx val="1"/>
              <c:layout>
                <c:manualLayout>
                  <c:x val="-7.2638153367821187E-2"/>
                  <c:y val="-0.24497879208094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79-4FA8-8ADE-2B743D62186D}"/>
                </c:ext>
              </c:extLst>
            </c:dLbl>
            <c:dLbl>
              <c:idx val="2"/>
              <c:layout>
                <c:manualLayout>
                  <c:x val="3.2907864282726025E-2"/>
                  <c:y val="-0.29633903521650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5A-413E-8B10-3CBC911849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Ναι έχω εμβολιαστεί</c:v>
                </c:pt>
                <c:pt idx="1">
                  <c:v>Όχι δεν έχω εμβολιαστεί</c:v>
                </c:pt>
                <c:pt idx="2">
                  <c:v>ΔΑ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79.2</c:v>
                </c:pt>
                <c:pt idx="1">
                  <c:v>19.3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297415617673985"/>
          <c:y val="0.10852581922151183"/>
          <c:w val="0.69460777213221048"/>
          <c:h val="0.1075780535009676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</a:t>
            </a:r>
            <a:r>
              <a:rPr lang="el-GR" sz="14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Ναι έχω εμβολιαστεί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B170-45B2-9C42-1D5FCDD5AD69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B170-45B2-9C42-1D5FCDD5AD6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B170-45B2-9C42-1D5FCDD5AD69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B170-45B2-9C42-1D5FCDD5AD69}"/>
              </c:ext>
            </c:extLst>
          </c:dPt>
          <c:dLbls>
            <c:dLbl>
              <c:idx val="0"/>
              <c:layout>
                <c:manualLayout>
                  <c:x val="-2.6336683744541206E-2"/>
                  <c:y val="7.0948687338047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70-45B2-9C42-1D5FCDD5AD69}"/>
                </c:ext>
              </c:extLst>
            </c:dLbl>
            <c:dLbl>
              <c:idx val="1"/>
              <c:layout>
                <c:manualLayout>
                  <c:x val="-2.8130688470511825E-2"/>
                  <c:y val="-8.0597808264980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70-45B2-9C42-1D5FCDD5AD69}"/>
                </c:ext>
              </c:extLst>
            </c:dLbl>
            <c:dLbl>
              <c:idx val="3"/>
              <c:layout>
                <c:manualLayout>
                  <c:x val="-4.6334328237033616E-2"/>
                  <c:y val="-6.4265888792916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70-45B2-9C42-1D5FCDD5A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">
                  <c:v>43</c:v>
                </c:pt>
                <c:pt idx="1">
                  <c:v>66</c:v>
                </c:pt>
                <c:pt idx="2">
                  <c:v>75</c:v>
                </c:pt>
                <c:pt idx="3">
                  <c:v>78</c:v>
                </c:pt>
                <c:pt idx="4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70-45B2-9C42-1D5FCDD5AD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Όχι δεν έχω εμβολιαστεί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336683744541206E-2"/>
                  <c:y val="-7.6392231836097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70-45B2-9C42-1D5FCDD5AD69}"/>
                </c:ext>
              </c:extLst>
            </c:dLbl>
            <c:dLbl>
              <c:idx val="1"/>
              <c:layout>
                <c:manualLayout>
                  <c:x val="-3.1522405630143656E-2"/>
                  <c:y val="0.102374129553701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70-45B2-9C42-1D5FCDD5AD69}"/>
                </c:ext>
              </c:extLst>
            </c:dLbl>
            <c:dLbl>
              <c:idx val="3"/>
              <c:layout>
                <c:manualLayout>
                  <c:x val="-2.7679883859058521E-2"/>
                  <c:y val="5.337837113751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70-45B2-9C42-1D5FCDD5AD69}"/>
                </c:ext>
              </c:extLst>
            </c:dLbl>
            <c:dLbl>
              <c:idx val="4"/>
              <c:layout>
                <c:manualLayout>
                  <c:x val="-3.1424259483988956E-2"/>
                  <c:y val="7.6039016569825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B4-48D6-AB35-A0AB237C0D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">
                  <c:v>57</c:v>
                </c:pt>
                <c:pt idx="1">
                  <c:v>33</c:v>
                </c:pt>
                <c:pt idx="2">
                  <c:v>24</c:v>
                </c:pt>
                <c:pt idx="3">
                  <c:v>21</c:v>
                </c:pt>
                <c:pt idx="4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170-45B2-9C42-1D5FCDD5A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0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25555467465707E-2"/>
          <c:y val="0.16078629754957488"/>
          <c:w val="0.97376242443462024"/>
          <c:h val="0.574304500093199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Ναι έχω εμβολιαστεί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0F7-47E9-A291-3199CDCECC0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80F7-47E9-A291-3199CDCECC0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80F7-47E9-A291-3199CDCECC0A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80F7-47E9-A291-3199CDCECC0A}"/>
              </c:ext>
            </c:extLst>
          </c:dPt>
          <c:dLbls>
            <c:dLbl>
              <c:idx val="0"/>
              <c:layout>
                <c:manualLayout>
                  <c:x val="-2.1219298421969152E-2"/>
                  <c:y val="-6.6036065437173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7-47E9-A291-3199CDCECC0A}"/>
                </c:ext>
              </c:extLst>
            </c:dLbl>
            <c:dLbl>
              <c:idx val="1"/>
              <c:layout>
                <c:manualLayout>
                  <c:x val="-1.7959805576812642E-2"/>
                  <c:y val="-6.2886613788944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F7-47E9-A291-3199CDCECC0A}"/>
                </c:ext>
              </c:extLst>
            </c:dLbl>
            <c:dLbl>
              <c:idx val="2"/>
              <c:layout>
                <c:manualLayout>
                  <c:x val="-3.4257269802595358E-2"/>
                  <c:y val="-3.4541548954878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F7-47E9-A291-3199CDCEC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72</c:v>
                </c:pt>
                <c:pt idx="1">
                  <c:v>75.3</c:v>
                </c:pt>
                <c:pt idx="2">
                  <c:v>77.2</c:v>
                </c:pt>
                <c:pt idx="3">
                  <c:v>81.5</c:v>
                </c:pt>
                <c:pt idx="4">
                  <c:v>90.2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0F7-47E9-A291-3199CDCEC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Όχι δεν έχω εμβολιαστεί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218341961863935E-3"/>
                  <c:y val="4.3990151887885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5-4B68-B7F3-DD684AD3EA52}"/>
                </c:ext>
              </c:extLst>
            </c:dLbl>
            <c:dLbl>
              <c:idx val="1"/>
              <c:layout>
                <c:manualLayout>
                  <c:x val="-1.7959805576812642E-2"/>
                  <c:y val="6.6036313425492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25-4B68-B7F3-DD684AD3EA52}"/>
                </c:ext>
              </c:extLst>
            </c:dLbl>
            <c:dLbl>
              <c:idx val="2"/>
              <c:layout>
                <c:manualLayout>
                  <c:x val="-2.2305796037021337E-2"/>
                  <c:y val="5.0289055184344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82-428A-9EF3-91E7F28120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27</c:v>
                </c:pt>
                <c:pt idx="1">
                  <c:v>22.2</c:v>
                </c:pt>
                <c:pt idx="2">
                  <c:v>20.399999999999999</c:v>
                </c:pt>
                <c:pt idx="3">
                  <c:v>16.5</c:v>
                </c:pt>
                <c:pt idx="4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0F7-47E9-A291-3199CDCEC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r>
              <a:rPr lang="el-GR" sz="14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δείγματος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Ναι θα το κάνω/το έχω κάνει ήδη/έχω νοσήσει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81</c:v>
                </c:pt>
                <c:pt idx="1">
                  <c:v>83</c:v>
                </c:pt>
                <c:pt idx="2">
                  <c:v>84</c:v>
                </c:pt>
                <c:pt idx="3">
                  <c:v>85</c:v>
                </c:pt>
                <c:pt idx="4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Όχι δε θα το κάνω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0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57753877866222E-2"/>
          <c:y val="0.12263974923501757"/>
          <c:w val="0.95088449224426752"/>
          <c:h val="0.61510838191673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C8-4DF9-83E1-FB1AA89802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C8-4DF9-83E1-FB1AA89802D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C8-4DF9-83E1-FB1AA89802D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C8-4DF9-83E1-FB1AA89802D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AC8-4DF9-83E1-FB1AA89802D8}"/>
              </c:ext>
            </c:extLst>
          </c:dPt>
          <c:dLbls>
            <c:dLbl>
              <c:idx val="0"/>
              <c:layout>
                <c:manualLayout>
                  <c:x val="-4.46504615961204E-3"/>
                  <c:y val="1.1021301485532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C8-4DF9-83E1-FB1AA89802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Έχω ήδη εμβολιαστεί</c:v>
                </c:pt>
                <c:pt idx="1">
                  <c:v>Ναι θα το κάνω</c:v>
                </c:pt>
                <c:pt idx="2">
                  <c:v>Όχι δε θα το κάνω</c:v>
                </c:pt>
                <c:pt idx="3">
                  <c:v>Έχω νοσήσει/φυσική ανοσία </c:v>
                </c:pt>
                <c:pt idx="4">
                  <c:v>Δε έχω αποφασίσει ακόμη (αυθ.)</c:v>
                </c:pt>
                <c:pt idx="5">
                  <c:v>ΔΑ (αυθ.)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79.2</c:v>
                </c:pt>
                <c:pt idx="1">
                  <c:v>3.6</c:v>
                </c:pt>
                <c:pt idx="2">
                  <c:v>11.3</c:v>
                </c:pt>
                <c:pt idx="3">
                  <c:v>2.6</c:v>
                </c:pt>
                <c:pt idx="4">
                  <c:v>1.8</c:v>
                </c:pt>
                <c:pt idx="5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C8-4DF9-83E1-FB1AA8980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9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</a:t>
            </a:r>
            <a:r>
              <a:rPr lang="el-GR" sz="14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90539029843492E-2"/>
          <c:y val="0.14422477337033901"/>
          <c:w val="0.94483535044230593"/>
          <c:h val="0.565614017697839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Προς τη σωστή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52D-48F6-8837-481C8CADD869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52D-48F6-8837-481C8CADD86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552D-48F6-8837-481C8CADD869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552D-48F6-8837-481C8CADD869}"/>
              </c:ext>
            </c:extLst>
          </c:dPt>
          <c:dLbls>
            <c:dLbl>
              <c:idx val="0"/>
              <c:layout>
                <c:manualLayout>
                  <c:x val="-2.3942961990862252E-2"/>
                  <c:y val="-7.410069025177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2D-48F6-8837-481C8CADD869}"/>
                </c:ext>
              </c:extLst>
            </c:dLbl>
            <c:dLbl>
              <c:idx val="1"/>
              <c:layout>
                <c:manualLayout>
                  <c:x val="-2.8572591620491881E-2"/>
                  <c:y val="6.895083533079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2D-48F6-8837-481C8CADD869}"/>
                </c:ext>
              </c:extLst>
            </c:dLbl>
            <c:dLbl>
              <c:idx val="2"/>
              <c:layout>
                <c:manualLayout>
                  <c:x val="-2.2399752114319042E-2"/>
                  <c:y val="6.3228774307495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2D-48F6-8837-481C8CADD869}"/>
                </c:ext>
              </c:extLst>
            </c:dLbl>
            <c:dLbl>
              <c:idx val="3"/>
              <c:layout>
                <c:manualLayout>
                  <c:x val="-3.4745431126664839E-2"/>
                  <c:y val="9.1721415288949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2D-48F6-8837-481C8CADD869}"/>
                </c:ext>
              </c:extLst>
            </c:dLbl>
            <c:dLbl>
              <c:idx val="4"/>
              <c:layout>
                <c:manualLayout>
                  <c:x val="-3.1659011373578301E-2"/>
                  <c:y val="0.126171445563825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85-4973-B6AC-48C05735D2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</c:v>
                </c:pt>
                <c:pt idx="1">
                  <c:v>44</c:v>
                </c:pt>
                <c:pt idx="2">
                  <c:v>38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2D-48F6-8837-481C8CADD8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Προς τη λάθος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683702731602993E-2"/>
                  <c:y val="0.102710995368284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23-469D-A076-E70E87E5020B}"/>
                </c:ext>
              </c:extLst>
            </c:dLbl>
            <c:dLbl>
              <c:idx val="1"/>
              <c:layout>
                <c:manualLayout>
                  <c:x val="-2.0856542237775832E-2"/>
                  <c:y val="-7.4672896354100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23-469D-A076-E70E87E5020B}"/>
                </c:ext>
              </c:extLst>
            </c:dLbl>
            <c:dLbl>
              <c:idx val="2"/>
              <c:layout>
                <c:manualLayout>
                  <c:x val="-2.3942961990862311E-2"/>
                  <c:y val="-6.8950835330798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2D-48F6-8837-481C8CADD869}"/>
                </c:ext>
              </c:extLst>
            </c:dLbl>
            <c:dLbl>
              <c:idx val="3"/>
              <c:layout>
                <c:manualLayout>
                  <c:x val="-3.2060245941479534E-2"/>
                  <c:y val="-8.1647503018725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2D-48F6-8837-481C8CADD869}"/>
                </c:ext>
              </c:extLst>
            </c:dLbl>
            <c:dLbl>
              <c:idx val="4"/>
              <c:layout>
                <c:manualLayout>
                  <c:x val="-3.1659011373578301E-2"/>
                  <c:y val="-0.1376155676104313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85-4973-B6AC-48C05735D2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</c:v>
                </c:pt>
                <c:pt idx="1">
                  <c:v>46</c:v>
                </c:pt>
                <c:pt idx="2">
                  <c:v>51</c:v>
                </c:pt>
                <c:pt idx="3">
                  <c:v>45</c:v>
                </c:pt>
                <c:pt idx="4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52D-48F6-8837-481C8CADD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80"/>
          <c:min val="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207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79549107764401E-2"/>
          <c:y val="0.26203514577631271"/>
          <c:w val="0.97322045089223563"/>
          <c:h val="0.6920335811698541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3399FF">
                  <a:alpha val="70000"/>
                </a:srgb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bubble3D val="0"/>
            <c:spPr>
              <a:solidFill>
                <a:schemeClr val="accent3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dLbl>
              <c:idx val="1"/>
              <c:layout>
                <c:manualLayout>
                  <c:x val="-0.10771447335668743"/>
                  <c:y val="-0.10807529829329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79-4FA8-8ADE-2B743D62186D}"/>
                </c:ext>
              </c:extLst>
            </c:dLbl>
            <c:dLbl>
              <c:idx val="2"/>
              <c:layout>
                <c:manualLayout>
                  <c:x val="-2.9596363634801798E-2"/>
                  <c:y val="-0.2391990911794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5A-413E-8B10-3CBC911849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Είναι ασφαλή</c:v>
                </c:pt>
                <c:pt idx="1">
                  <c:v>Δεν είναι ασφαλή</c:v>
                </c:pt>
                <c:pt idx="2">
                  <c:v>Κάποια ναι, κάποια όχι (αυθ.)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67.400000000000006</c:v>
                </c:pt>
                <c:pt idx="1">
                  <c:v>20.100000000000001</c:v>
                </c:pt>
                <c:pt idx="2">
                  <c:v>2.1</c:v>
                </c:pt>
                <c:pt idx="3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4557749560878608E-2"/>
          <c:y val="0.10852581922151183"/>
          <c:w val="0.97367310805128549"/>
          <c:h val="0.151129838759802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</a:t>
            </a:r>
            <a:r>
              <a:rPr lang="el-GR" sz="14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Είναι ασφαλή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</c:v>
                </c:pt>
                <c:pt idx="1">
                  <c:v>61</c:v>
                </c:pt>
                <c:pt idx="2">
                  <c:v>64</c:v>
                </c:pt>
                <c:pt idx="3">
                  <c:v>70</c:v>
                </c:pt>
                <c:pt idx="4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Δεν είναι ασφαλή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21</c:v>
                </c:pt>
                <c:pt idx="1">
                  <c:v>22</c:v>
                </c:pt>
                <c:pt idx="2">
                  <c:v>22</c:v>
                </c:pt>
                <c:pt idx="3">
                  <c:v>17</c:v>
                </c:pt>
                <c:pt idx="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0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207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79549107764401E-2"/>
          <c:y val="0.26203514577631271"/>
          <c:w val="0.97322045089223563"/>
          <c:h val="0.7301413932713347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3399FF">
                  <a:alpha val="70000"/>
                </a:srgb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dLbl>
              <c:idx val="1"/>
              <c:layout>
                <c:manualLayout>
                  <c:x val="-9.9112748486449756E-2"/>
                  <c:y val="-0.2605065466992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79-4FA8-8ADE-2B743D621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Υπέρ</c:v>
                </c:pt>
                <c:pt idx="1">
                  <c:v>Κατά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80.400000000000006</c:v>
                </c:pt>
                <c:pt idx="1">
                  <c:v>14.8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367324868263582E-2"/>
          <c:y val="0.10852581922151183"/>
          <c:w val="0.87320958712041841"/>
          <c:h val="0.1075780535009676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</a:t>
            </a:r>
            <a:r>
              <a:rPr lang="el-GR" sz="14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029591627960449E-2"/>
          <c:y val="0.17183866543564125"/>
          <c:w val="0.96194081674407905"/>
          <c:h val="0.553688479057882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Υπερ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E67-4939-948C-DA3F7DD54CAF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E67-4939-948C-DA3F7DD54CAF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3E67-4939-948C-DA3F7DD54CAF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E67-4939-948C-DA3F7DD54C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44440</c:v>
                </c:pt>
                <c:pt idx="1">
                  <c:v>44470</c:v>
                </c:pt>
                <c:pt idx="2">
                  <c:v>44501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84</c:v>
                </c:pt>
                <c:pt idx="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E67-4939-948C-DA3F7DD54C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Κατά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44440</c:v>
                </c:pt>
                <c:pt idx="1">
                  <c:v>44470</c:v>
                </c:pt>
                <c:pt idx="2">
                  <c:v>44501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</c:v>
                </c:pt>
                <c:pt idx="1">
                  <c:v>13</c:v>
                </c:pt>
                <c:pt idx="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E67-4939-948C-DA3F7DD54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0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314536946149659"/>
          <c:y val="0.86157476755456275"/>
          <c:w val="0.21370926107700677"/>
          <c:h val="0.12018013324190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/>
              <a:t>Σύνολο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926355479710851E-2"/>
          <c:y val="0.13953095382503317"/>
          <c:w val="0.9680736445202891"/>
          <c:h val="0.82386861572036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0C-490F-A67C-64BF956F0D2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90C-490F-A67C-64BF956F0D2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0C-490F-A67C-64BF956F0D2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90C-490F-A67C-64BF956F0D2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0C-490F-A67C-64BF956F0D26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90C-490F-A67C-64BF956F0D26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>
                  <a:alpha val="6980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0C-490F-A67C-64BF956F0D2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153-403F-BCF0-A1F0212CFA79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C90-4BE0-B3D2-0365DD5D5B5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ΝΕΑ  ΔΗΜΟΚΡΑΤΙΑ</c:v>
                </c:pt>
                <c:pt idx="1">
                  <c:v>ΣΥΡΙΖΑ</c:v>
                </c:pt>
                <c:pt idx="2">
                  <c:v>ΚΙΝΑΛ</c:v>
                </c:pt>
                <c:pt idx="3">
                  <c:v>ΚΚΕ</c:v>
                </c:pt>
                <c:pt idx="4">
                  <c:v>ΕΛΛΗΝΙΚΗ ΛΥΣΗ</c:v>
                </c:pt>
                <c:pt idx="5">
                  <c:v>ΜΕΡΑ 25</c:v>
                </c:pt>
                <c:pt idx="6">
                  <c:v>ΕΛΛΗΝΕΣ ΓΙΑ ΤΗΝ ΠΑΤΡΙΔΑ (κόμμα Κασιδιάρη)</c:v>
                </c:pt>
                <c:pt idx="7">
                  <c:v>ΑΛΛΟ</c:v>
                </c:pt>
                <c:pt idx="8">
                  <c:v>ΑΚΥΡΟ-ΛΕΥΚΟ</c:v>
                </c:pt>
                <c:pt idx="9">
                  <c:v>ΔΕΝ ΘΑ ΨΗΦΙΣΩ</c:v>
                </c:pt>
                <c:pt idx="10">
                  <c:v>ΔΕΝ ΕΧΩ ΑΠΟΦΑΣΙΣΕΙ</c:v>
                </c:pt>
                <c:pt idx="11">
                  <c:v>ΔΑ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30</c:v>
                </c:pt>
                <c:pt idx="1">
                  <c:v>18.600000000000001</c:v>
                </c:pt>
                <c:pt idx="2">
                  <c:v>9.6</c:v>
                </c:pt>
                <c:pt idx="3">
                  <c:v>4.9000000000000004</c:v>
                </c:pt>
                <c:pt idx="4">
                  <c:v>4.2</c:v>
                </c:pt>
                <c:pt idx="5">
                  <c:v>3.3</c:v>
                </c:pt>
                <c:pt idx="6">
                  <c:v>1.2</c:v>
                </c:pt>
                <c:pt idx="7">
                  <c:v>3.2</c:v>
                </c:pt>
                <c:pt idx="8">
                  <c:v>5</c:v>
                </c:pt>
                <c:pt idx="9">
                  <c:v>6.2</c:v>
                </c:pt>
                <c:pt idx="10">
                  <c:v>10.5</c:v>
                </c:pt>
                <c:pt idx="11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80-4ED6-BFFF-1579FA2D7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43"/>
        <c:axId val="757033168"/>
        <c:axId val="757034480"/>
      </c:barChart>
      <c:catAx>
        <c:axId val="757033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7034480"/>
        <c:crosses val="autoZero"/>
        <c:auto val="1"/>
        <c:lblAlgn val="ctr"/>
        <c:lblOffset val="100"/>
        <c:noMultiLvlLbl val="0"/>
      </c:catAx>
      <c:valAx>
        <c:axId val="757034480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7570331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25555467465707E-2"/>
          <c:y val="0.16078629754957488"/>
          <c:w val="0.97376242443462024"/>
          <c:h val="0.574304500093199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ΝΔ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0F7-47E9-A291-3199CDCECC0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80F7-47E9-A291-3199CDCECC0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80F7-47E9-A291-3199CDCECC0A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80F7-47E9-A291-3199CDCECC0A}"/>
              </c:ext>
            </c:extLst>
          </c:dPt>
          <c:dLbls>
            <c:dLbl>
              <c:idx val="0"/>
              <c:layout>
                <c:manualLayout>
                  <c:x val="-2.013280080691697E-2"/>
                  <c:y val="5.3643097195549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7-47E9-A291-3199CDCECC0A}"/>
                </c:ext>
              </c:extLst>
            </c:dLbl>
            <c:dLbl>
              <c:idx val="1"/>
              <c:layout>
                <c:manualLayout>
                  <c:x val="-1.9046303191864743E-2"/>
                  <c:y val="3.1596935657942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F7-47E9-A291-3199CDCEC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Αριστεροί</c:v>
                </c:pt>
                <c:pt idx="1">
                  <c:v>Κεντροαριστεροί</c:v>
                </c:pt>
                <c:pt idx="2">
                  <c:v>Κεντρώοι</c:v>
                </c:pt>
                <c:pt idx="3">
                  <c:v>Κεντροδεξιοί</c:v>
                </c:pt>
                <c:pt idx="4">
                  <c:v>Δεξιοί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2" formatCode="0">
                  <c:v>70</c:v>
                </c:pt>
                <c:pt idx="3" formatCode="0">
                  <c:v>85</c:v>
                </c:pt>
                <c:pt idx="4" formatCode="0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0F7-47E9-A291-3199CDCEC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ΣΥΡΙΖΑ</c:v>
                </c:pt>
              </c:strCache>
            </c:strRef>
          </c:tx>
          <c:spPr>
            <a:ln w="22225" cap="rnd">
              <a:solidFill>
                <a:srgbClr val="FF6699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13280080691697E-2"/>
                  <c:y val="-4.734394591077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5-4B68-B7F3-DD684AD3EA52}"/>
                </c:ext>
              </c:extLst>
            </c:dLbl>
            <c:dLbl>
              <c:idx val="1"/>
              <c:layout>
                <c:manualLayout>
                  <c:x val="-1.7959805576812642E-2"/>
                  <c:y val="-4.1045042614312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25-4B68-B7F3-DD684AD3EA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66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Αριστεροί</c:v>
                </c:pt>
                <c:pt idx="1">
                  <c:v>Κεντροαριστεροί</c:v>
                </c:pt>
                <c:pt idx="2">
                  <c:v>Κεντρώοι</c:v>
                </c:pt>
                <c:pt idx="3">
                  <c:v>Κεντροδεξιοί</c:v>
                </c:pt>
                <c:pt idx="4">
                  <c:v>Δεξιοί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81</c:v>
                </c:pt>
                <c:pt idx="1">
                  <c:v>72</c:v>
                </c:pt>
                <c:pt idx="2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0F7-47E9-A291-3199CDCEC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7849340800826"/>
          <c:y val="8.1991815724178796E-2"/>
          <c:w val="0.70095362403422878"/>
          <c:h val="0.885673814020664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 θα το ψήφιζαν ποτέ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29-448E-96DA-DCD9B6D456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29-448E-96DA-DCD9B6D456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63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729-448E-96DA-DCD9B6D456D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73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729-448E-96DA-DCD9B6D456D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729-448E-96DA-DCD9B6D456D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729-448E-96DA-DCD9B6D456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ΝΔ </c:v>
                </c:pt>
                <c:pt idx="1">
                  <c:v>ΚΙΝΑΛ</c:v>
                </c:pt>
                <c:pt idx="2">
                  <c:v>ΣΥΡΙΖΑ </c:v>
                </c:pt>
                <c:pt idx="3">
                  <c:v>ΜΕΡΑ 25</c:v>
                </c:pt>
                <c:pt idx="4">
                  <c:v>ΚΚΕ</c:v>
                </c:pt>
                <c:pt idx="5">
                  <c:v>ΕΛ. ΛΥΣΗ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-49.8</c:v>
                </c:pt>
                <c:pt idx="1">
                  <c:v>-50.7</c:v>
                </c:pt>
                <c:pt idx="2">
                  <c:v>-62.7</c:v>
                </c:pt>
                <c:pt idx="3">
                  <c:v>-72.8</c:v>
                </c:pt>
                <c:pt idx="4">
                  <c:v>-76</c:v>
                </c:pt>
                <c:pt idx="5">
                  <c:v>-77.7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29-448E-96DA-DCD9B6D456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Θα μπορούσαν να το ψηφίσουν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ΝΔ </c:v>
                </c:pt>
                <c:pt idx="1">
                  <c:v>ΚΙΝΑΛ</c:v>
                </c:pt>
                <c:pt idx="2">
                  <c:v>ΣΥΡΙΖΑ </c:v>
                </c:pt>
                <c:pt idx="3">
                  <c:v>ΜΕΡΑ 25</c:v>
                </c:pt>
                <c:pt idx="4">
                  <c:v>ΚΚΕ</c:v>
                </c:pt>
                <c:pt idx="5">
                  <c:v>ΕΛ. ΛΥΣΗ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48.9</c:v>
                </c:pt>
                <c:pt idx="1">
                  <c:v>45.9</c:v>
                </c:pt>
                <c:pt idx="2">
                  <c:v>35.799999999999997</c:v>
                </c:pt>
                <c:pt idx="3">
                  <c:v>22.7</c:v>
                </c:pt>
                <c:pt idx="4">
                  <c:v>22.5</c:v>
                </c:pt>
                <c:pt idx="5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29-448E-96DA-DCD9B6D45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numFmt formatCode="General" sourceLinked="1"/>
        <c:majorTickMark val="in"/>
        <c:minorTickMark val="in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85"/>
          <c:min val="-85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77691662639476"/>
          <c:y val="0.81915713068918272"/>
          <c:w val="0.24403859424761629"/>
          <c:h val="0.15438747546568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660680806249652E-3"/>
          <c:y val="0.16078620232672561"/>
          <c:w val="0.97376242443462024"/>
          <c:h val="0.574304500093199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Οκτ-21</c:v>
                </c:pt>
              </c:strCache>
            </c:strRef>
          </c:tx>
          <c:spPr>
            <a:ln w="22225" cap="rnd">
              <a:solidFill>
                <a:schemeClr val="bg2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0F7-47E9-A291-3199CDCECC0A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80F7-47E9-A291-3199CDCECC0A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80F7-47E9-A291-3199CDCECC0A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80F7-47E9-A291-3199CDCECC0A}"/>
              </c:ext>
            </c:extLst>
          </c:dPt>
          <c:dLbls>
            <c:dLbl>
              <c:idx val="0"/>
              <c:layout>
                <c:manualLayout>
                  <c:x val="-4.9218341961863935E-3"/>
                  <c:y val="-3.7691000603107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7-47E9-A291-3199CDCECC0A}"/>
                </c:ext>
              </c:extLst>
            </c:dLbl>
            <c:dLbl>
              <c:idx val="1"/>
              <c:layout>
                <c:manualLayout>
                  <c:x val="-1.5786810346708192E-2"/>
                  <c:y val="4.1045290602631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F7-47E9-A291-3199CDCECC0A}"/>
                </c:ext>
              </c:extLst>
            </c:dLbl>
            <c:dLbl>
              <c:idx val="2"/>
              <c:layout>
                <c:manualLayout>
                  <c:x val="-3.2084274572490995E-2"/>
                  <c:y val="-3.1392097306648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F7-47E9-A291-3199CDCECC0A}"/>
                </c:ext>
              </c:extLst>
            </c:dLbl>
            <c:dLbl>
              <c:idx val="3"/>
              <c:layout>
                <c:manualLayout>
                  <c:x val="-2.2305796037021416E-2"/>
                  <c:y val="9.4585968622534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F7-47E9-A291-3199CDCECC0A}"/>
                </c:ext>
              </c:extLst>
            </c:dLbl>
            <c:dLbl>
              <c:idx val="4"/>
              <c:layout>
                <c:manualLayout>
                  <c:x val="-2.6651786497230073E-2"/>
                  <c:y val="9.1436516974304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ED-42B9-85D9-55C5E09DED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Αριστεροί</c:v>
                </c:pt>
                <c:pt idx="1">
                  <c:v>Κεντροαριστεροί</c:v>
                </c:pt>
                <c:pt idx="2">
                  <c:v>Κεντρώοι</c:v>
                </c:pt>
                <c:pt idx="3">
                  <c:v>Κεντροδεξιοί</c:v>
                </c:pt>
                <c:pt idx="4">
                  <c:v>Δεξιοί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12.4</c:v>
                </c:pt>
                <c:pt idx="1">
                  <c:v>28.2</c:v>
                </c:pt>
                <c:pt idx="2">
                  <c:v>60.3</c:v>
                </c:pt>
                <c:pt idx="3">
                  <c:v>87.8</c:v>
                </c:pt>
                <c:pt idx="4">
                  <c:v>74.099999999999994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0F7-47E9-A291-3199CDCEC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Νοε-21</c:v>
                </c:pt>
              </c:strCache>
            </c:strRef>
          </c:tx>
          <c:spPr>
            <a:ln w="2222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527317501551682E-2"/>
                  <c:y val="2.5093441998508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5-4B68-B7F3-DD684AD3EA52}"/>
                </c:ext>
              </c:extLst>
            </c:dLbl>
            <c:dLbl>
              <c:idx val="1"/>
              <c:layout>
                <c:manualLayout>
                  <c:x val="-2.6651786497230111E-2"/>
                  <c:y val="-8.8286817337756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25-4B68-B7F3-DD684AD3EA52}"/>
                </c:ext>
              </c:extLst>
            </c:dLbl>
            <c:dLbl>
              <c:idx val="2"/>
              <c:layout>
                <c:manualLayout>
                  <c:x val="-1.0354322271447313E-2"/>
                  <c:y val="8.1783571666640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54-4501-BA4A-D5436EBA5BB5}"/>
                </c:ext>
              </c:extLst>
            </c:dLbl>
            <c:dLbl>
              <c:idx val="3"/>
              <c:layout>
                <c:manualLayout>
                  <c:x val="-1.0354322271447313E-2"/>
                  <c:y val="-5.9941752503690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3C-4AF9-924A-DC3FA1D3ABEB}"/>
                </c:ext>
              </c:extLst>
            </c:dLbl>
            <c:dLbl>
              <c:idx val="4"/>
              <c:layout>
                <c:manualLayout>
                  <c:x val="-2.013280080691697E-2"/>
                  <c:y val="-3.7895590966083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ED-42B9-85D9-55C5E09DED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Αριστεροί</c:v>
                </c:pt>
                <c:pt idx="1">
                  <c:v>Κεντροαριστεροί</c:v>
                </c:pt>
                <c:pt idx="2">
                  <c:v>Κεντρώοι</c:v>
                </c:pt>
                <c:pt idx="3">
                  <c:v>Κεντροδεξιοί</c:v>
                </c:pt>
                <c:pt idx="4">
                  <c:v>Δεξιοί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8</c:v>
                </c:pt>
                <c:pt idx="1">
                  <c:v>28.7</c:v>
                </c:pt>
                <c:pt idx="2">
                  <c:v>59.2</c:v>
                </c:pt>
                <c:pt idx="3">
                  <c:v>92.4</c:v>
                </c:pt>
                <c:pt idx="4">
                  <c:v>79.2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0F7-47E9-A291-3199CDCEC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436512821741248"/>
          <c:y val="1.8896709889377371E-2"/>
          <c:w val="0.22257776264475762"/>
          <c:h val="6.2236140428841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490275045765159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6971228558875"/>
          <c:y val="0.10295207312181885"/>
          <c:w val="0.70252779967663148"/>
          <c:h val="0.83154602407642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Μητσοτάκης Κυριάκος</c:v>
                </c:pt>
                <c:pt idx="1">
                  <c:v>Τσίπρας Αλέξης</c:v>
                </c:pt>
                <c:pt idx="2">
                  <c:v>Βαρουφάκης Γιανης</c:v>
                </c:pt>
                <c:pt idx="3">
                  <c:v>Βελόπουλος Κυριάκος</c:v>
                </c:pt>
                <c:pt idx="4">
                  <c:v>Κουτσούμπας  Δημήτρης</c:v>
                </c:pt>
                <c:pt idx="5">
                  <c:v>Άλλος </c:v>
                </c:pt>
                <c:pt idx="6">
                  <c:v>Κανένας</c:v>
                </c:pt>
                <c:pt idx="7">
                  <c:v>ΔΓ/ΔΑ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38.700000000000003</c:v>
                </c:pt>
                <c:pt idx="1">
                  <c:v>15.9</c:v>
                </c:pt>
                <c:pt idx="2">
                  <c:v>2.6</c:v>
                </c:pt>
                <c:pt idx="3">
                  <c:v>1.8</c:v>
                </c:pt>
                <c:pt idx="4">
                  <c:v>1.8</c:v>
                </c:pt>
                <c:pt idx="5">
                  <c:v>2.4</c:v>
                </c:pt>
                <c:pt idx="6">
                  <c:v>30.1</c:v>
                </c:pt>
                <c:pt idx="7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A-4098-93E7-E2C084853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7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Μητσοτάκης Κυριάκος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186F-4AB0-9FFC-B5C8D8FB211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186F-4AB0-9FFC-B5C8D8FB211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186F-4AB0-9FFC-B5C8D8FB2115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186F-4AB0-9FFC-B5C8D8FB21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</c:v>
                </c:pt>
                <c:pt idx="1">
                  <c:v>42</c:v>
                </c:pt>
                <c:pt idx="2">
                  <c:v>38</c:v>
                </c:pt>
                <c:pt idx="3">
                  <c:v>38</c:v>
                </c:pt>
                <c:pt idx="4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6F-4AB0-9FFC-B5C8D8FB21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Τσίπρας Αλέξης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19</c:v>
                </c:pt>
                <c:pt idx="4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86F-4AB0-9FFC-B5C8D8FB2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0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Σε καλύτερη</c:v>
                </c:pt>
                <c:pt idx="1">
                  <c:v>Στην ίδια</c:v>
                </c:pt>
                <c:pt idx="2">
                  <c:v>Σε χειρότερη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19.600000000000001</c:v>
                </c:pt>
                <c:pt idx="1">
                  <c:v>42.6</c:v>
                </c:pt>
                <c:pt idx="2">
                  <c:v>37.200000000000003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/>
              <a:t>Σύνολο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A4F-4D58-A0A0-EA779306130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A4F-4D58-A0A0-EA779306130C}"/>
              </c:ext>
            </c:extLst>
          </c:dPt>
          <c:dPt>
            <c:idx val="2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F-4D58-A0A0-EA779306130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F-4D58-A0A0-EA779306130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D48-464C-8C84-0E15E1B6CDD5}"/>
              </c:ext>
            </c:extLst>
          </c:dPt>
          <c:dLbls>
            <c:dLbl>
              <c:idx val="2"/>
              <c:layout>
                <c:manualLayout>
                  <c:x val="-4.503346482868667E-3"/>
                  <c:y val="-4.7665605137376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4F-4D58-A0A0-EA7793061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Ναι θα πάω σίγουρα</c:v>
                </c:pt>
                <c:pt idx="1">
                  <c:v>Πιθανόν να πάω</c:v>
                </c:pt>
                <c:pt idx="2">
                  <c:v>Μάλλον δε θα πάω</c:v>
                </c:pt>
                <c:pt idx="3">
                  <c:v>Σίγουρα δε θα πάω</c:v>
                </c:pt>
                <c:pt idx="4">
                  <c:v>Δεν το έχω σκεφτεί/ δεν είμαι σίγουρος/η (αυθ.)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4.7</c:v>
                </c:pt>
                <c:pt idx="1">
                  <c:v>9.6</c:v>
                </c:pt>
                <c:pt idx="2">
                  <c:v>9.6</c:v>
                </c:pt>
                <c:pt idx="3">
                  <c:v>74.400000000000006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F-4D58-A0A0-EA7793061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37218799"/>
        <c:axId val="137229615"/>
      </c:barChart>
      <c:catAx>
        <c:axId val="137218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29615"/>
        <c:crosses val="autoZero"/>
        <c:auto val="1"/>
        <c:lblAlgn val="ctr"/>
        <c:lblOffset val="100"/>
        <c:noMultiLvlLbl val="0"/>
      </c:catAx>
      <c:valAx>
        <c:axId val="137229615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37218799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D9D9D9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Ανά</a:t>
            </a:r>
            <a:r>
              <a:rPr lang="el-GR" sz="14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ηλικία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Ναι θα πάω σίγουρα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131A-42FB-A1C6-58E30D93C5E3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131A-42FB-A1C6-58E30D93C5E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131A-42FB-A1C6-58E30D93C5E3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131A-42FB-A1C6-58E30D93C5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17-24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1.4</c:v>
                </c:pt>
                <c:pt idx="1">
                  <c:v>1.9</c:v>
                </c:pt>
                <c:pt idx="2">
                  <c:v>4.7</c:v>
                </c:pt>
                <c:pt idx="3">
                  <c:v>4</c:v>
                </c:pt>
                <c:pt idx="4">
                  <c:v>4</c:v>
                </c:pt>
                <c:pt idx="5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31A-42FB-A1C6-58E30D93C5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Σίγουρα δε θα πάω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17-24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77</c:v>
                </c:pt>
                <c:pt idx="1">
                  <c:v>74</c:v>
                </c:pt>
                <c:pt idx="2">
                  <c:v>77</c:v>
                </c:pt>
                <c:pt idx="3">
                  <c:v>77.599999999999994</c:v>
                </c:pt>
                <c:pt idx="4">
                  <c:v>74.400000000000006</c:v>
                </c:pt>
                <c:pt idx="5">
                  <c:v>68.8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131A-42FB-A1C6-58E30D93C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86-407D-B9DD-F77DF6DE22B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86-407D-B9DD-F77DF6DE22B5}"/>
              </c:ext>
            </c:extLst>
          </c:dPt>
          <c:dPt>
            <c:idx val="2"/>
            <c:invertIfNegative val="0"/>
            <c:bubble3D val="0"/>
            <c:spPr>
              <a:solidFill>
                <a:srgbClr val="00642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86-407D-B9DD-F77DF6DE22B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86-407D-B9DD-F77DF6DE22B5}"/>
              </c:ext>
            </c:extLst>
          </c:dPt>
          <c:dLbls>
            <c:dLbl>
              <c:idx val="2"/>
              <c:layout>
                <c:manualLayout>
                  <c:x val="-4.503346482868667E-3"/>
                  <c:y val="-4.7665605137376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86-407D-B9DD-F77DF6DE22B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Όρια εκλογικής επιρροής ΚΙΝΑΛ</c:v>
                </c:pt>
                <c:pt idx="1">
                  <c:v>Πρόθεση ψήφου στο ΚΙΝΑΛ</c:v>
                </c:pt>
                <c:pt idx="2">
                  <c:v>Πρόθεση ψήφου στο ΚΙΝΑΛ ή αναποφάσιστοι που θα πάνε σίγουρα/πιθανόν να ψηφίσουν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46</c:v>
                </c:pt>
                <c:pt idx="1">
                  <c:v>9.6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86-407D-B9DD-F77DF6DE2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37218799"/>
        <c:axId val="137229615"/>
      </c:barChart>
      <c:catAx>
        <c:axId val="137218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29615"/>
        <c:crosses val="autoZero"/>
        <c:auto val="1"/>
        <c:lblAlgn val="ctr"/>
        <c:lblOffset val="100"/>
        <c:noMultiLvlLbl val="0"/>
      </c:catAx>
      <c:valAx>
        <c:axId val="137229615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37218799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b="1" dirty="0">
                <a:effectLst/>
              </a:rPr>
              <a:t>Βάση: όρια εκλογικής επιρροής </a:t>
            </a:r>
            <a:r>
              <a:rPr lang="el-GR" sz="1200" b="1" dirty="0" err="1">
                <a:effectLst/>
              </a:rPr>
              <a:t>ΚΙΝΑΛ</a:t>
            </a:r>
            <a:r>
              <a:rPr lang="el-GR" sz="1200" b="1" dirty="0">
                <a:effectLst/>
              </a:rPr>
              <a:t> 46% (Ν=691)</a:t>
            </a:r>
            <a:endParaRPr lang="el-GR" sz="1200" dirty="0">
              <a:effectLst/>
            </a:endParaRPr>
          </a:p>
        </c:rich>
      </c:tx>
      <c:layout>
        <c:manualLayout>
          <c:xMode val="edge"/>
          <c:yMode val="edge"/>
          <c:x val="0.11404060900971846"/>
          <c:y val="2.5192997536905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574-410B-B6CB-0BBD96E7F22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7574-410B-B6CB-0BBD96E7F22A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574-410B-B6CB-0BBD96E7F2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7574-410B-B6CB-0BBD96E7F22A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574-410B-B6CB-0BBD96E7F22A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7574-410B-B6CB-0BBD96E7F22A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7574-410B-B6CB-0BBD96E7F22A}"/>
              </c:ext>
            </c:extLst>
          </c:dPt>
          <c:dLbls>
            <c:dLbl>
              <c:idx val="0"/>
              <c:layout>
                <c:manualLayout>
                  <c:x val="-2.7661527236001356E-2"/>
                  <c:y val="0.101439395191730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74-410B-B6CB-0BBD96E7F22A}"/>
                </c:ext>
              </c:extLst>
            </c:dLbl>
            <c:dLbl>
              <c:idx val="1"/>
              <c:layout>
                <c:manualLayout>
                  <c:x val="-7.7948183239526403E-2"/>
                  <c:y val="4.93502829528485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74-410B-B6CB-0BBD96E7F22A}"/>
                </c:ext>
              </c:extLst>
            </c:dLbl>
            <c:dLbl>
              <c:idx val="2"/>
              <c:layout>
                <c:manualLayout>
                  <c:x val="-1.274908915211664E-2"/>
                  <c:y val="-0.218977843166426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74-410B-B6CB-0BBD96E7F22A}"/>
                </c:ext>
              </c:extLst>
            </c:dLbl>
            <c:dLbl>
              <c:idx val="3"/>
              <c:layout>
                <c:manualLayout>
                  <c:x val="9.1050868420722561E-2"/>
                  <c:y val="-8.79652191162613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74-410B-B6CB-0BBD96E7F22A}"/>
                </c:ext>
              </c:extLst>
            </c:dLbl>
            <c:dLbl>
              <c:idx val="4"/>
              <c:layout>
                <c:manualLayout>
                  <c:x val="6.1498005977976E-2"/>
                  <c:y val="9.58072283845513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74-410B-B6CB-0BBD96E7F22A}"/>
                </c:ext>
              </c:extLst>
            </c:dLbl>
            <c:dLbl>
              <c:idx val="5"/>
              <c:layout>
                <c:manualLayout>
                  <c:x val="3.0757401167346741E-2"/>
                  <c:y val="9.89326588751315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74-410B-B6CB-0BBD96E7F22A}"/>
                </c:ext>
              </c:extLst>
            </c:dLbl>
            <c:dLbl>
              <c:idx val="6"/>
              <c:layout>
                <c:manualLayout>
                  <c:x val="1.599471241965152E-3"/>
                  <c:y val="7.9613839617807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74-410B-B6CB-0BBD96E7F22A}"/>
                </c:ext>
              </c:extLst>
            </c:dLbl>
            <c:numFmt formatCode="#,##0.0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Αριστεροί</c:v>
                </c:pt>
                <c:pt idx="1">
                  <c:v>Κεντροαριστεροί</c:v>
                </c:pt>
                <c:pt idx="2">
                  <c:v>Κεντρώοι</c:v>
                </c:pt>
                <c:pt idx="3">
                  <c:v>Κεντροδεξιοί</c:v>
                </c:pt>
                <c:pt idx="4">
                  <c:v>Δεξιοί</c:v>
                </c:pt>
                <c:pt idx="5">
                  <c:v>Τίποτα από τα παραπάνω (αυθ.)</c:v>
                </c:pt>
                <c:pt idx="6">
                  <c:v>ΔΓ/ΔΑ (αυθ.)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8.1</c:v>
                </c:pt>
                <c:pt idx="1">
                  <c:v>25.3</c:v>
                </c:pt>
                <c:pt idx="2">
                  <c:v>32</c:v>
                </c:pt>
                <c:pt idx="3">
                  <c:v>20.2</c:v>
                </c:pt>
                <c:pt idx="4">
                  <c:v>7.1</c:v>
                </c:pt>
                <c:pt idx="5">
                  <c:v>5.8</c:v>
                </c:pt>
                <c:pt idx="6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4-410B-B6CB-0BBD96E7F22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Βάση: Όρια εκλογικής επιρροής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ΚΙΝΑΛ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46% (Ν=691 άτομα)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6971228558875"/>
          <c:y val="0.10295207312181885"/>
          <c:w val="0.70252779967663148"/>
          <c:h val="0.83154602407642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Νοε-21</c:v>
                </c:pt>
              </c:strCache>
            </c:strRef>
          </c:tx>
          <c:spPr>
            <a:solidFill>
              <a:srgbClr val="007033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Λοβέρδος Ανδρέας</c:v>
                </c:pt>
                <c:pt idx="1">
                  <c:v>Ανδρουλάκης Νίκος</c:v>
                </c:pt>
                <c:pt idx="2">
                  <c:v>Παπανδρέου Γιώργος</c:v>
                </c:pt>
                <c:pt idx="3">
                  <c:v>Γερουλάνος Παύλος</c:v>
                </c:pt>
                <c:pt idx="4">
                  <c:v>Καστανίδης Χάρης</c:v>
                </c:pt>
                <c:pt idx="5">
                  <c:v>Χρηστίδης Παύλος</c:v>
                </c:pt>
                <c:pt idx="6">
                  <c:v>Δεν έχω προτίμηση (αυθ.)</c:v>
                </c:pt>
                <c:pt idx="7">
                  <c:v>ΔΑ (αυθ.)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37</c:v>
                </c:pt>
                <c:pt idx="1">
                  <c:v>27</c:v>
                </c:pt>
                <c:pt idx="2">
                  <c:v>12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A-4098-93E7-E2C084853A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1-9/11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Λοβέρδος Ανδρέας</c:v>
                </c:pt>
                <c:pt idx="1">
                  <c:v>Ανδρουλάκης Νίκος</c:v>
                </c:pt>
                <c:pt idx="2">
                  <c:v>Παπανδρέου Γιώργος</c:v>
                </c:pt>
                <c:pt idx="3">
                  <c:v>Γερουλάνος Παύλος</c:v>
                </c:pt>
                <c:pt idx="4">
                  <c:v>Καστανίδης Χάρης</c:v>
                </c:pt>
                <c:pt idx="5">
                  <c:v>Χρηστίδης Παύλος</c:v>
                </c:pt>
                <c:pt idx="6">
                  <c:v>Δεν έχω προτίμηση (αυθ.)</c:v>
                </c:pt>
                <c:pt idx="7">
                  <c:v>ΔΑ (αυθ.)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29.4</c:v>
                </c:pt>
                <c:pt idx="1">
                  <c:v>17.8</c:v>
                </c:pt>
                <c:pt idx="2">
                  <c:v>15.2</c:v>
                </c:pt>
                <c:pt idx="3">
                  <c:v>8.1999999999999993</c:v>
                </c:pt>
                <c:pt idx="4">
                  <c:v>5.8</c:v>
                </c:pt>
                <c:pt idx="5">
                  <c:v>4.5</c:v>
                </c:pt>
                <c:pt idx="6">
                  <c:v>17.600000000000001</c:v>
                </c:pt>
                <c:pt idx="7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0F-4A65-906F-80EA0CD04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60"/>
          <c:min val="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50288383129618"/>
          <c:y val="0.81650649927785801"/>
          <c:w val="0.17828746978289453"/>
          <c:h val="0.11617412880050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Βάση: Πρόθεση ψήφου στο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ΚΙΝΑΛ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9,6%</a:t>
            </a:r>
            <a:r>
              <a:rPr lang="el-GR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(Ν=145 άτομα)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6971228558875"/>
          <c:y val="0.10295207312181885"/>
          <c:w val="0.70252779967663148"/>
          <c:h val="0.83154602407642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Νοε-21</c:v>
                </c:pt>
              </c:strCache>
            </c:strRef>
          </c:tx>
          <c:spPr>
            <a:solidFill>
              <a:srgbClr val="007033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Ανδρουλάκης Νίκος</c:v>
                </c:pt>
                <c:pt idx="1">
                  <c:v>Λοβέρδος Ανδρέας</c:v>
                </c:pt>
                <c:pt idx="2">
                  <c:v>Παπανδρέου Γιώργος</c:v>
                </c:pt>
                <c:pt idx="3">
                  <c:v>Γερουλάνος Παύλος</c:v>
                </c:pt>
                <c:pt idx="4">
                  <c:v>Καστανίδης Χάρης</c:v>
                </c:pt>
                <c:pt idx="5">
                  <c:v>Χρηστίδης Παύλος</c:v>
                </c:pt>
                <c:pt idx="6">
                  <c:v>Δεν έχω προτίμηση (αυθ.)</c:v>
                </c:pt>
                <c:pt idx="7">
                  <c:v>ΔΑ (αυθ.)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29</c:v>
                </c:pt>
                <c:pt idx="1">
                  <c:v>27</c:v>
                </c:pt>
                <c:pt idx="2">
                  <c:v>22</c:v>
                </c:pt>
                <c:pt idx="3">
                  <c:v>8</c:v>
                </c:pt>
                <c:pt idx="4">
                  <c:v>8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5-4B54-9B08-FC9C8D4B16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1-9/11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Ανδρουλάκης Νίκος</c:v>
                </c:pt>
                <c:pt idx="1">
                  <c:v>Λοβέρδος Ανδρέας</c:v>
                </c:pt>
                <c:pt idx="2">
                  <c:v>Παπανδρέου Γιώργος</c:v>
                </c:pt>
                <c:pt idx="3">
                  <c:v>Γερουλάνος Παύλος</c:v>
                </c:pt>
                <c:pt idx="4">
                  <c:v>Καστανίδης Χάρης</c:v>
                </c:pt>
                <c:pt idx="5">
                  <c:v>Χρηστίδης Παύλος</c:v>
                </c:pt>
                <c:pt idx="6">
                  <c:v>Δεν έχω προτίμηση (αυθ.)</c:v>
                </c:pt>
                <c:pt idx="7">
                  <c:v>ΔΑ (αυθ.)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25.6</c:v>
                </c:pt>
                <c:pt idx="1">
                  <c:v>26.2</c:v>
                </c:pt>
                <c:pt idx="2">
                  <c:v>23.1</c:v>
                </c:pt>
                <c:pt idx="3">
                  <c:v>4</c:v>
                </c:pt>
                <c:pt idx="4">
                  <c:v>6.3</c:v>
                </c:pt>
                <c:pt idx="5">
                  <c:v>5.2</c:v>
                </c:pt>
                <c:pt idx="6">
                  <c:v>8</c:v>
                </c:pt>
                <c:pt idx="7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D-4623-B81D-DB9617501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60"/>
          <c:min val="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233696748033012"/>
          <c:y val="0.81650649927785801"/>
          <c:w val="0.17828746978289453"/>
          <c:h val="0.11617412880050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Βάση: </a:t>
            </a:r>
            <a:r>
              <a:rPr lang="el-GR" sz="1000" b="1" i="0" u="none" strike="noStrike" cap="none" normalizeH="0" baseline="0" dirty="0">
                <a:effectLst/>
              </a:rPr>
              <a:t>Πρόθεση ψήφου στο </a:t>
            </a:r>
            <a:r>
              <a:rPr lang="el-GR" sz="1000" b="1" i="0" u="none" strike="noStrike" cap="none" normalizeH="0" baseline="0" dirty="0" err="1">
                <a:effectLst/>
              </a:rPr>
              <a:t>ΚΙΝΑΛ</a:t>
            </a:r>
            <a:r>
              <a:rPr lang="el-GR" sz="1000" b="1" i="0" u="none" strike="noStrike" cap="none" normalizeH="0" baseline="0" dirty="0">
                <a:effectLst/>
              </a:rPr>
              <a:t> ή αναποφάσιστοι που θα πάνε σίγουρα/πιθανόν να ψηφίσουν </a:t>
            </a:r>
            <a:r>
              <a:rPr lang="el-GR" sz="1000" b="1" i="0" u="none" strike="noStrike" cap="none" normalizeH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7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l-G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4%</a:t>
            </a:r>
            <a:r>
              <a:rPr lang="el-GR" sz="10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(Ν=111 άτομα)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9.583377089388728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6971228558875"/>
          <c:y val="0.10295207312181885"/>
          <c:w val="0.70252779967663148"/>
          <c:h val="0.83154602407642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Νοε-21</c:v>
                </c:pt>
              </c:strCache>
            </c:strRef>
          </c:tx>
          <c:spPr>
            <a:solidFill>
              <a:srgbClr val="007033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Ανδρουλάκης Νίκος</c:v>
                </c:pt>
                <c:pt idx="1">
                  <c:v>Λοβέρδος Ανδρέας</c:v>
                </c:pt>
                <c:pt idx="2">
                  <c:v>Παπανδρέου Γιώργος</c:v>
                </c:pt>
                <c:pt idx="3">
                  <c:v>Γερουλάνος Παύλος</c:v>
                </c:pt>
                <c:pt idx="4">
                  <c:v>Καστανίδης Χάρης</c:v>
                </c:pt>
                <c:pt idx="5">
                  <c:v>Χρηστίδης Παύλος</c:v>
                </c:pt>
                <c:pt idx="6">
                  <c:v>Δεν έχω προτίμηση (αυθ.)</c:v>
                </c:pt>
                <c:pt idx="7">
                  <c:v>ΔΑ (αυθ.)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30.8</c:v>
                </c:pt>
                <c:pt idx="1">
                  <c:v>29.3</c:v>
                </c:pt>
                <c:pt idx="2">
                  <c:v>22.1</c:v>
                </c:pt>
                <c:pt idx="3">
                  <c:v>7.2</c:v>
                </c:pt>
                <c:pt idx="4">
                  <c:v>5</c:v>
                </c:pt>
                <c:pt idx="5">
                  <c:v>1.7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B-48A7-B516-74031656F7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1-9/11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Ανδρουλάκης Νίκος</c:v>
                </c:pt>
                <c:pt idx="1">
                  <c:v>Λοβέρδος Ανδρέας</c:v>
                </c:pt>
                <c:pt idx="2">
                  <c:v>Παπανδρέου Γιώργος</c:v>
                </c:pt>
                <c:pt idx="3">
                  <c:v>Γερουλάνος Παύλος</c:v>
                </c:pt>
                <c:pt idx="4">
                  <c:v>Καστανίδης Χάρης</c:v>
                </c:pt>
                <c:pt idx="5">
                  <c:v>Χρηστίδης Παύλος</c:v>
                </c:pt>
                <c:pt idx="6">
                  <c:v>Δεν έχω προτίμηση (αυθ.)</c:v>
                </c:pt>
                <c:pt idx="7">
                  <c:v>ΔΑ (αυθ.)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27.1</c:v>
                </c:pt>
                <c:pt idx="1">
                  <c:v>23.4</c:v>
                </c:pt>
                <c:pt idx="2">
                  <c:v>28</c:v>
                </c:pt>
                <c:pt idx="3">
                  <c:v>4.7</c:v>
                </c:pt>
                <c:pt idx="4">
                  <c:v>5.7</c:v>
                </c:pt>
                <c:pt idx="5">
                  <c:v>5.7</c:v>
                </c:pt>
                <c:pt idx="6">
                  <c:v>3.4</c:v>
                </c:pt>
                <c:pt idx="7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4-47D4-8028-46BFE2A2D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60"/>
          <c:min val="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327362337516714"/>
          <c:y val="0.81497796541125056"/>
          <c:w val="0.17828746978289453"/>
          <c:h val="0.11617412880050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Βάση: Όρια εκλογικής επιρροής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ΚΙΝΑΛ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46% (Ν=691 άτομα)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6971228558875"/>
          <c:y val="0.10295207312181885"/>
          <c:w val="0.70252779967663148"/>
          <c:h val="0.83154602407642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Νοε-21</c:v>
                </c:pt>
              </c:strCache>
            </c:strRef>
          </c:tx>
          <c:spPr>
            <a:solidFill>
              <a:srgbClr val="007033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Λοβέρδος Ανδρέας</c:v>
                </c:pt>
                <c:pt idx="1">
                  <c:v>Παπανδρέου Γιώργος</c:v>
                </c:pt>
                <c:pt idx="2">
                  <c:v>Ανδρουλάκης Νίκος</c:v>
                </c:pt>
                <c:pt idx="3">
                  <c:v>Γερουλάνος Παύλος</c:v>
                </c:pt>
                <c:pt idx="4">
                  <c:v>Καστανίδης Χάρης</c:v>
                </c:pt>
                <c:pt idx="5">
                  <c:v>Χρηστίδης Παύλος</c:v>
                </c:pt>
                <c:pt idx="6">
                  <c:v>Δεν έχω άποψη (αυθ.)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46.4</c:v>
                </c:pt>
                <c:pt idx="1">
                  <c:v>27.3</c:v>
                </c:pt>
                <c:pt idx="2">
                  <c:v>13.1</c:v>
                </c:pt>
                <c:pt idx="3">
                  <c:v>2</c:v>
                </c:pt>
                <c:pt idx="4">
                  <c:v>1.3</c:v>
                </c:pt>
                <c:pt idx="5">
                  <c:v>1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A-4098-93E7-E2C084853A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1-9/11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Λοβέρδος Ανδρέας</c:v>
                </c:pt>
                <c:pt idx="1">
                  <c:v>Παπανδρέου Γιώργος</c:v>
                </c:pt>
                <c:pt idx="2">
                  <c:v>Ανδρουλάκης Νίκος</c:v>
                </c:pt>
                <c:pt idx="3">
                  <c:v>Γερουλάνος Παύλος</c:v>
                </c:pt>
                <c:pt idx="4">
                  <c:v>Καστανίδης Χάρης</c:v>
                </c:pt>
                <c:pt idx="5">
                  <c:v>Χρηστίδης Παύλος</c:v>
                </c:pt>
                <c:pt idx="6">
                  <c:v>Δεν έχω άποψη (αυθ.)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28.7</c:v>
                </c:pt>
                <c:pt idx="1">
                  <c:v>30</c:v>
                </c:pt>
                <c:pt idx="2">
                  <c:v>12.4</c:v>
                </c:pt>
                <c:pt idx="3">
                  <c:v>2.2999999999999998</c:v>
                </c:pt>
                <c:pt idx="4">
                  <c:v>2.1</c:v>
                </c:pt>
                <c:pt idx="5">
                  <c:v>2.1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D-4FD9-8833-45ABCB9CE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60"/>
          <c:min val="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79548839258841"/>
          <c:y val="0.82238547568788656"/>
          <c:w val="0.17828746978289453"/>
          <c:h val="0.11617412880050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Βάση: Πρόθεση ψήφου στο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ΚΙΝΑΛ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9,6%</a:t>
            </a:r>
          </a:p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(Ν=145 άτομα)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6971228558875"/>
          <c:y val="0.10295207312181885"/>
          <c:w val="0.70252779967663148"/>
          <c:h val="0.83154602407642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Νοε-21</c:v>
                </c:pt>
              </c:strCache>
            </c:strRef>
          </c:tx>
          <c:spPr>
            <a:solidFill>
              <a:srgbClr val="007033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Λοβέρδος Ανδρέας</c:v>
                </c:pt>
                <c:pt idx="1">
                  <c:v>Παπανδρέου Γιώργος</c:v>
                </c:pt>
                <c:pt idx="2">
                  <c:v>Ανδρουλάκης Νίκος</c:v>
                </c:pt>
                <c:pt idx="3">
                  <c:v>Γερουλάνος Παύλος</c:v>
                </c:pt>
                <c:pt idx="4">
                  <c:v>Χρηστίδης Παύλος</c:v>
                </c:pt>
                <c:pt idx="5">
                  <c:v>Καστανίδης Χάρης</c:v>
                </c:pt>
                <c:pt idx="6">
                  <c:v>Δεν έχω άποψη (αυθ.)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40.299999999999997</c:v>
                </c:pt>
                <c:pt idx="1">
                  <c:v>31.9</c:v>
                </c:pt>
                <c:pt idx="2">
                  <c:v>15.9</c:v>
                </c:pt>
                <c:pt idx="3">
                  <c:v>1.7</c:v>
                </c:pt>
                <c:pt idx="4">
                  <c:v>1.4</c:v>
                </c:pt>
                <c:pt idx="5">
                  <c:v>0.7</c:v>
                </c:pt>
                <c:pt idx="6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5-4B54-9B08-FC9C8D4B16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1-9/11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Λοβέρδος Ανδρέας</c:v>
                </c:pt>
                <c:pt idx="1">
                  <c:v>Παπανδρέου Γιώργος</c:v>
                </c:pt>
                <c:pt idx="2">
                  <c:v>Ανδρουλάκης Νίκος</c:v>
                </c:pt>
                <c:pt idx="3">
                  <c:v>Γερουλάνος Παύλος</c:v>
                </c:pt>
                <c:pt idx="4">
                  <c:v>Χρηστίδης Παύλος</c:v>
                </c:pt>
                <c:pt idx="5">
                  <c:v>Καστανίδης Χάρης</c:v>
                </c:pt>
                <c:pt idx="6">
                  <c:v>Δεν έχω άποψη (αυθ.)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27.6</c:v>
                </c:pt>
                <c:pt idx="1">
                  <c:v>35</c:v>
                </c:pt>
                <c:pt idx="2">
                  <c:v>16.600000000000001</c:v>
                </c:pt>
                <c:pt idx="3">
                  <c:v>1.7</c:v>
                </c:pt>
                <c:pt idx="4">
                  <c:v>2.2000000000000002</c:v>
                </c:pt>
                <c:pt idx="5">
                  <c:v>2.6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0-442E-AEAC-567FFDA21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60"/>
          <c:min val="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202474884871778"/>
          <c:y val="0.82238547568788656"/>
          <c:w val="0.17828746978289453"/>
          <c:h val="0.11617412880050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000" b="1" i="0" baseline="0" dirty="0">
                <a:effectLst/>
              </a:rPr>
              <a:t>Βάση: Πρόθεση ψήφου στο </a:t>
            </a:r>
            <a:r>
              <a:rPr lang="el-GR" sz="1000" b="1" i="0" baseline="0" dirty="0" err="1">
                <a:effectLst/>
              </a:rPr>
              <a:t>ΚΙΝΑΛ</a:t>
            </a:r>
            <a:r>
              <a:rPr lang="el-GR" sz="1000" b="1" i="0" baseline="0" dirty="0">
                <a:effectLst/>
              </a:rPr>
              <a:t> ή αναποφάσιστοι που θα πάνε σίγουρα/πιθανόν να ψηφίσουν 7</a:t>
            </a:r>
            <a:r>
              <a:rPr lang="en-US" sz="1000" b="1" i="0" baseline="0" dirty="0">
                <a:effectLst/>
              </a:rPr>
              <a:t>,</a:t>
            </a:r>
            <a:r>
              <a:rPr lang="el-GR" sz="1000" b="1" i="0" baseline="0" dirty="0">
                <a:effectLst/>
              </a:rPr>
              <a:t>4% (Ν=111 άτομα)</a:t>
            </a:r>
            <a:endParaRPr lang="el-GR" sz="1000" dirty="0">
              <a:effectLst/>
            </a:endParaRPr>
          </a:p>
        </c:rich>
      </c:tx>
      <c:layout>
        <c:manualLayout>
          <c:xMode val="edge"/>
          <c:yMode val="edge"/>
          <c:x val="9.583377089388728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6971228558875"/>
          <c:y val="0.10295207312181885"/>
          <c:w val="0.70252779967663148"/>
          <c:h val="0.83154602407642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Νοε-21</c:v>
                </c:pt>
              </c:strCache>
            </c:strRef>
          </c:tx>
          <c:spPr>
            <a:solidFill>
              <a:srgbClr val="007033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Λοβέρδος Ανδρέας</c:v>
                </c:pt>
                <c:pt idx="1">
                  <c:v>Παπανδρέου Γιώργος</c:v>
                </c:pt>
                <c:pt idx="2">
                  <c:v>Ανδρουλάκης Νίκος</c:v>
                </c:pt>
                <c:pt idx="3">
                  <c:v>Χρηστίδης Παύλος</c:v>
                </c:pt>
                <c:pt idx="4">
                  <c:v>Γερουλάνος Παύλος</c:v>
                </c:pt>
                <c:pt idx="5">
                  <c:v>Καστανίδης Χάρης</c:v>
                </c:pt>
                <c:pt idx="6">
                  <c:v>Δεν έχω άποψη (αυθ.)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41.6</c:v>
                </c:pt>
                <c:pt idx="1">
                  <c:v>29.7</c:v>
                </c:pt>
                <c:pt idx="2">
                  <c:v>18.100000000000001</c:v>
                </c:pt>
                <c:pt idx="3">
                  <c:v>2</c:v>
                </c:pt>
                <c:pt idx="4">
                  <c:v>1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B-48A7-B516-74031656F7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1-9/11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Λοβέρδος Ανδρέας</c:v>
                </c:pt>
                <c:pt idx="1">
                  <c:v>Παπανδρέου Γιώργος</c:v>
                </c:pt>
                <c:pt idx="2">
                  <c:v>Ανδρουλάκης Νίκος</c:v>
                </c:pt>
                <c:pt idx="3">
                  <c:v>Χρηστίδης Παύλος</c:v>
                </c:pt>
                <c:pt idx="4">
                  <c:v>Γερουλάνος Παύλος</c:v>
                </c:pt>
                <c:pt idx="5">
                  <c:v>Καστανίδης Χάρης</c:v>
                </c:pt>
                <c:pt idx="6">
                  <c:v>Δεν έχω άποψη (αυθ.)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24</c:v>
                </c:pt>
                <c:pt idx="1">
                  <c:v>38.9</c:v>
                </c:pt>
                <c:pt idx="2">
                  <c:v>18.600000000000001</c:v>
                </c:pt>
                <c:pt idx="4">
                  <c:v>0.9</c:v>
                </c:pt>
                <c:pt idx="5">
                  <c:v>2.6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6-4223-A1B0-662CB1B0F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60"/>
          <c:min val="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413851086341"/>
          <c:y val="0.81791745361626489"/>
          <c:w val="0.17828746978289453"/>
          <c:h val="0.11617412880050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Σε καλύτερη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B0-474A-BF28-595332C819BC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B0-474A-BF28-595332C819BC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B0-474A-BF28-595332C819BC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B0-474A-BF28-595332C819BC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54-4FB8-9C45-66C5D1783E6B}"/>
                </c:ext>
              </c:extLst>
            </c:dLbl>
            <c:dLbl>
              <c:idx val="2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0C-41FD-B7CC-DA14E313AA3B}"/>
                </c:ext>
              </c:extLst>
            </c:dLbl>
            <c:dLbl>
              <c:idx val="3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0C-41FD-B7CC-DA14E313AA3B}"/>
                </c:ext>
              </c:extLst>
            </c:dLbl>
            <c:dLbl>
              <c:idx val="3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0C-41FD-B7CC-DA14E313AA3B}"/>
                </c:ext>
              </c:extLst>
            </c:dLbl>
            <c:dLbl>
              <c:idx val="4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0C-41FD-B7CC-DA14E313AA3B}"/>
                </c:ext>
              </c:extLst>
            </c:dLbl>
            <c:dLbl>
              <c:idx val="4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AB-4CC9-8BEB-EDDE29422420}"/>
                </c:ext>
              </c:extLst>
            </c:dLbl>
            <c:dLbl>
              <c:idx val="5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41-440D-8094-F239077DD2BA}"/>
                </c:ext>
              </c:extLst>
            </c:dLbl>
            <c:dLbl>
              <c:idx val="5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FF-471A-A898-A9C1541A62C4}"/>
                </c:ext>
              </c:extLst>
            </c:dLbl>
            <c:dLbl>
              <c:idx val="5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6-4D97-8CD5-8F693916D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24</c:v>
                </c:pt>
                <c:pt idx="2">
                  <c:v>23</c:v>
                </c:pt>
                <c:pt idx="3">
                  <c:v>24</c:v>
                </c:pt>
                <c:pt idx="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Σε χειρότερη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0C-41FD-B7CC-DA14E313AA3B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54-4FB8-9C45-66C5D1783E6B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54-4FB8-9C45-66C5D1783E6B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54-4FB8-9C45-66C5D1783E6B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54-4FB8-9C45-66C5D1783E6B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0C-41FD-B7CC-DA14E313AA3B}"/>
                </c:ext>
              </c:extLst>
            </c:dLbl>
            <c:dLbl>
              <c:idx val="33"/>
              <c:layout>
                <c:manualLayout>
                  <c:x val="-4.5454161914499032E-2"/>
                  <c:y val="-5.337794247820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0C-41FD-B7CC-DA14E313AA3B}"/>
                </c:ext>
              </c:extLst>
            </c:dLbl>
            <c:dLbl>
              <c:idx val="34"/>
              <c:layout>
                <c:manualLayout>
                  <c:x val="-2.9826503103030828E-2"/>
                  <c:y val="2.8281654882107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0C-41FD-B7CC-DA14E313AA3B}"/>
                </c:ext>
              </c:extLst>
            </c:dLbl>
            <c:dLbl>
              <c:idx val="40"/>
              <c:layout>
                <c:manualLayout>
                  <c:x val="-3.6524071165088712E-2"/>
                  <c:y val="6.6389466983588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0C-41FD-B7CC-DA14E313AA3B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0C-41FD-B7CC-DA14E313AA3B}"/>
                </c:ext>
              </c:extLst>
            </c:dLbl>
            <c:dLbl>
              <c:idx val="45"/>
              <c:layout>
                <c:manualLayout>
                  <c:x val="-4.5454161914498949E-2"/>
                  <c:y val="-9.6929727737043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AB-4CC9-8BEB-EDDE29422420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92-4D56-9E6D-91BA2C85E297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FD-4F39-B030-613AB43D510E}"/>
                </c:ext>
              </c:extLst>
            </c:dLbl>
            <c:dLbl>
              <c:idx val="50"/>
              <c:layout>
                <c:manualLayout>
                  <c:x val="-6.5546866100672521E-2"/>
                  <c:y val="-7.5153835107625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41-440D-8094-F239077DD2BA}"/>
                </c:ext>
              </c:extLst>
            </c:dLbl>
            <c:dLbl>
              <c:idx val="51"/>
              <c:layout>
                <c:manualLayout>
                  <c:x val="-5.8849298038614557E-2"/>
                  <c:y val="-6.9709861950271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FF-471A-A898-A9C1541A62C4}"/>
                </c:ext>
              </c:extLst>
            </c:dLbl>
            <c:dLbl>
              <c:idx val="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96-4D97-8CD5-8F693916D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35</c:v>
                </c:pt>
                <c:pt idx="1">
                  <c:v>31</c:v>
                </c:pt>
                <c:pt idx="2">
                  <c:v>36</c:v>
                </c:pt>
                <c:pt idx="3">
                  <c:v>37</c:v>
                </c:pt>
                <c:pt idx="4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96883971956334"/>
          <c:y val="8.1991815724178796E-2"/>
          <c:w val="0.63403116028043671"/>
          <c:h val="0.8778460379402288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Πρώτος</c:v>
                </c:pt>
              </c:strCache>
            </c:strRef>
          </c:tx>
          <c:spPr>
            <a:solidFill>
              <a:srgbClr val="00642D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F9-43BF-98F7-77F0CCF017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63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FF9-43BF-98F7-77F0CCF017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FF9-43BF-98F7-77F0CCF01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Ανδρουλάκη ή Παπανδρέου  </c:v>
                </c:pt>
                <c:pt idx="1">
                  <c:v> Λοβέρδο ή Παπανδρέου  </c:v>
                </c:pt>
                <c:pt idx="2">
                  <c:v> Ανδρουλάκη ή Λοβέρδο 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-69.8</c:v>
                </c:pt>
                <c:pt idx="1">
                  <c:v>-63.1</c:v>
                </c:pt>
                <c:pt idx="2">
                  <c:v>-48.1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A-4098-93E7-E2C084853A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Δεύτερος</c:v>
                </c:pt>
              </c:strCache>
            </c:strRef>
          </c:tx>
          <c:spPr>
            <a:solidFill>
              <a:srgbClr val="FFC00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Ανδρουλάκη ή Παπανδρέου  </c:v>
                </c:pt>
                <c:pt idx="1">
                  <c:v> Λοβέρδο ή Παπανδρέου  </c:v>
                </c:pt>
                <c:pt idx="2">
                  <c:v> Ανδρουλάκη ή Λοβέρδο  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19.899999999999999</c:v>
                </c:pt>
                <c:pt idx="1">
                  <c:v>25.8</c:v>
                </c:pt>
                <c:pt idx="2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9-4E78-9190-4C25C90B0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numFmt formatCode="General" sourceLinked="1"/>
        <c:majorTickMark val="in"/>
        <c:minorTickMark val="in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85"/>
          <c:min val="-85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398193783310149"/>
          <c:y val="0"/>
          <c:w val="0.47164685783212296"/>
          <c:h val="0.12205310521053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96883971956334"/>
          <c:y val="8.1991815724178796E-2"/>
          <c:w val="0.63403116028043671"/>
          <c:h val="0.8778460379402288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Πρώτος</c:v>
                </c:pt>
              </c:strCache>
            </c:strRef>
          </c:tx>
          <c:spPr>
            <a:solidFill>
              <a:srgbClr val="00642D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7CB-4BD7-99CE-249F654AB7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7CB-4BD7-99CE-249F654AB76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7CB-4BD7-99CE-249F654AB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Ανδρουλάκη ή Παπανδρέου  </c:v>
                </c:pt>
                <c:pt idx="1">
                  <c:v> Ανδρουλάκη ή Λοβέρδο  </c:v>
                </c:pt>
                <c:pt idx="2">
                  <c:v> Λοβέρδο ή Παπανδρέου 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-63.5</c:v>
                </c:pt>
                <c:pt idx="1">
                  <c:v>-60.5</c:v>
                </c:pt>
                <c:pt idx="2">
                  <c:v>-54.3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CB-4BD7-99CE-249F654AB7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Δεύτερος</c:v>
                </c:pt>
              </c:strCache>
            </c:strRef>
          </c:tx>
          <c:spPr>
            <a:solidFill>
              <a:srgbClr val="FFC00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Ανδρουλάκη ή Παπανδρέου  </c:v>
                </c:pt>
                <c:pt idx="1">
                  <c:v> Ανδρουλάκη ή Λοβέρδο  </c:v>
                </c:pt>
                <c:pt idx="2">
                  <c:v> Λοβέρδο ή Παπανδρέου  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29</c:v>
                </c:pt>
                <c:pt idx="1">
                  <c:v>32.5</c:v>
                </c:pt>
                <c:pt idx="2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CB-4BD7-99CE-249F654AB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numFmt formatCode="General" sourceLinked="1"/>
        <c:majorTickMark val="in"/>
        <c:minorTickMark val="in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85"/>
          <c:min val="-85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398193783310149"/>
          <c:y val="0"/>
          <c:w val="0.47164685783212296"/>
          <c:h val="0.12205310521053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96883971956334"/>
          <c:y val="8.1991815724178796E-2"/>
          <c:w val="0.63403116028043671"/>
          <c:h val="0.8778460379402288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Πρώτος</c:v>
                </c:pt>
              </c:strCache>
            </c:strRef>
          </c:tx>
          <c:spPr>
            <a:solidFill>
              <a:srgbClr val="00642D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269-4B23-8F32-33D806F2403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269-4B23-8F32-33D806F2403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269-4B23-8F32-33D806F240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Ανδρουλάκη ή Παπανδρέου  </c:v>
                </c:pt>
                <c:pt idx="1">
                  <c:v> Ανδρουλάκη ή Λοβέρδο  </c:v>
                </c:pt>
                <c:pt idx="2">
                  <c:v> Λοβέρδο ή Παπανδρέου 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-61.3</c:v>
                </c:pt>
                <c:pt idx="1">
                  <c:v>-58.5</c:v>
                </c:pt>
                <c:pt idx="2">
                  <c:v>-55.2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69-4B23-8F32-33D806F240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Δεύτερος</c:v>
                </c:pt>
              </c:strCache>
            </c:strRef>
          </c:tx>
          <c:spPr>
            <a:solidFill>
              <a:srgbClr val="FFC00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Ανδρουλάκη ή Παπανδρέου  </c:v>
                </c:pt>
                <c:pt idx="1">
                  <c:v> Ανδρουλάκη ή Λοβέρδο  </c:v>
                </c:pt>
                <c:pt idx="2">
                  <c:v> Λοβέρδο ή Παπανδρέου  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31.7</c:v>
                </c:pt>
                <c:pt idx="1">
                  <c:v>34.6</c:v>
                </c:pt>
                <c:pt idx="2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69-4B23-8F32-33D806F24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numFmt formatCode="General" sourceLinked="1"/>
        <c:majorTickMark val="in"/>
        <c:minorTickMark val="in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85"/>
          <c:min val="-85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398193783310149"/>
          <c:y val="0"/>
          <c:w val="0.47164685783212296"/>
          <c:h val="0.12205310521053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6971228558875"/>
          <c:y val="0.15974906874759184"/>
          <c:w val="0.69397348913665813"/>
          <c:h val="0.774749063094979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Νοε-21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Πανδημία κορωνοϊού-Ιατρική περίθαλψη</c:v>
                </c:pt>
                <c:pt idx="1">
                  <c:v>Οικονομία/Ακρίβεια</c:v>
                </c:pt>
                <c:pt idx="2">
                  <c:v>Ανεργία</c:v>
                </c:pt>
                <c:pt idx="3">
                  <c:v>Πολιτικοί-Πολιτικό σύστημα</c:v>
                </c:pt>
                <c:pt idx="4">
                  <c:v>Εξωτερική πολιτική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38</c:v>
                </c:pt>
                <c:pt idx="1">
                  <c:v>28</c:v>
                </c:pt>
                <c:pt idx="2">
                  <c:v>8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A-4098-93E7-E2C084853A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Οκτ-21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Πανδημία κορωνοϊού-Ιατρική περίθαλψη</c:v>
                </c:pt>
                <c:pt idx="1">
                  <c:v>Οικονομία/Ακρίβεια</c:v>
                </c:pt>
                <c:pt idx="2">
                  <c:v>Ανεργία</c:v>
                </c:pt>
                <c:pt idx="3">
                  <c:v>Πολιτικοί-Πολιτικό σύστημα</c:v>
                </c:pt>
                <c:pt idx="4">
                  <c:v>Εξωτερική πολιτική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F-4F9C-AC4F-5D8DAEB20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0722928"/>
        <c:axId val="510721288"/>
      </c:barChart>
      <c:catAx>
        <c:axId val="51072292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21288"/>
        <c:crosses val="autoZero"/>
        <c:auto val="1"/>
        <c:lblAlgn val="ctr"/>
        <c:lblOffset val="100"/>
        <c:noMultiLvlLbl val="0"/>
      </c:catAx>
      <c:valAx>
        <c:axId val="510721288"/>
        <c:scaling>
          <c:orientation val="minMax"/>
          <c:max val="7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51072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71801127095714"/>
          <c:y val="0.81554161380046974"/>
          <c:w val="0.10818200661967621"/>
          <c:h val="0.10417807791271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114231742218167E-2"/>
          <c:y val="0.25081407272916939"/>
          <c:w val="0.97136636133657528"/>
          <c:h val="0.70006846054935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Κυβέρνηση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39.700000000000003</c:v>
                </c:pt>
                <c:pt idx="1">
                  <c:v>6.4</c:v>
                </c:pt>
                <c:pt idx="2">
                  <c:v>53.1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Αξ. Αντιπολίτευση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13.6</c:v>
                </c:pt>
                <c:pt idx="1">
                  <c:v>6.1</c:v>
                </c:pt>
                <c:pt idx="2">
                  <c:v>77.900000000000006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28-48D6-8542-6671887FE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535110243411074"/>
          <c:y val="0.1369371152687559"/>
          <c:w val="0.28778747600122651"/>
          <c:h val="0.10435688020481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στοιχεία-Θετική Αξιολόγηση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33035426038730581"/>
          <c:y val="3.168579665452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984581723362951E-2"/>
          <c:y val="0.16505680365160097"/>
          <c:w val="0.97203083655327405"/>
          <c:h val="0.551306664870306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Κυβέρνηση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dLbl>
              <c:idx val="15"/>
              <c:layout>
                <c:manualLayout>
                  <c:x val="-3.2059025790383347E-2"/>
                  <c:y val="5.5501520668879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EB-43E1-AC20-B373186F86A4}"/>
                </c:ext>
              </c:extLst>
            </c:dLbl>
            <c:dLbl>
              <c:idx val="16"/>
              <c:layout>
                <c:manualLayout>
                  <c:x val="-3.4291548477735946E-2"/>
                  <c:y val="5.5501520668879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1F-486E-9905-440289940F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44</c:v>
                </c:pt>
                <c:pt idx="2">
                  <c:v>39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Αξ. Αντιπολίτευση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13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1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114231742218167E-2"/>
          <c:y val="0.25081407272916939"/>
          <c:w val="0.97136636133657528"/>
          <c:h val="0.70006846054935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Πρωθυπουργός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45.1</c:v>
                </c:pt>
                <c:pt idx="1">
                  <c:v>4</c:v>
                </c:pt>
                <c:pt idx="2">
                  <c:v>49.5</c:v>
                </c:pt>
                <c:pt idx="3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Αρχηγός Αξ. Αντιπολίτευσης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17.7</c:v>
                </c:pt>
                <c:pt idx="1">
                  <c:v>6.3</c:v>
                </c:pt>
                <c:pt idx="2">
                  <c:v>74.7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28-48D6-8542-6671887FE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1351944"/>
        <c:axId val="331354896"/>
      </c:bar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0"/>
      </c:catAx>
      <c:valAx>
        <c:axId val="331354896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535110243411074"/>
          <c:y val="0.1369371152687559"/>
          <c:w val="0.28778747600122651"/>
          <c:h val="0.10435688020481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στοιχεία-Θετική Αξιολόγηση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33035426038730581"/>
          <c:y val="3.168579665452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984581723362951E-2"/>
          <c:y val="0.16505680365160097"/>
          <c:w val="0.97203083655327405"/>
          <c:h val="0.551306664870306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Πρωθυπουργός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dLbl>
              <c:idx val="15"/>
              <c:layout>
                <c:manualLayout>
                  <c:x val="-3.2059025790383347E-2"/>
                  <c:y val="5.5501520668879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EB-43E1-AC20-B373186F86A4}"/>
                </c:ext>
              </c:extLst>
            </c:dLbl>
            <c:dLbl>
              <c:idx val="16"/>
              <c:layout>
                <c:manualLayout>
                  <c:x val="-3.4291548477735946E-2"/>
                  <c:y val="5.5501520668879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1F-486E-9905-440289940F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</c:v>
                </c:pt>
                <c:pt idx="1">
                  <c:v>49</c:v>
                </c:pt>
                <c:pt idx="2">
                  <c:v>43</c:v>
                </c:pt>
                <c:pt idx="3">
                  <c:v>44</c:v>
                </c:pt>
                <c:pt idx="4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Αρχηγός Αξ. Αντιπολίτευσης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3.2059025790383347E-2"/>
                  <c:y val="-0.137160689369892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EB-43E1-AC20-B373186F86A4}"/>
                </c:ext>
              </c:extLst>
            </c:dLbl>
            <c:dLbl>
              <c:idx val="16"/>
              <c:layout>
                <c:manualLayout>
                  <c:x val="-3.4291548477735946E-2"/>
                  <c:y val="-7.7276984638993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1F-486E-9905-440289940F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Μάι-21</c:v>
                </c:pt>
                <c:pt idx="1">
                  <c:v>Ιουλ-21</c:v>
                </c:pt>
                <c:pt idx="2">
                  <c:v>Σεπ-21</c:v>
                </c:pt>
                <c:pt idx="3">
                  <c:v>Οκτ-21</c:v>
                </c:pt>
                <c:pt idx="4">
                  <c:v>Νοε-21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21</c:v>
                </c:pt>
                <c:pt idx="1">
                  <c:v>19</c:v>
                </c:pt>
                <c:pt idx="2">
                  <c:v>19</c:v>
                </c:pt>
                <c:pt idx="3">
                  <c:v>21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351944"/>
        <c:axId val="331354896"/>
      </c:lineChart>
      <c:catAx>
        <c:axId val="33135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54896"/>
        <c:crosses val="autoZero"/>
        <c:auto val="1"/>
        <c:lblAlgn val="ctr"/>
        <c:lblOffset val="100"/>
        <c:noMultiLvlLbl val="1"/>
      </c:catAx>
      <c:valAx>
        <c:axId val="3313548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1351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0.64705</cdr:x>
      <cdr:y>0.30816</cdr:y>
    </cdr:from>
    <cdr:to>
      <cdr:x>0.98016</cdr:x>
      <cdr:y>0.38073</cdr:y>
    </cdr:to>
    <cdr:sp macro="" textlink="">
      <cdr:nvSpPr>
        <cdr:cNvPr id="10" name="TextBox 48">
          <a:extLst xmlns:a="http://schemas.openxmlformats.org/drawingml/2006/main">
            <a:ext uri="{FF2B5EF4-FFF2-40B4-BE49-F238E27FC236}">
              <a16:creationId xmlns:a16="http://schemas.microsoft.com/office/drawing/2014/main" id="{E049D10C-07CC-4B86-820F-1C1BD89FEA02}"/>
            </a:ext>
          </a:extLst>
        </cdr:cNvPr>
        <cdr:cNvSpPr txBox="1"/>
      </cdr:nvSpPr>
      <cdr:spPr>
        <a:xfrm xmlns:a="http://schemas.openxmlformats.org/drawingml/2006/main">
          <a:off x="7656489" y="1176196"/>
          <a:ext cx="3941675" cy="27699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1200" b="1" dirty="0"/>
            <a:t>Οκτ 2021</a:t>
          </a:r>
        </a:p>
      </cdr:txBody>
    </cdr:sp>
  </cdr:relSizeAnchor>
  <cdr:relSizeAnchor xmlns:cdr="http://schemas.openxmlformats.org/drawingml/2006/chartDrawing">
    <cdr:from>
      <cdr:x>0.909</cdr:x>
      <cdr:y>0.75475</cdr:y>
    </cdr:from>
    <cdr:to>
      <cdr:x>0.95712</cdr:x>
      <cdr:y>0.75475</cdr:y>
    </cdr:to>
    <cdr:cxnSp macro="">
      <cdr:nvCxnSpPr>
        <cdr:cNvPr id="14" name="Straight Arrow Connector 13">
          <a:extLst xmlns:a="http://schemas.openxmlformats.org/drawingml/2006/main">
            <a:ext uri="{FF2B5EF4-FFF2-40B4-BE49-F238E27FC236}">
              <a16:creationId xmlns:a16="http://schemas.microsoft.com/office/drawing/2014/main" id="{8DD84CDD-3864-4409-91EE-2CDEB57C1572}"/>
            </a:ext>
          </a:extLst>
        </cdr:cNvPr>
        <cdr:cNvCxnSpPr/>
      </cdr:nvCxnSpPr>
      <cdr:spPr>
        <a:xfrm xmlns:a="http://schemas.openxmlformats.org/drawingml/2006/main">
          <a:off x="10756162" y="2880791"/>
          <a:ext cx="569402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0.65064</cdr:x>
      <cdr:y>0.1691</cdr:y>
    </cdr:from>
    <cdr:to>
      <cdr:x>0.98375</cdr:x>
      <cdr:y>0.24167</cdr:y>
    </cdr:to>
    <cdr:sp macro="" textlink="">
      <cdr:nvSpPr>
        <cdr:cNvPr id="4" name="TextBox 48">
          <a:extLst xmlns:a="http://schemas.openxmlformats.org/drawingml/2006/main">
            <a:ext uri="{FF2B5EF4-FFF2-40B4-BE49-F238E27FC236}">
              <a16:creationId xmlns:a16="http://schemas.microsoft.com/office/drawing/2014/main" id="{DBFC0E95-1A8E-4639-ADDE-D55E96D0718D}"/>
            </a:ext>
          </a:extLst>
        </cdr:cNvPr>
        <cdr:cNvSpPr txBox="1"/>
      </cdr:nvSpPr>
      <cdr:spPr>
        <a:xfrm xmlns:a="http://schemas.openxmlformats.org/drawingml/2006/main">
          <a:off x="7698941" y="645426"/>
          <a:ext cx="3941675" cy="27699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1200" b="1" dirty="0"/>
            <a:t>1-9/11 </a:t>
          </a:r>
          <a:r>
            <a:rPr lang="en-US" sz="1200" b="1" dirty="0"/>
            <a:t>ad-hoc </a:t>
          </a:r>
          <a:r>
            <a:rPr lang="el-GR" sz="1200" b="1" dirty="0"/>
            <a:t>έρευνα για το βήμα της Κυριακής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06D47-903E-4114-9673-A192FAAE32CE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3D79F-ED57-47F4-B136-1F38E2231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2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54C10-9FC8-467B-AD93-595092B016C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C1944-5ED8-4FE4-A019-D7E58DFB8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71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640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95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158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719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569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7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838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01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146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653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2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851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786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664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748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573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653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767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977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0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82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55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27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99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85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19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1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72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52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624"/>
            <a:ext cx="8352928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7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4139" y="2204864"/>
            <a:ext cx="4847861" cy="3312368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37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4139" y="2204864"/>
            <a:ext cx="4847861" cy="3312368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624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8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06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22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90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776" y="4797152"/>
            <a:ext cx="5020139" cy="1656184"/>
          </a:xfrm>
          <a:noFill/>
          <a:ln cap="sq">
            <a:noFill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93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79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0" y="1484784"/>
            <a:ext cx="11713301" cy="4896544"/>
          </a:xfrm>
          <a:noFill/>
          <a:effectLst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340" y="116632"/>
            <a:ext cx="8352928" cy="108012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>
              <a:defRPr lang="en-GB" dirty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184565" y="6453337"/>
            <a:ext cx="960107" cy="365125"/>
          </a:xfrm>
        </p:spPr>
        <p:txBody>
          <a:bodyPr/>
          <a:lstStyle>
            <a:lvl1pPr algn="ctr">
              <a:defRPr sz="180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974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810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76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59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9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7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624"/>
            <a:ext cx="8352928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28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5328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4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624"/>
            <a:ext cx="8352928" cy="1080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808" y="1463105"/>
            <a:ext cx="5482891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808" y="2102866"/>
            <a:ext cx="5482891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575" y="1463105"/>
            <a:ext cx="5485044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575" y="2102866"/>
            <a:ext cx="5485044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84565" y="6453337"/>
            <a:ext cx="960107" cy="365125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smtClean="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78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624"/>
            <a:ext cx="8352928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5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23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8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7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589" y="1412776"/>
            <a:ext cx="1124704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1893" y="6492876"/>
            <a:ext cx="960107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b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l-GR" smtClean="0"/>
              <a:pPr>
                <a:spcBef>
                  <a:spcPct val="0"/>
                </a:spcBef>
              </a:pPr>
              <a:t>‹#›</a:t>
            </a:fld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0" y="29152"/>
            <a:ext cx="9120336" cy="116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094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200" b="0" i="0" kern="1200" spc="100" normalizeH="0" baseline="0" dirty="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6040" y="980728"/>
            <a:ext cx="5592622" cy="3168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85725" indent="0" algn="ctr" defTabSz="914400" rtl="0" eaLnBrk="1" latinLnBrk="0" hangingPunct="1">
        <a:spcBef>
          <a:spcPct val="0"/>
        </a:spcBef>
        <a:buNone/>
        <a:defRPr sz="2800" kern="1200">
          <a:solidFill>
            <a:schemeClr val="tx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24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908720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4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6320" y="836712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Νοέμβριος 2021</a:t>
            </a:r>
            <a:endParaRPr lang="en-GB" sz="2200" spc="100" dirty="0">
              <a:solidFill>
                <a:schemeClr val="accent4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927CE-AB3B-4616-B54C-105FBB63B6D2}"/>
              </a:ext>
            </a:extLst>
          </p:cNvPr>
          <p:cNvSpPr txBox="1"/>
          <p:nvPr/>
        </p:nvSpPr>
        <p:spPr>
          <a:xfrm>
            <a:off x="119336" y="619577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Συντάχθηκε για το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943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7695671"/>
              </p:ext>
            </p:extLst>
          </p:nvPr>
        </p:nvGraphicFramePr>
        <p:xfrm>
          <a:off x="1012723" y="1348358"/>
          <a:ext cx="9989573" cy="240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688949"/>
              </p:ext>
            </p:extLst>
          </p:nvPr>
        </p:nvGraphicFramePr>
        <p:xfrm>
          <a:off x="1012723" y="3976835"/>
          <a:ext cx="9989573" cy="223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2C21723-2943-4786-B14C-A0BD36F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Εντυπώσεις από το έργο της Κυβέρνησης στη δημόσια υγεία-</a:t>
            </a:r>
            <a:r>
              <a:rPr lang="el-GR" dirty="0" err="1"/>
              <a:t>κορωνοϊό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54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52076B6-F4B8-411F-8E88-D9E09573E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437967"/>
              </p:ext>
            </p:extLst>
          </p:nvPr>
        </p:nvGraphicFramePr>
        <p:xfrm>
          <a:off x="86298" y="2420888"/>
          <a:ext cx="11544919" cy="338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4EDA4AEE-F33E-4EC8-BFF7-5AC50324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Δείκτης οικονομικής εμπιστοσύνης*</a:t>
            </a:r>
            <a:br>
              <a:rPr lang="el-GR" sz="2400" dirty="0"/>
            </a:br>
            <a:r>
              <a:rPr lang="el-GR" sz="1400" dirty="0"/>
              <a:t>Διαχρονικά στοιχεία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C821600-44A7-4473-AC3D-1DF184734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D4C99-F4B1-468A-8EC1-072C81ABD395}"/>
              </a:ext>
            </a:extLst>
          </p:cNvPr>
          <p:cNvSpPr txBox="1"/>
          <p:nvPr/>
        </p:nvSpPr>
        <p:spPr>
          <a:xfrm>
            <a:off x="107504" y="1574359"/>
            <a:ext cx="11998198" cy="6991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dirty="0"/>
              <a:t>*Ο δείκτης οικονομικής εμπιστοσύνης είναι ο μέσος όρος του ισοζυγίου της αξιολόγησης της σημερινής οικονομικής κατάστασης της χώρας (θετικά-</a:t>
            </a:r>
            <a:r>
              <a:rPr lang="el-GR" sz="1400" dirty="0" err="1"/>
              <a:t>αρνητικ</a:t>
            </a:r>
            <a:r>
              <a:rPr lang="el-GR" sz="1400" dirty="0"/>
              <a:t>ά) και του ισοζυγίου της πρόβλεψης για την οικονομία (θα καλυτερέψει-θα χειροτερέψει).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8A6B31-0A39-42EA-B48B-0535200E70A0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1157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2. Πανδημία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44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Αντιλαμβανόμενη φάση της Πανδημίας</a:t>
            </a:r>
            <a:br>
              <a:rPr lang="el-GR" sz="2400" dirty="0"/>
            </a:br>
            <a:r>
              <a:rPr lang="el-GR" sz="1400" i="1" dirty="0"/>
              <a:t>‘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Ας μιλήσουμε τώρα για την Πανδημία. Πιστεύετε ότι τα χειρότερα τα έχουμε αφήσει πίσω μας ή είναι μπροστά μας</a:t>
            </a:r>
            <a:r>
              <a:rPr lang="el-GR" sz="1400" i="1" dirty="0"/>
              <a:t>;’</a:t>
            </a:r>
            <a:endParaRPr lang="en-US" sz="1400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9198411"/>
              </p:ext>
            </p:extLst>
          </p:nvPr>
        </p:nvGraphicFramePr>
        <p:xfrm>
          <a:off x="1271464" y="1402232"/>
          <a:ext cx="8208913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031090"/>
              </p:ext>
            </p:extLst>
          </p:nvPr>
        </p:nvGraphicFramePr>
        <p:xfrm>
          <a:off x="1271464" y="3861048"/>
          <a:ext cx="8208913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693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 err="1"/>
              <a:t>Εμβ</a:t>
            </a:r>
            <a:r>
              <a:rPr lang="en-US" sz="2400" dirty="0"/>
              <a:t>o</a:t>
            </a:r>
            <a:r>
              <a:rPr lang="el-GR" sz="2400" dirty="0" err="1"/>
              <a:t>λιασμός</a:t>
            </a:r>
            <a:br>
              <a:rPr lang="el-GR" sz="2400" dirty="0"/>
            </a:br>
            <a:r>
              <a:rPr lang="el-GR" sz="1400" b="1" i="1" dirty="0">
                <a:cs typeface="Times New Roman" panose="02020603050405020304" pitchFamily="18" charset="0"/>
              </a:rPr>
              <a:t>‘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Εσείς προσωπικά έχετε εμβολιαστεί ή όχι</a:t>
            </a:r>
            <a:r>
              <a:rPr lang="el-GR" sz="1400" i="1" dirty="0"/>
              <a:t>;’</a:t>
            </a:r>
            <a:endParaRPr lang="en-US" sz="1400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1235981"/>
              </p:ext>
            </p:extLst>
          </p:nvPr>
        </p:nvGraphicFramePr>
        <p:xfrm>
          <a:off x="2165715" y="1402232"/>
          <a:ext cx="7488833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CB8D3EA4-2EE7-4400-A28B-206DBA6837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586485"/>
              </p:ext>
            </p:extLst>
          </p:nvPr>
        </p:nvGraphicFramePr>
        <p:xfrm>
          <a:off x="2165715" y="3940567"/>
          <a:ext cx="74888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42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Εμβολιασμός</a:t>
            </a:r>
            <a:br>
              <a:rPr lang="el-GR" sz="2400" dirty="0"/>
            </a:br>
            <a:r>
              <a:rPr lang="el-GR" sz="1400" dirty="0"/>
              <a:t>ανά ηλικία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BD18B2E8-70A6-4FDC-8443-6865D98A58A6}"/>
              </a:ext>
            </a:extLst>
          </p:cNvPr>
          <p:cNvGraphicFramePr>
            <a:graphicFrameLocks/>
          </p:cNvGraphicFramePr>
          <p:nvPr/>
        </p:nvGraphicFramePr>
        <p:xfrm>
          <a:off x="95697" y="1700808"/>
          <a:ext cx="1168893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216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24" y="80257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Πρόθεση εμβολιασμού</a:t>
            </a:r>
            <a:br>
              <a:rPr lang="el-GR" sz="2400" dirty="0"/>
            </a:br>
            <a:r>
              <a:rPr lang="el-GR" sz="1400" i="1" dirty="0"/>
              <a:t>‘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Και σκέφτεστε να το κάνετε το εμβόλιο ή όχι;’</a:t>
            </a: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54478"/>
              </p:ext>
            </p:extLst>
          </p:nvPr>
        </p:nvGraphicFramePr>
        <p:xfrm>
          <a:off x="1822950" y="4005065"/>
          <a:ext cx="727280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8">
            <a:extLst>
              <a:ext uri="{FF2B5EF4-FFF2-40B4-BE49-F238E27FC236}">
                <a16:creationId xmlns:a16="http://schemas.microsoft.com/office/drawing/2014/main" id="{F28E4546-57E0-4250-B287-E7FEB03016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7759933"/>
              </p:ext>
            </p:extLst>
          </p:nvPr>
        </p:nvGraphicFramePr>
        <p:xfrm>
          <a:off x="1822951" y="1493772"/>
          <a:ext cx="7272808" cy="233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4476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Ασφάλεια εμβολίων</a:t>
            </a:r>
            <a:br>
              <a:rPr lang="el-GR" sz="2400" dirty="0"/>
            </a:br>
            <a:r>
              <a:rPr lang="el-GR" sz="1400" i="1" dirty="0"/>
              <a:t>‘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Από όσα έχετε ακούσει μέχρι τώρα θα λέγατε ότι τα εμβόλια για τον covid19 είναι ασφαλή ή όχι</a:t>
            </a:r>
            <a:r>
              <a:rPr lang="el-GR" sz="1400" i="1" dirty="0"/>
              <a:t>;’</a:t>
            </a:r>
            <a:endParaRPr lang="en-US" sz="1400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4936407"/>
              </p:ext>
            </p:extLst>
          </p:nvPr>
        </p:nvGraphicFramePr>
        <p:xfrm>
          <a:off x="2063552" y="1427038"/>
          <a:ext cx="6984777" cy="233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366308"/>
              </p:ext>
            </p:extLst>
          </p:nvPr>
        </p:nvGraphicFramePr>
        <p:xfrm>
          <a:off x="1991545" y="3930780"/>
          <a:ext cx="7056784" cy="216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9996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Άποψη για τα εμβόλια για τον </a:t>
            </a:r>
            <a:r>
              <a:rPr lang="el-GR" sz="2400" dirty="0" err="1"/>
              <a:t>κορωνοϊό</a:t>
            </a:r>
            <a:br>
              <a:rPr lang="el-GR" sz="2400" dirty="0"/>
            </a:br>
            <a:r>
              <a:rPr lang="el-GR" sz="1400" i="1" dirty="0"/>
              <a:t>‘</a:t>
            </a:r>
            <a:r>
              <a:rPr lang="el-GR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Ανεξάρτητα από το εάν έχετε εμβολιαστεί ή όχι είστε υπέρ ή κατά των εμβολίων για τον </a:t>
            </a:r>
            <a:r>
              <a:rPr lang="el-GR" sz="14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κορωνοϊό</a:t>
            </a:r>
            <a:r>
              <a:rPr lang="el-GR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sz="1400" i="1" dirty="0"/>
              <a:t>’</a:t>
            </a:r>
            <a:endParaRPr lang="en-US" sz="1400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8280326"/>
              </p:ext>
            </p:extLst>
          </p:nvPr>
        </p:nvGraphicFramePr>
        <p:xfrm>
          <a:off x="1775519" y="1384362"/>
          <a:ext cx="7344817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BBFA5A14-13CC-45AA-9B5C-3ECF147EB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456705"/>
              </p:ext>
            </p:extLst>
          </p:nvPr>
        </p:nvGraphicFramePr>
        <p:xfrm>
          <a:off x="1779138" y="4005065"/>
          <a:ext cx="734119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3144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3. Κομματικοί συσχετισμοί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51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340" y="116632"/>
            <a:ext cx="9049004" cy="1080120"/>
          </a:xfrm>
        </p:spPr>
        <p:txBody>
          <a:bodyPr/>
          <a:lstStyle/>
          <a:p>
            <a:r>
              <a:rPr lang="el-GR" sz="2400" dirty="0"/>
              <a:t>Η ταυτότητα της έρευνας</a:t>
            </a:r>
            <a:endParaRPr lang="el-GR" sz="1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900402-09BF-4D28-9D96-570A98991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805044"/>
              </p:ext>
            </p:extLst>
          </p:nvPr>
        </p:nvGraphicFramePr>
        <p:xfrm>
          <a:off x="257436" y="1763526"/>
          <a:ext cx="11665296" cy="345139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84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Εταιρεία: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Metron Analysis (Α.Μ. ΕΣΡ 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5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Ανάθεση: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Συνδρομητική έρευνα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5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Τύπος Έρευνας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Έρευνα 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κοινής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</a:rPr>
                        <a:t> γνώμης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200" b="0" dirty="0"/>
                        <a:t>για θέματα της πολιτικής επικαιρότητας, δεικτών κλίματος και κοινωνικών αντιλήψεων - </a:t>
                      </a:r>
                      <a:r>
                        <a:rPr lang="el-GR" sz="1200" dirty="0"/>
                        <a:t>Συνδυασμός </a:t>
                      </a:r>
                      <a:r>
                        <a:rPr lang="en-US" sz="1200" dirty="0"/>
                        <a:t>Computer Assisted Telephone &amp; Web Interviews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952123"/>
                  </a:ext>
                </a:extLst>
              </a:tr>
              <a:tr h="71203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Μέθοδος Δειγματοληψίας: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dirty="0"/>
                        <a:t>Τηλεφωνική έρευνα: Απλή τυχαία δειγματοληψία </a:t>
                      </a:r>
                      <a:r>
                        <a:rPr lang="el-GR" sz="1200" kern="1200" dirty="0"/>
                        <a:t>σε αρχείο τηλεφωνικών αριθμών που έχουν παραχθεί με τυχαίο τρόπο (</a:t>
                      </a:r>
                      <a:r>
                        <a:rPr lang="en-US" sz="1200" kern="1200" dirty="0" err="1"/>
                        <a:t>RDD</a:t>
                      </a:r>
                      <a:r>
                        <a:rPr lang="el-GR" sz="1200" kern="1200" dirty="0"/>
                        <a:t>-</a:t>
                      </a:r>
                      <a:r>
                        <a:rPr lang="en-US" sz="1200" kern="1200" dirty="0"/>
                        <a:t>Random Digit Dialing)</a:t>
                      </a:r>
                      <a:r>
                        <a:rPr lang="el-GR" sz="1200" kern="1200" dirty="0"/>
                        <a:t> με την εξής αναλογία:</a:t>
                      </a:r>
                      <a:r>
                        <a:rPr lang="el-GR" sz="1200" dirty="0"/>
                        <a:t> σταθερά</a:t>
                      </a:r>
                      <a:r>
                        <a:rPr lang="el-GR" sz="1200" baseline="0" dirty="0"/>
                        <a:t> τηλέφωνα 70</a:t>
                      </a:r>
                      <a:r>
                        <a:rPr lang="el-GR" sz="1200" dirty="0"/>
                        <a:t>% και </a:t>
                      </a:r>
                      <a:r>
                        <a:rPr lang="el-GR" sz="1200" dirty="0">
                          <a:solidFill>
                            <a:srgbClr val="FF0000"/>
                          </a:solidFill>
                        </a:rPr>
                        <a:t>κινητά</a:t>
                      </a:r>
                      <a:r>
                        <a:rPr lang="el-GR" sz="1200" baseline="0" dirty="0">
                          <a:solidFill>
                            <a:srgbClr val="FF0000"/>
                          </a:solidFill>
                        </a:rPr>
                        <a:t> τηλέφωνα 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l-GR" sz="1200" baseline="0" dirty="0">
                          <a:solidFill>
                            <a:srgbClr val="FF0000"/>
                          </a:solidFill>
                        </a:rPr>
                        <a:t>0%.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Online 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</a:rPr>
                        <a:t>έρευνα: </a:t>
                      </a:r>
                      <a:r>
                        <a:rPr lang="el-GR" sz="1200" dirty="0">
                          <a:solidFill>
                            <a:schemeClr val="tx1"/>
                          </a:solidFill>
                        </a:rPr>
                        <a:t>Τυχαία επιλογή με βάση ποσοστώσεις από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online panel 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568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Χρόνος Διεξαγωγής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16-23/11/20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567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Μέγεθος Δείγματος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200" b="0" dirty="0">
                          <a:solidFill>
                            <a:srgbClr val="FF0000"/>
                          </a:solidFill>
                        </a:rPr>
                        <a:t>1.503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άτομα ηλικίας 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 ετών και άνω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201 τηλεφωνικά και 302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online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. Μέγιστο δειγματοληπτικό σφάλμα ±2,5%</a:t>
                      </a:r>
                      <a:endParaRPr lang="el-G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265812"/>
                  </a:ext>
                </a:extLst>
              </a:tr>
              <a:tr h="377568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Σταθμίσεις: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Το δείγμα σταθμίσθηκε εκ των υστέρων ως προς το φύλο και την ηλικία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και την ψήφο στις Βουλευτικές 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811249"/>
                  </a:ext>
                </a:extLst>
              </a:tr>
              <a:tr h="458069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Προσωπικό 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field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/Έλεγχοι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Για την τηλεφωνική έρευνα εργάστηκαν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 επόπτες και 33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200" b="0" dirty="0" err="1">
                          <a:solidFill>
                            <a:schemeClr val="tx1"/>
                          </a:solidFill>
                        </a:rPr>
                        <a:t>συνεντευκτές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. Το 23% των τηλεφωνικών συνεντεύξεων </a:t>
                      </a:r>
                      <a:r>
                        <a:rPr lang="el-GR" sz="1200" b="0" dirty="0" err="1">
                          <a:solidFill>
                            <a:schemeClr val="tx1"/>
                          </a:solidFill>
                        </a:rPr>
                        <a:t>ελέχθησαν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 με τη μέθοδο της συνακρόασης.  Το 100% των </a:t>
                      </a:r>
                      <a:r>
                        <a:rPr lang="el-GR" sz="1200" b="0">
                          <a:solidFill>
                            <a:schemeClr val="tx1"/>
                          </a:solidFill>
                        </a:rPr>
                        <a:t>συνεντεύξεων ελέγχθηκαν 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ηλεκτρονικά.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499809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4A46F0C-3060-46F7-8800-92445CFCF1D9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9FBB9D-C330-4D6E-ADDE-F3C65BD90659}"/>
              </a:ext>
            </a:extLst>
          </p:cNvPr>
          <p:cNvSpPr/>
          <p:nvPr/>
        </p:nvSpPr>
        <p:spPr>
          <a:xfrm>
            <a:off x="107505" y="5851196"/>
            <a:ext cx="11965159" cy="120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3403600" algn="l"/>
              </a:tabLst>
              <a:defRPr/>
            </a:pPr>
            <a:r>
              <a:rPr kumimoji="0" lang="el-G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Η METRON ANALYSIS είναι μέλος της ESOMAR και του ΣΕΔΕΑ και τηρεί τους κώδικες δεοντολογίας και διεξαγωγής ερευνών και επαγγελματικής πρακτικής της ESOMAR και του </a:t>
            </a:r>
            <a:r>
              <a:rPr kumimoji="0" lang="el-G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ΣΕΔΕΑ</a:t>
            </a:r>
            <a:r>
              <a:rPr kumimoji="0" lang="el-G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3403600" algn="l"/>
              </a:tabLst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3403600" algn="l"/>
              </a:tabLst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3403600" algn="l"/>
              </a:tabLst>
              <a:defRPr/>
            </a:pPr>
            <a:endParaRPr kumimoji="0" lang="el-GR" sz="1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3403600" algn="l"/>
              </a:tabLst>
              <a:defRPr/>
            </a:pPr>
            <a:endParaRPr kumimoji="0" lang="el-GR" sz="12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3403600" algn="l"/>
              </a:tabLst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7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ontent Placeholder 29">
            <a:extLst>
              <a:ext uri="{FF2B5EF4-FFF2-40B4-BE49-F238E27FC236}">
                <a16:creationId xmlns:a16="http://schemas.microsoft.com/office/drawing/2014/main" id="{16509CBA-8802-4E80-A670-BC31BD6CF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048876"/>
              </p:ext>
            </p:extLst>
          </p:nvPr>
        </p:nvGraphicFramePr>
        <p:xfrm>
          <a:off x="239713" y="1484313"/>
          <a:ext cx="11832951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7305AE5-0B64-4364-AB7C-4B6111FB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Πρόθεση ψήφου στις Βουλευτικές εκλογές</a:t>
            </a:r>
            <a:br>
              <a:rPr lang="el-GR" dirty="0"/>
            </a:br>
            <a:r>
              <a:rPr lang="el-GR" sz="1400" i="1" dirty="0"/>
              <a:t>‘Και αν είχαμε την επόμενη Κυριακή Βουλευτικές εκλογές τι θα ψηφίζατε;’</a:t>
            </a:r>
            <a:endParaRPr lang="el-GR" sz="14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AD9B5F9-4D35-43E0-B0FB-318CFBC36378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fld id="{DE70D37E-C867-47FE-9F10-9260555C453A}" type="slidenum">
              <a:rPr lang="en-GB" sz="1600" b="1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rPr>
              <a:pPr algn="ctr">
                <a:spcBef>
                  <a:spcPct val="0"/>
                </a:spcBef>
                <a:defRPr/>
              </a:pPr>
              <a:t>20</a:t>
            </a:fld>
            <a:endParaRPr lang="en-GB" sz="1600" b="1" dirty="0"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5B144-914E-4C85-8547-1FD2694785C0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pic>
        <p:nvPicPr>
          <p:cNvPr id="18" name="Picture 13" descr="http://radio-lehovo.gr/wp-content/uploads/2015/02/KKE-logo.gif">
            <a:extLst>
              <a:ext uri="{FF2B5EF4-FFF2-40B4-BE49-F238E27FC236}">
                <a16:creationId xmlns:a16="http://schemas.microsoft.com/office/drawing/2014/main" id="{72313CCC-DE17-4D5F-9240-EDA7A443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84" y="5373216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2B7EF8ED-A35B-4CEC-91DC-33D875C6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39" y="5373216"/>
            <a:ext cx="465857" cy="4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Image result for Î½Î´ Î»Î¿Î³Î¿ÏÏÏÎ¿">
            <a:extLst>
              <a:ext uri="{FF2B5EF4-FFF2-40B4-BE49-F238E27FC236}">
                <a16:creationId xmlns:a16="http://schemas.microsoft.com/office/drawing/2014/main" id="{888EFE5F-0CC3-41CC-AF2E-3B3CE780894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4811" r="13145" b="8581"/>
          <a:stretch/>
        </p:blipFill>
        <p:spPr bwMode="auto">
          <a:xfrm>
            <a:off x="839416" y="5421471"/>
            <a:ext cx="441325" cy="311785"/>
          </a:xfrm>
          <a:prstGeom prst="rect">
            <a:avLst/>
          </a:prstGeom>
          <a:noFill/>
        </p:spPr>
      </p:pic>
      <p:pic>
        <p:nvPicPr>
          <p:cNvPr id="24" name="Picture 23" descr="https://kinimaallagis.gr/gggg/uploads/2018/08/kinimaallagis-logo-1.png">
            <a:extLst>
              <a:ext uri="{FF2B5EF4-FFF2-40B4-BE49-F238E27FC236}">
                <a16:creationId xmlns:a16="http://schemas.microsoft.com/office/drawing/2014/main" id="{F8742D9F-18F9-4C88-8A38-851A180D8D5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5389941"/>
            <a:ext cx="390525" cy="390525"/>
          </a:xfrm>
          <a:prstGeom prst="rect">
            <a:avLst/>
          </a:prstGeom>
          <a:noFill/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0DB6D773-5FBA-4F6B-B5D5-14115727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5445224"/>
            <a:ext cx="479049" cy="3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9F38AF6-A2BC-4567-B843-D413AEE0B0B9}"/>
              </a:ext>
            </a:extLst>
          </p:cNvPr>
          <p:cNvSpPr txBox="1"/>
          <p:nvPr/>
        </p:nvSpPr>
        <p:spPr>
          <a:xfrm>
            <a:off x="11280576" y="539320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ΔΑ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B828E2-81B1-4778-994B-D87B9F4C84EA}"/>
              </a:ext>
            </a:extLst>
          </p:cNvPr>
          <p:cNvSpPr txBox="1"/>
          <p:nvPr/>
        </p:nvSpPr>
        <p:spPr>
          <a:xfrm>
            <a:off x="10200456" y="53732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Αναποφάσιστοι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F41191-0A18-4219-A68C-729D344D0018}"/>
              </a:ext>
            </a:extLst>
          </p:cNvPr>
          <p:cNvSpPr txBox="1"/>
          <p:nvPr/>
        </p:nvSpPr>
        <p:spPr>
          <a:xfrm>
            <a:off x="8328248" y="534038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Άκυρο-Λευκό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C82CF2-3B35-47BE-97F9-01608723DE47}"/>
              </a:ext>
            </a:extLst>
          </p:cNvPr>
          <p:cNvSpPr txBox="1"/>
          <p:nvPr/>
        </p:nvSpPr>
        <p:spPr>
          <a:xfrm>
            <a:off x="9264352" y="5367062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/>
              <a:t>Δε θα ψηφίσουν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8ABE4C-94A0-41C6-A245-84C8844C487B}"/>
              </a:ext>
            </a:extLst>
          </p:cNvPr>
          <p:cNvSpPr txBox="1"/>
          <p:nvPr/>
        </p:nvSpPr>
        <p:spPr>
          <a:xfrm>
            <a:off x="7320136" y="544522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Λοιπά</a:t>
            </a:r>
          </a:p>
        </p:txBody>
      </p:sp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E57068A2-2510-40D4-B635-ECD10229C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5445224"/>
            <a:ext cx="689770" cy="307095"/>
          </a:xfrm>
          <a:prstGeom prst="rect">
            <a:avLst/>
          </a:prstGeom>
        </p:spPr>
      </p:pic>
      <p:sp>
        <p:nvSpPr>
          <p:cNvPr id="44" name="TextBox 6">
            <a:extLst>
              <a:ext uri="{FF2B5EF4-FFF2-40B4-BE49-F238E27FC236}">
                <a16:creationId xmlns:a16="http://schemas.microsoft.com/office/drawing/2014/main" id="{1B99E76B-0B10-45B7-8264-4AAD17519A3D}"/>
              </a:ext>
            </a:extLst>
          </p:cNvPr>
          <p:cNvSpPr txBox="1"/>
          <p:nvPr/>
        </p:nvSpPr>
        <p:spPr>
          <a:xfrm>
            <a:off x="743471" y="2639067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31,0</a:t>
            </a:r>
          </a:p>
        </p:txBody>
      </p:sp>
      <p:sp>
        <p:nvSpPr>
          <p:cNvPr id="48" name="TextBox 6">
            <a:extLst>
              <a:ext uri="{FF2B5EF4-FFF2-40B4-BE49-F238E27FC236}">
                <a16:creationId xmlns:a16="http://schemas.microsoft.com/office/drawing/2014/main" id="{5C0C3A83-5091-4050-9922-A40B4951D712}"/>
              </a:ext>
            </a:extLst>
          </p:cNvPr>
          <p:cNvSpPr txBox="1"/>
          <p:nvPr/>
        </p:nvSpPr>
        <p:spPr>
          <a:xfrm>
            <a:off x="5519936" y="2660502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3,4</a:t>
            </a:r>
          </a:p>
        </p:txBody>
      </p:sp>
      <p:sp>
        <p:nvSpPr>
          <p:cNvPr id="50" name="TextBox 6">
            <a:extLst>
              <a:ext uri="{FF2B5EF4-FFF2-40B4-BE49-F238E27FC236}">
                <a16:creationId xmlns:a16="http://schemas.microsoft.com/office/drawing/2014/main" id="{7A4565B7-DCB4-4209-B61E-5D8E753815EC}"/>
              </a:ext>
            </a:extLst>
          </p:cNvPr>
          <p:cNvSpPr txBox="1"/>
          <p:nvPr/>
        </p:nvSpPr>
        <p:spPr>
          <a:xfrm>
            <a:off x="1751583" y="2639066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20,3</a:t>
            </a:r>
          </a:p>
        </p:txBody>
      </p:sp>
      <p:sp>
        <p:nvSpPr>
          <p:cNvPr id="52" name="TextBox 6">
            <a:extLst>
              <a:ext uri="{FF2B5EF4-FFF2-40B4-BE49-F238E27FC236}">
                <a16:creationId xmlns:a16="http://schemas.microsoft.com/office/drawing/2014/main" id="{0B286BB8-EE3C-429C-9AAF-6C67870AFB3A}"/>
              </a:ext>
            </a:extLst>
          </p:cNvPr>
          <p:cNvSpPr txBox="1"/>
          <p:nvPr/>
        </p:nvSpPr>
        <p:spPr>
          <a:xfrm>
            <a:off x="2687687" y="2639066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8,5</a:t>
            </a:r>
          </a:p>
        </p:txBody>
      </p:sp>
      <p:sp>
        <p:nvSpPr>
          <p:cNvPr id="54" name="TextBox 6">
            <a:extLst>
              <a:ext uri="{FF2B5EF4-FFF2-40B4-BE49-F238E27FC236}">
                <a16:creationId xmlns:a16="http://schemas.microsoft.com/office/drawing/2014/main" id="{92082899-E609-4EFB-AB34-9BE9D6B476FD}"/>
              </a:ext>
            </a:extLst>
          </p:cNvPr>
          <p:cNvSpPr txBox="1"/>
          <p:nvPr/>
        </p:nvSpPr>
        <p:spPr>
          <a:xfrm>
            <a:off x="3695799" y="2639066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4,7</a:t>
            </a:r>
          </a:p>
        </p:txBody>
      </p:sp>
      <p:sp>
        <p:nvSpPr>
          <p:cNvPr id="56" name="TextBox 6">
            <a:extLst>
              <a:ext uri="{FF2B5EF4-FFF2-40B4-BE49-F238E27FC236}">
                <a16:creationId xmlns:a16="http://schemas.microsoft.com/office/drawing/2014/main" id="{38C69CE4-5252-41A1-BED2-F14453D34D7C}"/>
              </a:ext>
            </a:extLst>
          </p:cNvPr>
          <p:cNvSpPr txBox="1"/>
          <p:nvPr/>
        </p:nvSpPr>
        <p:spPr>
          <a:xfrm>
            <a:off x="4631903" y="2636912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3,8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D7EE55-2564-429F-BA9B-162F5D9F72E5}"/>
              </a:ext>
            </a:extLst>
          </p:cNvPr>
          <p:cNvSpPr txBox="1"/>
          <p:nvPr/>
        </p:nvSpPr>
        <p:spPr>
          <a:xfrm>
            <a:off x="10395026" y="3645024"/>
            <a:ext cx="131692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Αδιευκρίνιστη ψήφος: </a:t>
            </a:r>
            <a:r>
              <a:rPr lang="el-GR" sz="1200" b="1" dirty="0">
                <a:solidFill>
                  <a:prstClr val="black"/>
                </a:solidFill>
                <a:latin typeface="Trebuchet MS"/>
              </a:rPr>
              <a:t>13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,8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F656F8B-B0EC-4DD8-BBAE-44A74E47AB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5367062"/>
            <a:ext cx="356941" cy="402154"/>
          </a:xfrm>
          <a:prstGeom prst="rect">
            <a:avLst/>
          </a:prstGeom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D9D7C8F4-1AFE-469C-B807-B7135FB7D207}"/>
              </a:ext>
            </a:extLst>
          </p:cNvPr>
          <p:cNvSpPr txBox="1"/>
          <p:nvPr/>
        </p:nvSpPr>
        <p:spPr>
          <a:xfrm>
            <a:off x="6456040" y="2660502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1,6</a:t>
            </a: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615621F4-AAB9-455B-96D0-3383F17954A8}"/>
              </a:ext>
            </a:extLst>
          </p:cNvPr>
          <p:cNvSpPr txBox="1"/>
          <p:nvPr/>
        </p:nvSpPr>
        <p:spPr>
          <a:xfrm>
            <a:off x="767408" y="2122454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28,0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71BE2926-A2C9-40A3-A146-AEDDC62EA333}"/>
              </a:ext>
            </a:extLst>
          </p:cNvPr>
          <p:cNvSpPr txBox="1"/>
          <p:nvPr/>
        </p:nvSpPr>
        <p:spPr>
          <a:xfrm>
            <a:off x="5543873" y="2143889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4,0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BB68E22A-834C-409D-9AB2-F3CCEC87D772}"/>
              </a:ext>
            </a:extLst>
          </p:cNvPr>
          <p:cNvSpPr txBox="1"/>
          <p:nvPr/>
        </p:nvSpPr>
        <p:spPr>
          <a:xfrm>
            <a:off x="1775520" y="2122453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18,3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9600C0DA-00FC-4286-BC0E-5FB7DEF0E22B}"/>
              </a:ext>
            </a:extLst>
          </p:cNvPr>
          <p:cNvSpPr txBox="1"/>
          <p:nvPr/>
        </p:nvSpPr>
        <p:spPr>
          <a:xfrm>
            <a:off x="2711624" y="2122453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9,8</a:t>
            </a: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5E121E47-0D7B-4775-9533-FD9E59CF27FD}"/>
              </a:ext>
            </a:extLst>
          </p:cNvPr>
          <p:cNvSpPr txBox="1"/>
          <p:nvPr/>
        </p:nvSpPr>
        <p:spPr>
          <a:xfrm>
            <a:off x="3719736" y="2122453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5,1</a:t>
            </a:r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D84BD047-58B4-45E0-8558-C8EB1ACFFB8E}"/>
              </a:ext>
            </a:extLst>
          </p:cNvPr>
          <p:cNvSpPr txBox="1"/>
          <p:nvPr/>
        </p:nvSpPr>
        <p:spPr>
          <a:xfrm>
            <a:off x="4655840" y="2120299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4,3</a:t>
            </a: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6F836131-B8E7-4112-B4E3-3A94ECF8BD77}"/>
              </a:ext>
            </a:extLst>
          </p:cNvPr>
          <p:cNvSpPr txBox="1"/>
          <p:nvPr/>
        </p:nvSpPr>
        <p:spPr>
          <a:xfrm>
            <a:off x="6479977" y="2143889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1,4</a:t>
            </a:r>
          </a:p>
        </p:txBody>
      </p:sp>
    </p:spTree>
    <p:extLst>
      <p:ext uri="{BB962C8B-B14F-4D97-AF65-F5344CB8AC3E}">
        <p14:creationId xmlns:p14="http://schemas.microsoft.com/office/powerpoint/2010/main" val="316930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7" y="58609"/>
            <a:ext cx="8976996" cy="1080120"/>
          </a:xfrm>
        </p:spPr>
        <p:txBody>
          <a:bodyPr/>
          <a:lstStyle/>
          <a:p>
            <a:r>
              <a:rPr lang="el-GR" dirty="0"/>
              <a:t>Συσπείρωση ΝΔ-ΣΥΡΙΖΑ στην Α-Δ κλίμακα</a:t>
            </a:r>
            <a:endParaRPr lang="el-GR" sz="12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746698" y="9525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BD18B2E8-70A6-4FDC-8443-6865D98A5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250979"/>
              </p:ext>
            </p:extLst>
          </p:nvPr>
        </p:nvGraphicFramePr>
        <p:xfrm>
          <a:off x="95697" y="1700808"/>
          <a:ext cx="1168893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D1A8F31-4F76-4349-9A5A-E78AE68ED551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24965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Όρια εκλογικής επιρροής</a:t>
            </a:r>
            <a:br>
              <a:rPr lang="el-GR" sz="4000" dirty="0"/>
            </a:br>
            <a:r>
              <a:rPr lang="el-GR" sz="1400" i="1" dirty="0"/>
              <a:t>‘Θα σας διαβάσω τώρα ορισμένα κόμματα και θα ήθελα να μου πείτε για κάθε ένα από αυτά αν θα μπορούσατε να το ψηφίσετε ή δεν θα το ψηφίζατε σε καμία περίπτωση;’</a:t>
            </a:r>
            <a:endParaRPr lang="el-GR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7" name="Content Placeholder 14">
            <a:extLst>
              <a:ext uri="{FF2B5EF4-FFF2-40B4-BE49-F238E27FC236}">
                <a16:creationId xmlns:a16="http://schemas.microsoft.com/office/drawing/2014/main" id="{0C33F8BA-2673-4E52-B6C4-F61F5267D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518197"/>
              </p:ext>
            </p:extLst>
          </p:nvPr>
        </p:nvGraphicFramePr>
        <p:xfrm>
          <a:off x="7104112" y="2276872"/>
          <a:ext cx="4896545" cy="28803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52129">
                  <a:extLst>
                    <a:ext uri="{9D8B030D-6E8A-4147-A177-3AD203B41FA5}">
                      <a16:colId xmlns:a16="http://schemas.microsoft.com/office/drawing/2014/main" val="23398328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5086833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59401274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3645526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2164051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13744901"/>
                    </a:ext>
                  </a:extLst>
                </a:gridCol>
              </a:tblGrid>
              <a:tr h="541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err="1"/>
                        <a:t>Μάι</a:t>
                      </a:r>
                      <a:r>
                        <a:rPr lang="el-GR" sz="1100" dirty="0"/>
                        <a:t>-21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Ιουλ-21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Σεπ-21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Οκτ-21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Νοε-21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041045"/>
                  </a:ext>
                </a:extLst>
              </a:tr>
              <a:tr h="39975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u="none" strike="noStrike" dirty="0">
                          <a:effectLst/>
                        </a:rPr>
                        <a:t>ΝΔ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2638951"/>
                  </a:ext>
                </a:extLst>
              </a:tr>
              <a:tr h="39975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ΚΙΝΗΜΑ ΑΛΛΑΓΗΣ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04124788"/>
                  </a:ext>
                </a:extLst>
              </a:tr>
              <a:tr h="39975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u="none" strike="noStrike" dirty="0">
                          <a:effectLst/>
                        </a:rPr>
                        <a:t>ΣΥΡΙΖΑ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9999563"/>
                  </a:ext>
                </a:extLst>
              </a:tr>
              <a:tr h="39975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ΜΕΡΑ 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9935301"/>
                  </a:ext>
                </a:extLst>
              </a:tr>
              <a:tr h="39975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u="none" strike="noStrike" dirty="0">
                          <a:effectLst/>
                        </a:rPr>
                        <a:t>ΚΚΕ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1340662"/>
                  </a:ext>
                </a:extLst>
              </a:tr>
              <a:tr h="339765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ΕΛΛΗΝΙΚΗ ΛΥΣΗ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0832034"/>
                  </a:ext>
                </a:extLst>
              </a:tr>
            </a:tbl>
          </a:graphicData>
        </a:graphic>
      </p:graphicFrame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82C9F5F3-7784-46D3-ACD3-A840EDE5D6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85776"/>
              </p:ext>
            </p:extLst>
          </p:nvPr>
        </p:nvGraphicFramePr>
        <p:xfrm>
          <a:off x="286689" y="1684574"/>
          <a:ext cx="6313368" cy="440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8242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Όρια εκλογικής επιρροής ΝΔ στην Α-Δ κλίμακα</a:t>
            </a:r>
            <a:br>
              <a:rPr lang="el-GR" sz="2400" dirty="0"/>
            </a:br>
            <a:r>
              <a:rPr lang="el-GR" sz="1600" dirty="0"/>
              <a:t>Διαχρονικά στοιχεία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BD18B2E8-70A6-4FDC-8443-6865D98A58A6}"/>
              </a:ext>
            </a:extLst>
          </p:cNvPr>
          <p:cNvGraphicFramePr>
            <a:graphicFrameLocks/>
          </p:cNvGraphicFramePr>
          <p:nvPr/>
        </p:nvGraphicFramePr>
        <p:xfrm>
          <a:off x="95697" y="1700808"/>
          <a:ext cx="1168893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3624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F84D0A0-6466-4A38-BD4C-E56D7516A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250481"/>
              </p:ext>
            </p:extLst>
          </p:nvPr>
        </p:nvGraphicFramePr>
        <p:xfrm>
          <a:off x="263352" y="1628800"/>
          <a:ext cx="475252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Καταλληλότερος Πρωθυπουργός</a:t>
            </a:r>
            <a:br>
              <a:rPr lang="el-GR" sz="3600" dirty="0"/>
            </a:br>
            <a:r>
              <a:rPr lang="el-GR" sz="1400" i="1" dirty="0"/>
              <a:t>‘Μεταξύ των πολιτικών αρχηγών ποια/</a:t>
            </a:r>
            <a:r>
              <a:rPr lang="el-GR" sz="1400" i="1" dirty="0" err="1"/>
              <a:t>ος</a:t>
            </a:r>
            <a:r>
              <a:rPr lang="el-GR" sz="1400" i="1" dirty="0"/>
              <a:t> νομίζετε ότι είναι καταλληλότερη/</a:t>
            </a:r>
            <a:r>
              <a:rPr lang="el-GR" sz="1400" i="1" dirty="0" err="1"/>
              <a:t>ος</a:t>
            </a:r>
            <a:r>
              <a:rPr lang="el-GR" sz="1400" i="1" dirty="0"/>
              <a:t> για πρωθυπουργός της χώρας;’ </a:t>
            </a:r>
            <a:br>
              <a:rPr lang="el-GR" sz="1400" i="1" dirty="0"/>
            </a:br>
            <a:r>
              <a:rPr lang="el-GR" sz="1400" u="sng" dirty="0"/>
              <a:t>αυθόρμητα</a:t>
            </a:r>
            <a:endParaRPr lang="el-GR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BE889ACB-1717-4972-A337-EB5FE8C58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235187"/>
              </p:ext>
            </p:extLst>
          </p:nvPr>
        </p:nvGraphicFramePr>
        <p:xfrm>
          <a:off x="5519936" y="1988840"/>
          <a:ext cx="6083572" cy="304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3941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4. </a:t>
            </a:r>
            <a:r>
              <a:rPr lang="en-US" sz="2800" dirty="0"/>
              <a:t>To </a:t>
            </a:r>
            <a:r>
              <a:rPr lang="el-GR" sz="2800" dirty="0"/>
              <a:t>Ζήτημα της Διαδοχής στο </a:t>
            </a:r>
            <a:r>
              <a:rPr lang="el-GR" sz="2800" dirty="0" err="1"/>
              <a:t>ΚΙΝΑΛ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16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798D534-A8E7-4754-87B6-1B0F00CB6C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033170"/>
              </p:ext>
            </p:extLst>
          </p:nvPr>
        </p:nvGraphicFramePr>
        <p:xfrm>
          <a:off x="1674979" y="1340768"/>
          <a:ext cx="902953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57568F4-A092-443B-90AC-351D9D3C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83" y="392235"/>
            <a:ext cx="8904988" cy="360040"/>
          </a:xfrm>
        </p:spPr>
        <p:txBody>
          <a:bodyPr/>
          <a:lstStyle/>
          <a:p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Πρόθεση συμμετοχής στις εκλογές ηγεσίας στο </a:t>
            </a:r>
            <a:r>
              <a:rPr lang="el-G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ΚΙΝΑΛ</a:t>
            </a:r>
            <a:b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‘Στις αρχές Δεκεμβρίου το </a:t>
            </a:r>
            <a:r>
              <a:rPr lang="el-GR" sz="14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ΚΙΝΑΛ</a:t>
            </a:r>
            <a:r>
              <a:rPr lang="el-GR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θα εκλέξει νέα ηγεσία. Υπάρχει περίπτωση να πάτε να ψηφίσετε στην εκλογή Προέδρου του </a:t>
            </a:r>
            <a:r>
              <a:rPr lang="el-GR" sz="14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ΚΙΝΑΛ</a:t>
            </a:r>
            <a:r>
              <a:rPr lang="el-GR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;’</a:t>
            </a:r>
            <a:endParaRPr lang="en-GB" sz="1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96F17-F9C4-400A-BCB4-A7545284F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FEF3C7B3-1F91-4BEB-AE2F-5592BCEDC6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504669"/>
              </p:ext>
            </p:extLst>
          </p:nvPr>
        </p:nvGraphicFramePr>
        <p:xfrm>
          <a:off x="1674979" y="4120481"/>
          <a:ext cx="9029533" cy="211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F8F3755-C32E-4CDC-8432-E3CBE0837FD0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97BE0-D3C2-4B7E-BCD8-DBD54866E311}"/>
              </a:ext>
            </a:extLst>
          </p:cNvPr>
          <p:cNvSpPr txBox="1"/>
          <p:nvPr/>
        </p:nvSpPr>
        <p:spPr>
          <a:xfrm>
            <a:off x="2207568" y="2635497"/>
            <a:ext cx="93610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1-9/11</a:t>
            </a:r>
          </a:p>
        </p:txBody>
      </p:sp>
    </p:spTree>
    <p:extLst>
      <p:ext uri="{BB962C8B-B14F-4D97-AF65-F5344CB8AC3E}">
        <p14:creationId xmlns:p14="http://schemas.microsoft.com/office/powerpoint/2010/main" val="1003467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5174E3-4AD1-4B26-9B1E-37D6FB35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υποψήφιοι Πρόεδροι </a:t>
            </a:r>
            <a:r>
              <a:rPr lang="el-GR" dirty="0" err="1"/>
              <a:t>ΚΙΝΑΛ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9AAE1-06F6-42E1-AAD6-6D2E4BF02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lang="en-GB" sz="1600" smtClean="0">
                <a:solidFill>
                  <a:srgbClr val="4E5B6F"/>
                </a:solidFill>
                <a:latin typeface="Trebuchet M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lang="en-GB" sz="1600" dirty="0">
              <a:solidFill>
                <a:srgbClr val="4E5B6F"/>
              </a:solidFill>
              <a:latin typeface="Trebuchet MS"/>
            </a:endParaRPr>
          </a:p>
        </p:txBody>
      </p:sp>
      <p:pic>
        <p:nvPicPr>
          <p:cNvPr id="6" name="Picture 5" descr="A group of me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68FD2189-7D66-4DB8-97FD-0D48B69A5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556792"/>
            <a:ext cx="8136904" cy="45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02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17A3287-1113-4596-B552-BEFEB2100D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5360" y="1700758"/>
          <a:ext cx="11688935" cy="345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8DFC2C5-B7B7-406B-9906-C196CA10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Σημαντικά Υποσύνολα δείγματος για την επικείμενη εκλογή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FF691-7BE5-4F66-B0DF-FEDBA85AB721}"/>
              </a:ext>
            </a:extLst>
          </p:cNvPr>
          <p:cNvSpPr txBox="1"/>
          <p:nvPr/>
        </p:nvSpPr>
        <p:spPr>
          <a:xfrm>
            <a:off x="1055440" y="516596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Ν=691 άτομα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D798B-20A1-4D77-8CF0-EAD6E124A198}"/>
              </a:ext>
            </a:extLst>
          </p:cNvPr>
          <p:cNvSpPr txBox="1"/>
          <p:nvPr/>
        </p:nvSpPr>
        <p:spPr>
          <a:xfrm>
            <a:off x="4871864" y="515719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Ν=145 άτομα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830A7-B7DD-4004-AFAA-CE0484244552}"/>
              </a:ext>
            </a:extLst>
          </p:cNvPr>
          <p:cNvSpPr txBox="1"/>
          <p:nvPr/>
        </p:nvSpPr>
        <p:spPr>
          <a:xfrm>
            <a:off x="8904312" y="515070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Ν=111 άτομα</a:t>
            </a:r>
          </a:p>
        </p:txBody>
      </p:sp>
    </p:spTree>
    <p:extLst>
      <p:ext uri="{BB962C8B-B14F-4D97-AF65-F5344CB8AC3E}">
        <p14:creationId xmlns:p14="http://schemas.microsoft.com/office/powerpoint/2010/main" val="16068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037E4-1A5D-4B78-B4CE-A3677D8CDE56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5E94D4E-960E-4CC6-8063-B40E28D75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640530"/>
              </p:ext>
            </p:extLst>
          </p:nvPr>
        </p:nvGraphicFramePr>
        <p:xfrm>
          <a:off x="1343472" y="1576326"/>
          <a:ext cx="9168655" cy="453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69828612-B382-4D01-B3AE-4643E433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40" y="116632"/>
            <a:ext cx="8832980" cy="1080120"/>
          </a:xfrm>
        </p:spPr>
        <p:txBody>
          <a:bodyPr/>
          <a:lstStyle/>
          <a:p>
            <a:r>
              <a:rPr lang="el-GR" dirty="0"/>
              <a:t>Σύνθεση ορίων εκλογικής επιρροής </a:t>
            </a:r>
            <a:r>
              <a:rPr lang="el-GR" dirty="0" err="1"/>
              <a:t>ΚΙΝΑΛ</a:t>
            </a:r>
            <a:r>
              <a:rPr lang="el-GR" dirty="0"/>
              <a:t> στην Α-Δ κλίμακα </a:t>
            </a:r>
          </a:p>
        </p:txBody>
      </p:sp>
    </p:spTree>
    <p:extLst>
      <p:ext uri="{BB962C8B-B14F-4D97-AF65-F5344CB8AC3E}">
        <p14:creationId xmlns:p14="http://schemas.microsoft.com/office/powerpoint/2010/main" val="203736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340" y="116632"/>
            <a:ext cx="9049004" cy="1080120"/>
          </a:xfrm>
        </p:spPr>
        <p:txBody>
          <a:bodyPr/>
          <a:lstStyle/>
          <a:p>
            <a:r>
              <a:rPr lang="el-GR" sz="2400" dirty="0"/>
              <a:t>Τα σημαντικότερα γεγονότα κατά τη διάρκεια διεξαγωγής της έρευνας πεδίου (16-23/11/20</a:t>
            </a:r>
            <a:r>
              <a:rPr lang="en-US" sz="2400" dirty="0"/>
              <a:t>21</a:t>
            </a:r>
            <a:r>
              <a:rPr lang="el-GR" sz="2400" dirty="0"/>
              <a:t>)</a:t>
            </a:r>
            <a:br>
              <a:rPr lang="el-GR" sz="2400" dirty="0"/>
            </a:br>
            <a:r>
              <a:rPr lang="el-GR" sz="1400" dirty="0"/>
              <a:t>(όπως παρουσιάστηκαν στην τηλεόραση) </a:t>
            </a:r>
            <a:r>
              <a:rPr lang="en-GB" sz="1400" dirty="0"/>
              <a:t>	</a:t>
            </a:r>
            <a:endParaRPr lang="el-GR" sz="1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900402-09BF-4D28-9D96-570A989919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532" y="1484784"/>
          <a:ext cx="11749124" cy="476504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9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0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513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Ημερομηνία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Κύρια</a:t>
                      </a:r>
                      <a:r>
                        <a:rPr lang="el-GR" sz="1400" u="none" strike="noStrike" baseline="0">
                          <a:effectLst/>
                        </a:rPr>
                        <a:t> είδηση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Ξεπέρασαν και πάλι τις 8.000 τα ημερήσια κρούσματα κορωνοϊού – 80 νεκροί και 547 διασωληνωμένοι ασθενείς – 24ωρη απεργία των καταστημάτων εστίασης κατά των νέων μέτρων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Οι εκδηλώσεις μνήμης για την 48</a:t>
                      </a:r>
                      <a:r>
                        <a:rPr lang="el-GR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η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επέτειο της εξέγερσης του Πολυτεχνείου – Μεγάλη συμμετοχή στην πορεία προς την αμερικανική πρεσβεία - Φοιτητές εμπόδισαν την κατάθεση στεφάνου από την αντιπροσωπεία της Βουλής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9926118"/>
                  </a:ext>
                </a:extLst>
              </a:tr>
              <a:tr h="58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Το τηλεοπτικό μήνυμα του Πρωθυπουργού για την πορεία της πανδημίας – Αυστηρότερα περιοριστικά μέτρα για τους ανεμβολίαστους από τις 22/11 – Ημερομηνία λήξης για το πιστοποιητικό εμβολιασμού 7 μήνες μετά τη β’ δόση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6971608"/>
                  </a:ext>
                </a:extLst>
              </a:tr>
              <a:tr h="58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19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Καθολικό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lockdown </a:t>
                      </a:r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ημερών στην Αυστρία 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και υποχρεωτικός εμβολιασμός για όλους από 1</a:t>
                      </a:r>
                      <a:r>
                        <a:rPr lang="el-GR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η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Φεβρουαρίου – Αρνητικό ρεκόρ εξαμήνου με 91 θανάτους στην Ελλάδα - Η εξειδίκευση των νέων μέτρων από τον υπ. Υγείας κ. Πλεύρη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Επεισόδια στο Ρότερνταμ σε διαδήλωση κατά των περιοριστικών μέτρων – Ανησυχία για την πορεία της πανδημίας στην Ευρώπη εν όψει των Χριστουγέννων – Επιδείνωση των επιδημιολογικών δεικτών και στην Ελλάδα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3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Προειδοποίηση του </a:t>
                      </a:r>
                      <a:r>
                        <a:rPr lang="el-G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Π.Ο.Υ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για επιπλέον 500.000 νεκρούς στην Ευρώπη έως τον Μάρτιο – Νέα επεισόδια σε διαδηλώσεις σε Βρυξέλλες, Χάγη και Βιέννη - Σε εφαρμογή από το πρωί της 22/11 τα νέα μέτρα για τους ανεμβολίαστους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265812"/>
                  </a:ext>
                </a:extLst>
              </a:tr>
              <a:tr h="4504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/2021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Αρνητικό ρεκόρ έτους με 105 νεκρούς και άνω των 600 διασωληνωμένους – Η πρώτη ημέρα εφαρμογής των νέων μέτρων για τους ανεμβολίαστους – Αδυναμία να πραγματοποιεί ελέγχους στους ναούς δηλώνει η Εκκλησία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4811249"/>
                  </a:ext>
                </a:extLst>
              </a:tr>
              <a:tr h="5543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23/11/2021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νέα κρούσματα κορωνοϊού – Η απόφαση του υπουργείου Υγείας για μείωση των τακτικών χειρουργείων λόγω πίεσης στο ΕΣΥ – Προβλέψεις των επιστημόνων για 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4.000 νεκρούς έως το τέλος του έτους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7499809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4A46F0C-3060-46F7-8800-92445CFCF1D9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fld id="{DE70D37E-C867-47FE-9F10-9260555C453A}" type="slidenum">
              <a:rPr lang="en-GB" sz="1600" b="1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rPr>
              <a:pPr algn="ctr">
                <a:spcBef>
                  <a:spcPct val="0"/>
                </a:spcBef>
                <a:defRPr/>
              </a:pPr>
              <a:t>3</a:t>
            </a:fld>
            <a:endParaRPr lang="en-GB" sz="1600" b="1" dirty="0"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57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5" y="0"/>
            <a:ext cx="8976996" cy="1080120"/>
          </a:xfrm>
        </p:spPr>
        <p:txBody>
          <a:bodyPr/>
          <a:lstStyle/>
          <a:p>
            <a:r>
              <a:rPr lang="el-GR" dirty="0"/>
              <a:t>Δημοτικότητες υποψηφίων Προέδρων</a:t>
            </a:r>
            <a:br>
              <a:rPr lang="el-GR" dirty="0"/>
            </a:br>
            <a:r>
              <a:rPr lang="el-GR" sz="1400" dirty="0"/>
              <a:t>(θετικές/μάλλον θετικές γνώμες)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1F492D-BC04-4B0F-985E-C72E3770A3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9397" y="1556792"/>
          <a:ext cx="10873205" cy="41044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3315">
                  <a:extLst>
                    <a:ext uri="{9D8B030D-6E8A-4147-A177-3AD203B41FA5}">
                      <a16:colId xmlns:a16="http://schemas.microsoft.com/office/drawing/2014/main" val="146530477"/>
                    </a:ext>
                  </a:extLst>
                </a:gridCol>
                <a:gridCol w="1553315">
                  <a:extLst>
                    <a:ext uri="{9D8B030D-6E8A-4147-A177-3AD203B41FA5}">
                      <a16:colId xmlns:a16="http://schemas.microsoft.com/office/drawing/2014/main" val="2218478328"/>
                    </a:ext>
                  </a:extLst>
                </a:gridCol>
                <a:gridCol w="1553315">
                  <a:extLst>
                    <a:ext uri="{9D8B030D-6E8A-4147-A177-3AD203B41FA5}">
                      <a16:colId xmlns:a16="http://schemas.microsoft.com/office/drawing/2014/main" val="2965876077"/>
                    </a:ext>
                  </a:extLst>
                </a:gridCol>
                <a:gridCol w="1553315">
                  <a:extLst>
                    <a:ext uri="{9D8B030D-6E8A-4147-A177-3AD203B41FA5}">
                      <a16:colId xmlns:a16="http://schemas.microsoft.com/office/drawing/2014/main" val="2362934977"/>
                    </a:ext>
                  </a:extLst>
                </a:gridCol>
                <a:gridCol w="1553315">
                  <a:extLst>
                    <a:ext uri="{9D8B030D-6E8A-4147-A177-3AD203B41FA5}">
                      <a16:colId xmlns:a16="http://schemas.microsoft.com/office/drawing/2014/main" val="2633685038"/>
                    </a:ext>
                  </a:extLst>
                </a:gridCol>
                <a:gridCol w="1553315">
                  <a:extLst>
                    <a:ext uri="{9D8B030D-6E8A-4147-A177-3AD203B41FA5}">
                      <a16:colId xmlns:a16="http://schemas.microsoft.com/office/drawing/2014/main" val="2402336263"/>
                    </a:ext>
                  </a:extLst>
                </a:gridCol>
                <a:gridCol w="1553315">
                  <a:extLst>
                    <a:ext uri="{9D8B030D-6E8A-4147-A177-3AD203B41FA5}">
                      <a16:colId xmlns:a16="http://schemas.microsoft.com/office/drawing/2014/main" val="1816421428"/>
                    </a:ext>
                  </a:extLst>
                </a:gridCol>
              </a:tblGrid>
              <a:tr h="859659">
                <a:tc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Βάση: όρια εκλογικής επιρροής </a:t>
                      </a:r>
                      <a:r>
                        <a:rPr lang="el-GR" sz="1200" dirty="0" err="1"/>
                        <a:t>ΚΙΝΑΛ</a:t>
                      </a:r>
                      <a:r>
                        <a:rPr lang="el-GR" sz="1200" dirty="0"/>
                        <a:t> 46% (Ν=691)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Βάση: όρια εκλογικής επιρροής </a:t>
                      </a:r>
                      <a:r>
                        <a:rPr lang="el-GR" sz="1200" dirty="0" err="1"/>
                        <a:t>ΚΙΝΑΛ</a:t>
                      </a:r>
                      <a:r>
                        <a:rPr lang="el-GR" sz="1200" dirty="0"/>
                        <a:t> 45% (Ν=1.126)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Πρόθεση ψήφου στο </a:t>
                      </a:r>
                      <a:r>
                        <a:rPr lang="el-GR" sz="1200" dirty="0" err="1"/>
                        <a:t>ΚΙΝΑΛ</a:t>
                      </a:r>
                      <a:r>
                        <a:rPr lang="el-GR" sz="1200" dirty="0"/>
                        <a:t> 9,6% (Ν=145 άτομα)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Πρόθεση ψήφου στο </a:t>
                      </a:r>
                      <a:r>
                        <a:rPr lang="el-GR" sz="1200" dirty="0" err="1"/>
                        <a:t>ΚΙΝΑΛ</a:t>
                      </a:r>
                      <a:r>
                        <a:rPr lang="el-GR" sz="1200" dirty="0"/>
                        <a:t> 9,8% (Ν=245 άτομα)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Πρόθεση ψήφου στο </a:t>
                      </a:r>
                      <a:r>
                        <a:rPr lang="el-GR" sz="1200" dirty="0" err="1"/>
                        <a:t>ΚΙΝΑΛ</a:t>
                      </a:r>
                      <a:r>
                        <a:rPr lang="el-GR" sz="1200" dirty="0"/>
                        <a:t> ή αναποφάσιστοι που θα πάνε σίγουρα/πιθανόν να ψηφίσουν 7</a:t>
                      </a:r>
                      <a:r>
                        <a:rPr lang="en-US" sz="1200" dirty="0"/>
                        <a:t>,</a:t>
                      </a:r>
                      <a:r>
                        <a:rPr lang="el-GR" sz="1200" dirty="0"/>
                        <a:t>4</a:t>
                      </a:r>
                      <a:r>
                        <a:rPr lang="en-US" sz="1200" dirty="0"/>
                        <a:t>%</a:t>
                      </a:r>
                      <a:r>
                        <a:rPr lang="el-GR" sz="1200" dirty="0"/>
                        <a:t> (Ν=111 άτομα)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l-GR" sz="1200" dirty="0"/>
                        <a:t>Πρόθεση ψήφου στο </a:t>
                      </a:r>
                      <a:r>
                        <a:rPr lang="el-GR" sz="1200" dirty="0" err="1"/>
                        <a:t>ΚΙΝΑΛ</a:t>
                      </a:r>
                      <a:r>
                        <a:rPr lang="el-GR" sz="1200" dirty="0"/>
                        <a:t> ή αναποφάσιστοι που θα πάνε σίγουρα/πιθανόν να ψηφίσουν </a:t>
                      </a:r>
                      <a:r>
                        <a:rPr lang="en-US" sz="1200" dirty="0"/>
                        <a:t>6,8%</a:t>
                      </a:r>
                      <a:r>
                        <a:rPr lang="el-GR" sz="1200" dirty="0"/>
                        <a:t> (Ν=172 άτομα)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878374"/>
                  </a:ext>
                </a:extLst>
              </a:tr>
              <a:tr h="374506">
                <a:tc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1-9/11</a:t>
                      </a:r>
                      <a:endParaRPr lang="el-G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Νοε-21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1-9/11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Νοε-21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1-9/11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Νοε-21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493896"/>
                  </a:ext>
                </a:extLst>
              </a:tr>
              <a:tr h="4783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Ανδρουλάκης Νίκος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375223"/>
                  </a:ext>
                </a:extLst>
              </a:tr>
              <a:tr h="4783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Λοβέρδος Ανδρέας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7712478"/>
                  </a:ext>
                </a:extLst>
              </a:tr>
              <a:tr h="4783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Γερουλάνος Παύλος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375352"/>
                  </a:ext>
                </a:extLst>
              </a:tr>
              <a:tr h="4783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Χρηστίδης Παύλος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602221"/>
                  </a:ext>
                </a:extLst>
              </a:tr>
              <a:tr h="478382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Καστανίδης Χάρης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715261"/>
                  </a:ext>
                </a:extLst>
              </a:tr>
              <a:tr h="478383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Παπανδρέου Γιώργος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97163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10037E4-1A5D-4B78-B4CE-A3677D8CDE56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35994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F84D0A0-6466-4A38-BD4C-E56D7516A3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49" y="1628800"/>
          <a:ext cx="393278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7" y="5084"/>
            <a:ext cx="8976996" cy="1080120"/>
          </a:xfrm>
        </p:spPr>
        <p:txBody>
          <a:bodyPr/>
          <a:lstStyle/>
          <a:p>
            <a:r>
              <a:rPr lang="el-GR" dirty="0"/>
              <a:t>Προτίμηση Προέδρου στο ΚΙΝΑΛ</a:t>
            </a:r>
            <a:br>
              <a:rPr lang="el-GR" dirty="0">
                <a:solidFill>
                  <a:schemeClr val="accent6"/>
                </a:solidFill>
              </a:rPr>
            </a:br>
            <a:r>
              <a:rPr lang="el-GR" sz="1400" i="1" dirty="0"/>
              <a:t>‘</a:t>
            </a:r>
            <a:r>
              <a:rPr lang="el-GR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Εσείς ποιον θα προτιμούσατε για Πρόεδρο του </a:t>
            </a:r>
            <a:r>
              <a:rPr lang="el-GR" sz="14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ΚΙΝΑΛ</a:t>
            </a:r>
            <a:r>
              <a:rPr lang="el-GR" sz="1400" i="1" dirty="0"/>
              <a:t>;’</a:t>
            </a:r>
            <a:endParaRPr lang="el-GR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AC5FE608-CB23-4A5B-A05A-9D08FCCCBBF1}"/>
              </a:ext>
            </a:extLst>
          </p:cNvPr>
          <p:cNvGraphicFramePr>
            <a:graphicFrameLocks/>
          </p:cNvGraphicFramePr>
          <p:nvPr/>
        </p:nvGraphicFramePr>
        <p:xfrm>
          <a:off x="4094828" y="1628800"/>
          <a:ext cx="393278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0BB8B984-5C31-435E-9C12-B1C340FF69D5}"/>
              </a:ext>
            </a:extLst>
          </p:cNvPr>
          <p:cNvGraphicFramePr>
            <a:graphicFrameLocks/>
          </p:cNvGraphicFramePr>
          <p:nvPr/>
        </p:nvGraphicFramePr>
        <p:xfrm>
          <a:off x="8196784" y="1628800"/>
          <a:ext cx="393278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27762B-2AE0-4D77-9E84-DE0D3C13E26D}"/>
              </a:ext>
            </a:extLst>
          </p:cNvPr>
          <p:cNvCxnSpPr>
            <a:cxnSpLocks/>
          </p:cNvCxnSpPr>
          <p:nvPr/>
        </p:nvCxnSpPr>
        <p:spPr>
          <a:xfrm>
            <a:off x="4007768" y="1484784"/>
            <a:ext cx="0" cy="48245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1126F7-9BD1-4154-AB77-796B89EFDA3B}"/>
              </a:ext>
            </a:extLst>
          </p:cNvPr>
          <p:cNvCxnSpPr>
            <a:cxnSpLocks/>
          </p:cNvCxnSpPr>
          <p:nvPr/>
        </p:nvCxnSpPr>
        <p:spPr>
          <a:xfrm>
            <a:off x="8112224" y="1484784"/>
            <a:ext cx="0" cy="48245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413C36-A226-4AFF-81E4-135D2AE14A46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37672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Προτίμηση Προέδρου στο </a:t>
            </a:r>
            <a:r>
              <a:rPr lang="el-GR" sz="2400" dirty="0" err="1"/>
              <a:t>ΚΙΝΑΛ</a:t>
            </a:r>
            <a:br>
              <a:rPr lang="el-GR" sz="2400" dirty="0"/>
            </a:br>
            <a:r>
              <a:rPr lang="el-GR" sz="1400" dirty="0"/>
              <a:t>ανά πολιτική </a:t>
            </a:r>
            <a:r>
              <a:rPr lang="el-GR" sz="1400" dirty="0" err="1"/>
              <a:t>αυτοτοποθέτηση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E155921-A696-45D1-86DD-E2CD4A1D146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9345717"/>
              </p:ext>
            </p:extLst>
          </p:nvPr>
        </p:nvGraphicFramePr>
        <p:xfrm>
          <a:off x="191640" y="1850059"/>
          <a:ext cx="11448976" cy="36584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4598">
                  <a:extLst>
                    <a:ext uri="{9D8B030D-6E8A-4147-A177-3AD203B41FA5}">
                      <a16:colId xmlns:a16="http://schemas.microsoft.com/office/drawing/2014/main" val="218715883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7061624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74131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43454177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03369574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268768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94389266"/>
                    </a:ext>
                  </a:extLst>
                </a:gridCol>
                <a:gridCol w="1295466">
                  <a:extLst>
                    <a:ext uri="{9D8B030D-6E8A-4147-A177-3AD203B41FA5}">
                      <a16:colId xmlns:a16="http://schemas.microsoft.com/office/drawing/2014/main" val="293071094"/>
                    </a:ext>
                  </a:extLst>
                </a:gridCol>
              </a:tblGrid>
              <a:tr h="355699">
                <a:tc rowSpan="2">
                  <a:txBody>
                    <a:bodyPr/>
                    <a:lstStyle/>
                    <a:p>
                      <a:endParaRPr lang="el-GR" sz="1200" b="1" dirty="0"/>
                    </a:p>
                  </a:txBody>
                  <a:tcPr>
                    <a:solidFill>
                      <a:schemeClr val="accent4">
                        <a:lumMod val="5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Σύνολο</a:t>
                      </a:r>
                    </a:p>
                  </a:txBody>
                  <a:tcPr anchor="b">
                    <a:solidFill>
                      <a:schemeClr val="accent4">
                        <a:lumMod val="50000"/>
                        <a:alpha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l-GR" sz="1200" b="1" dirty="0"/>
                        <a:t>Πολιτική </a:t>
                      </a:r>
                      <a:r>
                        <a:rPr lang="el-GR" sz="1200" b="1" dirty="0" err="1"/>
                        <a:t>αυτοτοποθέτηση</a:t>
                      </a:r>
                      <a:endParaRPr lang="el-GR" sz="1200" b="1" dirty="0"/>
                    </a:p>
                  </a:txBody>
                  <a:tcPr anchor="ctr">
                    <a:solidFill>
                      <a:schemeClr val="accent4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85647"/>
                  </a:ext>
                </a:extLst>
              </a:tr>
              <a:tr h="355699">
                <a:tc vMerge="1">
                  <a:txBody>
                    <a:bodyPr/>
                    <a:lstStyle/>
                    <a:p>
                      <a:endParaRPr lang="el-GR" sz="1200" b="1" dirty="0"/>
                    </a:p>
                  </a:txBody>
                  <a:tcPr anchor="ctr">
                    <a:solidFill>
                      <a:schemeClr val="accent4">
                        <a:lumMod val="5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l-GR" sz="1200" b="1" dirty="0"/>
                    </a:p>
                  </a:txBody>
                  <a:tcPr anchor="b">
                    <a:solidFill>
                      <a:schemeClr val="accent4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bg1"/>
                          </a:solidFill>
                        </a:rPr>
                        <a:t>Αριστεροί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**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err="1">
                          <a:solidFill>
                            <a:schemeClr val="bg1"/>
                          </a:solidFill>
                        </a:rPr>
                        <a:t>Κεντρο</a:t>
                      </a:r>
                      <a:r>
                        <a:rPr lang="el-GR" sz="1200" b="1" dirty="0">
                          <a:solidFill>
                            <a:schemeClr val="bg1"/>
                          </a:solidFill>
                        </a:rPr>
                        <a:t>-αριστεροί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bg1"/>
                          </a:solidFill>
                        </a:rPr>
                        <a:t>Κεντρώοι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err="1">
                          <a:solidFill>
                            <a:schemeClr val="bg1"/>
                          </a:solidFill>
                        </a:rPr>
                        <a:t>Κεντρο</a:t>
                      </a:r>
                      <a:r>
                        <a:rPr lang="el-GR" sz="12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l-GR" sz="1200" b="1" dirty="0">
                          <a:solidFill>
                            <a:schemeClr val="bg1"/>
                          </a:solidFill>
                        </a:rPr>
                        <a:t>δεξιοί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bg1"/>
                          </a:solidFill>
                        </a:rPr>
                        <a:t>Δεξιοί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**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bg1"/>
                          </a:solidFill>
                        </a:rPr>
                        <a:t>Τίποτα</a:t>
                      </a:r>
                      <a:r>
                        <a:rPr lang="el-GR" sz="1200" b="1" baseline="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l-GR" sz="1200" b="1" baseline="0" dirty="0" err="1">
                          <a:solidFill>
                            <a:schemeClr val="bg1"/>
                          </a:solidFill>
                        </a:rPr>
                        <a:t>αυθ</a:t>
                      </a:r>
                      <a:r>
                        <a:rPr lang="el-GR" sz="1200" b="1" baseline="0" dirty="0">
                          <a:solidFill>
                            <a:schemeClr val="bg1"/>
                          </a:solidFill>
                        </a:rPr>
                        <a:t>.)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**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81556"/>
                  </a:ext>
                </a:extLst>
              </a:tr>
              <a:tr h="3556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Λοβέρδος Ανδρέας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7255262"/>
                  </a:ext>
                </a:extLst>
              </a:tr>
              <a:tr h="3556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Ανδρουλάκης Νίκος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00360"/>
                  </a:ext>
                </a:extLst>
              </a:tr>
              <a:tr h="3556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Παπανδρέου Γιώργος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7309035"/>
                  </a:ext>
                </a:extLst>
              </a:tr>
              <a:tr h="3556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Γερουλάνος Παύλος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7735304"/>
                  </a:ext>
                </a:extLst>
              </a:tr>
              <a:tr h="3556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Καστανίδης Χάρης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670003"/>
                  </a:ext>
                </a:extLst>
              </a:tr>
              <a:tr h="3556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Χρηστίδης Παύλος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8864600"/>
                  </a:ext>
                </a:extLst>
              </a:tr>
              <a:tr h="3556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Δεν έχω προτίμηση (αυθ.)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0746916"/>
                  </a:ext>
                </a:extLst>
              </a:tr>
              <a:tr h="355699">
                <a:tc>
                  <a:txBody>
                    <a:bodyPr/>
                    <a:lstStyle/>
                    <a:p>
                      <a:pPr algn="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ΔΑ (αυθ.)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96189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AC57F11-B856-458F-8B7D-3C1455D9025D}"/>
              </a:ext>
            </a:extLst>
          </p:cNvPr>
          <p:cNvSpPr txBox="1"/>
          <p:nvPr/>
        </p:nvSpPr>
        <p:spPr>
          <a:xfrm>
            <a:off x="8754848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900" b="1" dirty="0">
                <a:solidFill>
                  <a:schemeClr val="bg1">
                    <a:lumMod val="50000"/>
                  </a:schemeClr>
                </a:solidFill>
                <a:latin typeface="Trebuchet MS"/>
              </a:rPr>
              <a:t>*  </a:t>
            </a: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Ποσοστό &lt;0,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5</a:t>
            </a: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**  Βάση μικρότερη των 60 ατόμων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27FED-8FB4-4EF9-9F47-B7D6C41648DF}"/>
              </a:ext>
            </a:extLst>
          </p:cNvPr>
          <p:cNvSpPr txBox="1"/>
          <p:nvPr/>
        </p:nvSpPr>
        <p:spPr>
          <a:xfrm>
            <a:off x="194716" y="1567825"/>
            <a:ext cx="6127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/>
              <a:t>Βάση: Όρια εκλογικής επιρροής </a:t>
            </a:r>
            <a:r>
              <a:rPr lang="el-GR" sz="1200" dirty="0" err="1"/>
              <a:t>ΚΙΝΑΛ</a:t>
            </a:r>
            <a:r>
              <a:rPr lang="el-GR" sz="1200" dirty="0"/>
              <a:t> 46% (Ν=691 άτομα)</a:t>
            </a:r>
          </a:p>
        </p:txBody>
      </p:sp>
    </p:spTree>
    <p:extLst>
      <p:ext uri="{BB962C8B-B14F-4D97-AF65-F5344CB8AC3E}">
        <p14:creationId xmlns:p14="http://schemas.microsoft.com/office/powerpoint/2010/main" val="34313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F84D0A0-6466-4A38-BD4C-E56D7516A3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16" y="1532004"/>
          <a:ext cx="393278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-4952"/>
            <a:ext cx="8976996" cy="1080120"/>
          </a:xfrm>
        </p:spPr>
        <p:txBody>
          <a:bodyPr/>
          <a:lstStyle/>
          <a:p>
            <a:r>
              <a:rPr lang="el-GR" dirty="0"/>
              <a:t>Παράσταση νίκης</a:t>
            </a:r>
            <a:br>
              <a:rPr lang="el-GR" dirty="0">
                <a:solidFill>
                  <a:schemeClr val="accent6"/>
                </a:solidFill>
              </a:rPr>
            </a:br>
            <a:r>
              <a:rPr lang="el-GR" sz="1400" i="1" dirty="0"/>
              <a:t>‘</a:t>
            </a:r>
            <a:r>
              <a:rPr lang="el-GR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Ποιος πιστεύετε ότι θα έρθει πρώτος στις εκλογές ηγεσίας στο </a:t>
            </a:r>
            <a:r>
              <a:rPr lang="el-GR" sz="14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ΚΙΝΑΛ</a:t>
            </a:r>
            <a:r>
              <a:rPr lang="el-GR" sz="1400" i="1" dirty="0"/>
              <a:t>;’</a:t>
            </a:r>
            <a:endParaRPr lang="el-GR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AC5FE608-CB23-4A5B-A05A-9D08FCCCBBF1}"/>
              </a:ext>
            </a:extLst>
          </p:cNvPr>
          <p:cNvGraphicFramePr>
            <a:graphicFrameLocks/>
          </p:cNvGraphicFramePr>
          <p:nvPr/>
        </p:nvGraphicFramePr>
        <p:xfrm>
          <a:off x="4079777" y="1532004"/>
          <a:ext cx="393278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0BB8B984-5C31-435E-9C12-B1C340FF69D5}"/>
              </a:ext>
            </a:extLst>
          </p:cNvPr>
          <p:cNvGraphicFramePr>
            <a:graphicFrameLocks/>
          </p:cNvGraphicFramePr>
          <p:nvPr/>
        </p:nvGraphicFramePr>
        <p:xfrm>
          <a:off x="8184232" y="1541326"/>
          <a:ext cx="393278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27762B-2AE0-4D77-9E84-DE0D3C13E26D}"/>
              </a:ext>
            </a:extLst>
          </p:cNvPr>
          <p:cNvCxnSpPr>
            <a:cxnSpLocks/>
          </p:cNvCxnSpPr>
          <p:nvPr/>
        </p:nvCxnSpPr>
        <p:spPr>
          <a:xfrm>
            <a:off x="4007768" y="1412776"/>
            <a:ext cx="0" cy="48245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1126F7-9BD1-4154-AB77-796B89EFDA3B}"/>
              </a:ext>
            </a:extLst>
          </p:cNvPr>
          <p:cNvCxnSpPr>
            <a:cxnSpLocks/>
          </p:cNvCxnSpPr>
          <p:nvPr/>
        </p:nvCxnSpPr>
        <p:spPr>
          <a:xfrm>
            <a:off x="8112224" y="1412776"/>
            <a:ext cx="0" cy="48245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C60A5FA-B295-4D83-9561-95CC9BFBD23A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57570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F84D0A0-6466-4A38-BD4C-E56D7516A3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336" y="1700203"/>
          <a:ext cx="38164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021"/>
            <a:ext cx="8760296" cy="1080120"/>
          </a:xfrm>
        </p:spPr>
        <p:txBody>
          <a:bodyPr/>
          <a:lstStyle/>
          <a:p>
            <a:r>
              <a:rPr lang="el-GR" dirty="0"/>
              <a:t>Σενάρια β’ γύρου</a:t>
            </a:r>
            <a:br>
              <a:rPr lang="el-GR" dirty="0"/>
            </a:br>
            <a:r>
              <a:rPr lang="el-GR" sz="1300" i="1" dirty="0"/>
              <a:t>‘Στην περίπτωση που είχαμε β’ γύρο στις εκλογές ηγεσίας στο </a:t>
            </a:r>
            <a:r>
              <a:rPr lang="el-GR" sz="1300" i="1" dirty="0" err="1"/>
              <a:t>ΚΙΝΑΛ</a:t>
            </a:r>
            <a:r>
              <a:rPr lang="el-GR" sz="1300" i="1" dirty="0"/>
              <a:t> και υποψήφιοι ήταν οι παρακάτω εσείς ποιον θα προτιμούσατε;’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E0B22431-F7FB-4CD1-8A96-BDCAB9683881}"/>
              </a:ext>
            </a:extLst>
          </p:cNvPr>
          <p:cNvGraphicFramePr>
            <a:graphicFrameLocks/>
          </p:cNvGraphicFramePr>
          <p:nvPr/>
        </p:nvGraphicFramePr>
        <p:xfrm>
          <a:off x="4079775" y="1700203"/>
          <a:ext cx="396044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ontent Placeholder 10">
            <a:extLst>
              <a:ext uri="{FF2B5EF4-FFF2-40B4-BE49-F238E27FC236}">
                <a16:creationId xmlns:a16="http://schemas.microsoft.com/office/drawing/2014/main" id="{7C988B2B-7C61-47DD-91B5-BD366FCF0A7F}"/>
              </a:ext>
            </a:extLst>
          </p:cNvPr>
          <p:cNvGraphicFramePr>
            <a:graphicFrameLocks/>
          </p:cNvGraphicFramePr>
          <p:nvPr/>
        </p:nvGraphicFramePr>
        <p:xfrm>
          <a:off x="8112224" y="1700203"/>
          <a:ext cx="388843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578708-8E79-420A-9122-A76658A35D8D}"/>
              </a:ext>
            </a:extLst>
          </p:cNvPr>
          <p:cNvSpPr txBox="1"/>
          <p:nvPr/>
        </p:nvSpPr>
        <p:spPr>
          <a:xfrm>
            <a:off x="134168" y="1453983"/>
            <a:ext cx="38735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1" i="0" u="none" strike="noStrike" kern="1200" cap="none" spc="0" normalizeH="0" baseline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el-G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Βάση: Όρια εκλογικής επιρροής </a:t>
            </a:r>
            <a:r>
              <a:rPr lang="el-GR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ΚΙΝΑΛ</a:t>
            </a:r>
            <a:r>
              <a:rPr lang="el-G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46% (Ν=691 άτομα)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8D2217-7B9D-45B8-92DB-CE0577FE9C22}"/>
              </a:ext>
            </a:extLst>
          </p:cNvPr>
          <p:cNvSpPr txBox="1"/>
          <p:nvPr/>
        </p:nvSpPr>
        <p:spPr>
          <a:xfrm>
            <a:off x="4079776" y="1422649"/>
            <a:ext cx="38884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Βάση: Πρόθεση ψήφου στο </a:t>
            </a:r>
            <a:r>
              <a:rPr lang="el-GR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ΚΙΝΑΛ</a:t>
            </a:r>
            <a:r>
              <a:rPr lang="el-G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9,6% (Ν=145 άτομα)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AD7FCA-73B4-45DF-8638-A5E4EC11836F}"/>
              </a:ext>
            </a:extLst>
          </p:cNvPr>
          <p:cNvSpPr txBox="1"/>
          <p:nvPr/>
        </p:nvSpPr>
        <p:spPr>
          <a:xfrm>
            <a:off x="8112224" y="1268760"/>
            <a:ext cx="3888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Βάση: Πρόθεση ψήφου στο </a:t>
            </a:r>
            <a:r>
              <a:rPr lang="el-GR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ΚΙΝΑΛ</a:t>
            </a:r>
            <a:r>
              <a:rPr lang="el-G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ή αναποφάσιστοι που θα πάνε σίγουρα/πιθανόν να ψηφίσουν 7,4% (Ν=111 άτομα)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CFFCD40-6625-4CA0-952D-2AC1D774E933}"/>
              </a:ext>
            </a:extLst>
          </p:cNvPr>
          <p:cNvGraphicFramePr>
            <a:graphicFrameLocks noGrp="1"/>
          </p:cNvGraphicFramePr>
          <p:nvPr/>
        </p:nvGraphicFramePr>
        <p:xfrm>
          <a:off x="119334" y="4869160"/>
          <a:ext cx="3816423" cy="13681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4218">
                  <a:extLst>
                    <a:ext uri="{9D8B030D-6E8A-4147-A177-3AD203B41FA5}">
                      <a16:colId xmlns:a16="http://schemas.microsoft.com/office/drawing/2014/main" val="21804084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1932479"/>
                    </a:ext>
                  </a:extLst>
                </a:gridCol>
                <a:gridCol w="864093">
                  <a:extLst>
                    <a:ext uri="{9D8B030D-6E8A-4147-A177-3AD203B41FA5}">
                      <a16:colId xmlns:a16="http://schemas.microsoft.com/office/drawing/2014/main" val="1778850796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r>
                        <a:rPr lang="el-GR" sz="1000" b="1" dirty="0">
                          <a:solidFill>
                            <a:srgbClr val="C00000"/>
                          </a:solidFill>
                        </a:rPr>
                        <a:t>Διαχρονικά στοιχεία 1-9/11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Πρώτος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Δεύτερος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548881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l-GR" sz="1000" b="1" dirty="0"/>
                        <a:t>Ανδρουλάκη ή Παπανδρέου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7689998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l-GR" sz="1000" b="1" dirty="0"/>
                        <a:t>Λοβέρδο ή Παπανδρέου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9899469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l-GR" sz="1000" b="1" dirty="0"/>
                        <a:t>Ανδρουλάκη ή Λοβέρδο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50981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067EC8EE-3BB9-496A-909F-5C5720B43FDF}"/>
              </a:ext>
            </a:extLst>
          </p:cNvPr>
          <p:cNvGraphicFramePr>
            <a:graphicFrameLocks noGrp="1"/>
          </p:cNvGraphicFramePr>
          <p:nvPr/>
        </p:nvGraphicFramePr>
        <p:xfrm>
          <a:off x="4079773" y="4893028"/>
          <a:ext cx="3888433" cy="134428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4215">
                  <a:extLst>
                    <a:ext uri="{9D8B030D-6E8A-4147-A177-3AD203B41FA5}">
                      <a16:colId xmlns:a16="http://schemas.microsoft.com/office/drawing/2014/main" val="21804084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1932479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1778850796"/>
                    </a:ext>
                  </a:extLst>
                </a:gridCol>
              </a:tblGrid>
              <a:tr h="336071">
                <a:tc>
                  <a:txBody>
                    <a:bodyPr/>
                    <a:lstStyle/>
                    <a:p>
                      <a:r>
                        <a:rPr lang="el-GR" sz="1000" b="1" dirty="0">
                          <a:solidFill>
                            <a:srgbClr val="C00000"/>
                          </a:solidFill>
                        </a:rPr>
                        <a:t>Διαχρονικά στοιχεία 1-9/11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Πρώτος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Δεύτερος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5488812"/>
                  </a:ext>
                </a:extLst>
              </a:tr>
              <a:tr h="336071">
                <a:tc>
                  <a:txBody>
                    <a:bodyPr/>
                    <a:lstStyle/>
                    <a:p>
                      <a:r>
                        <a:rPr lang="el-GR" sz="1000" b="1" dirty="0"/>
                        <a:t>Ανδρουλάκη ή Παπανδρέου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7689998"/>
                  </a:ext>
                </a:extLst>
              </a:tr>
              <a:tr h="336071">
                <a:tc>
                  <a:txBody>
                    <a:bodyPr/>
                    <a:lstStyle/>
                    <a:p>
                      <a:r>
                        <a:rPr lang="el-GR" sz="1000" b="1" dirty="0"/>
                        <a:t>Ανδρουλάκη ή Λοβέρδο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2731946"/>
                  </a:ext>
                </a:extLst>
              </a:tr>
              <a:tr h="336071">
                <a:tc>
                  <a:txBody>
                    <a:bodyPr/>
                    <a:lstStyle/>
                    <a:p>
                      <a:r>
                        <a:rPr lang="el-GR" sz="1000" b="1" dirty="0"/>
                        <a:t>Λοβέρδο ή Παπανδρέου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9899469"/>
                  </a:ext>
                </a:extLst>
              </a:tr>
            </a:tbl>
          </a:graphicData>
        </a:graphic>
      </p:graphicFrame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4157B282-2EF2-4CE5-9C39-1FA889887959}"/>
              </a:ext>
            </a:extLst>
          </p:cNvPr>
          <p:cNvGraphicFramePr>
            <a:graphicFrameLocks noGrp="1"/>
          </p:cNvGraphicFramePr>
          <p:nvPr/>
        </p:nvGraphicFramePr>
        <p:xfrm>
          <a:off x="8112223" y="4869160"/>
          <a:ext cx="3888433" cy="13681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4215">
                  <a:extLst>
                    <a:ext uri="{9D8B030D-6E8A-4147-A177-3AD203B41FA5}">
                      <a16:colId xmlns:a16="http://schemas.microsoft.com/office/drawing/2014/main" val="21804084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1932479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1778850796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r>
                        <a:rPr lang="el-GR" sz="1000" b="1" dirty="0">
                          <a:solidFill>
                            <a:srgbClr val="C00000"/>
                          </a:solidFill>
                        </a:rPr>
                        <a:t>Διαχρονικά στοιχεία 1-9/11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Πρώτος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Δεύτερος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548881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l-GR" sz="1000" b="1" dirty="0"/>
                        <a:t>Ανδρουλάκη ή Παπανδρέου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7689998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l-GR" sz="1000" b="1" dirty="0"/>
                        <a:t>Ανδρουλάκη ή Λοβέρδο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9899469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dirty="0"/>
                        <a:t>Λοβέρδο ή Παπανδρέου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/>
                        <a:t>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5098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043908C-B40C-4C4A-8F90-DD7546FD15AD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61109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908720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4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6320" y="836712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Νοέμβριος 2021</a:t>
            </a:r>
            <a:endParaRPr lang="en-GB" sz="2200" spc="100" dirty="0">
              <a:solidFill>
                <a:schemeClr val="accent4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FDB18-7E26-43C2-9BEA-35851D46E2B0}"/>
              </a:ext>
            </a:extLst>
          </p:cNvPr>
          <p:cNvSpPr txBox="1"/>
          <p:nvPr/>
        </p:nvSpPr>
        <p:spPr>
          <a:xfrm>
            <a:off x="119336" y="619577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Συντάχθηκε για το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88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1. Γενικό κλίμα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2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Η πορεία της χώρας</a:t>
            </a:r>
            <a:br>
              <a:rPr lang="el-GR" sz="2800" dirty="0"/>
            </a:br>
            <a:r>
              <a:rPr lang="el-GR" sz="1400" i="1" dirty="0"/>
              <a:t>‘Κατά τη γνώμη σας η χώρα μας αυτή την περίοδο κινείται προς τη σωστή ή προς τη λάθος κατεύθυνση;’</a:t>
            </a:r>
            <a:endParaRPr lang="en-US" sz="1400" i="1" dirty="0">
              <a:latin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5460268"/>
              </p:ext>
            </p:extLst>
          </p:nvPr>
        </p:nvGraphicFramePr>
        <p:xfrm>
          <a:off x="1703512" y="1334233"/>
          <a:ext cx="8214455" cy="245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154505"/>
              </p:ext>
            </p:extLst>
          </p:nvPr>
        </p:nvGraphicFramePr>
        <p:xfrm>
          <a:off x="1688367" y="3933056"/>
          <a:ext cx="8229600" cy="221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576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Προσωπική κατάσταση σε σχέση με ένα χρόνο πριν</a:t>
            </a:r>
            <a:br>
              <a:rPr lang="el-GR" sz="2800" dirty="0"/>
            </a:br>
            <a:r>
              <a:rPr lang="el-GR" sz="1400" i="1" dirty="0"/>
              <a:t>‘Εσείς προσωπικά σε σύγκριση με ένα χρόνο πριν, θα λέγατε ότι είστε σε καλύτερη, στην ίδια ή σε χειρότερη θέση;’</a:t>
            </a:r>
            <a:endParaRPr lang="en-US" sz="1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3963530"/>
              </p:ext>
            </p:extLst>
          </p:nvPr>
        </p:nvGraphicFramePr>
        <p:xfrm>
          <a:off x="1055440" y="1353311"/>
          <a:ext cx="8352929" cy="226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982806"/>
              </p:ext>
            </p:extLst>
          </p:nvPr>
        </p:nvGraphicFramePr>
        <p:xfrm>
          <a:off x="1049625" y="3814552"/>
          <a:ext cx="8352929" cy="226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474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F84D0A0-6466-4A38-BD4C-E56D7516A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170783"/>
              </p:ext>
            </p:extLst>
          </p:nvPr>
        </p:nvGraphicFramePr>
        <p:xfrm>
          <a:off x="1775520" y="1412776"/>
          <a:ext cx="8005867" cy="487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Σημαντικότερο πρόβλημα της χώρας</a:t>
            </a:r>
            <a:br>
              <a:rPr lang="el-GR" sz="4000" dirty="0"/>
            </a:br>
            <a:r>
              <a:rPr lang="el-GR" sz="1400" i="1" dirty="0"/>
              <a:t>‘Ποιο νομίζετε ότι  είναι το σημαντικότερο πρόβλημα που αντιμετωπίζει σήμερα η χώρα μας;’</a:t>
            </a:r>
            <a:br>
              <a:rPr lang="el-GR" sz="1400" i="1" dirty="0"/>
            </a:br>
            <a:r>
              <a:rPr lang="el-GR" sz="1400" u="sng" dirty="0"/>
              <a:t>αυθόρμητες αναφορές – 5 πρώτα σημαντικότερα προβλήματα</a:t>
            </a:r>
            <a:endParaRPr lang="el-GR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fld id="{DE70D37E-C867-47FE-9F10-9260555C453A}" type="slidenum">
              <a:rPr lang="en-GB" sz="1600" b="1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rPr>
              <a:pPr algn="ctr">
                <a:spcBef>
                  <a:spcPct val="0"/>
                </a:spcBef>
                <a:defRPr/>
              </a:pPr>
              <a:t>7</a:t>
            </a:fld>
            <a:endParaRPr lang="en-GB" sz="1600" b="1" dirty="0"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3469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Αξιολόγηση Κυβέρνησης</a:t>
            </a:r>
            <a:r>
              <a:rPr lang="en-GB" sz="2400" dirty="0"/>
              <a:t> </a:t>
            </a:r>
            <a:r>
              <a:rPr lang="el-GR" sz="2400" dirty="0"/>
              <a:t>και </a:t>
            </a:r>
            <a:r>
              <a:rPr lang="el-GR" sz="2400" dirty="0" err="1"/>
              <a:t>Αξ</a:t>
            </a:r>
            <a:r>
              <a:rPr lang="el-GR" sz="2400" dirty="0"/>
              <a:t>. Αντιπολίτευσης</a:t>
            </a:r>
            <a:br>
              <a:rPr lang="el-GR" sz="2400" dirty="0"/>
            </a:br>
            <a:r>
              <a:rPr lang="el-GR" sz="1400" i="1" dirty="0"/>
              <a:t>‘Ποια είναι η εντύπωση σας για το έργο της Κυβέρνησης συνολικά, θετική ή αρνητική; Και ποια για την </a:t>
            </a:r>
            <a:r>
              <a:rPr lang="el-GR" sz="1400" i="1" dirty="0" err="1"/>
              <a:t>Αξ</a:t>
            </a:r>
            <a:r>
              <a:rPr lang="el-GR" sz="1400" i="1" dirty="0"/>
              <a:t>. Αντιπολίτευση του ΣΥΡΙΖΑ’</a:t>
            </a:r>
            <a:endParaRPr lang="en-US" sz="1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8695975"/>
              </p:ext>
            </p:extLst>
          </p:nvPr>
        </p:nvGraphicFramePr>
        <p:xfrm>
          <a:off x="1012723" y="1348358"/>
          <a:ext cx="9989573" cy="240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657063"/>
              </p:ext>
            </p:extLst>
          </p:nvPr>
        </p:nvGraphicFramePr>
        <p:xfrm>
          <a:off x="1012723" y="3904828"/>
          <a:ext cx="9989573" cy="240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30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 fontScale="90000"/>
          </a:bodyPr>
          <a:lstStyle/>
          <a:p>
            <a:r>
              <a:rPr lang="el-GR" sz="2400" dirty="0"/>
              <a:t>Αξιολόγηση Πρωθυπουργού</a:t>
            </a:r>
            <a:r>
              <a:rPr lang="en-GB" sz="2400" dirty="0"/>
              <a:t> </a:t>
            </a:r>
            <a:r>
              <a:rPr lang="el-GR" sz="2400" dirty="0"/>
              <a:t>και Αρχηγού </a:t>
            </a:r>
            <a:r>
              <a:rPr lang="el-GR" sz="2400" dirty="0" err="1"/>
              <a:t>Αξ</a:t>
            </a:r>
            <a:r>
              <a:rPr lang="el-GR" sz="2400" dirty="0"/>
              <a:t>. Αντιπολίτευσης</a:t>
            </a:r>
            <a:br>
              <a:rPr lang="el-GR" sz="2400" dirty="0"/>
            </a:br>
            <a:r>
              <a:rPr lang="el-GR" sz="1400" i="1" dirty="0"/>
              <a:t>‘Ποια είναι η γνώμη σας για τον τρόπο με τον οποίο ασκεί τα καθήκοντά του μέχρι στιγμής ο Πρωθυπουργός κ. Μητσοτάκης; Και 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a:t>
            </a:r>
            <a:endParaRPr lang="en-US" sz="1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1243087"/>
              </p:ext>
            </p:extLst>
          </p:nvPr>
        </p:nvGraphicFramePr>
        <p:xfrm>
          <a:off x="1012723" y="1348358"/>
          <a:ext cx="9989573" cy="240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881824"/>
              </p:ext>
            </p:extLst>
          </p:nvPr>
        </p:nvGraphicFramePr>
        <p:xfrm>
          <a:off x="1012723" y="3904828"/>
          <a:ext cx="9989573" cy="240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2821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C00000"/>
      </a:hlink>
      <a:folHlink>
        <a:srgbClr val="5F779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7214</TotalTime>
  <Words>1846</Words>
  <Application>Microsoft Office PowerPoint</Application>
  <PresentationFormat>Widescreen</PresentationFormat>
  <Paragraphs>457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Trebuchet MS</vt:lpstr>
      <vt:lpstr>Wingdings</vt:lpstr>
      <vt:lpstr>Office Theme</vt:lpstr>
      <vt:lpstr>1_Custom Design</vt:lpstr>
      <vt:lpstr>συνδρομητική έρευνα</vt:lpstr>
      <vt:lpstr>Η ταυτότητα της έρευνας</vt:lpstr>
      <vt:lpstr>Τα σημαντικότερα γεγονότα κατά τη διάρκεια διεξαγωγής της έρευνας πεδίου (16-23/11/2021) (όπως παρουσιάστηκαν στην τηλεόραση)  </vt:lpstr>
      <vt:lpstr>1. Γενικό κλίμα</vt:lpstr>
      <vt:lpstr>Η πορεία της χώρας ‘Κατά τη γνώμη σας η χώρα μας αυτή την περίοδο κινείται προς τη σωστή ή προς τη λάθος κατεύθυνση;’</vt:lpstr>
      <vt:lpstr>Προσωπική κατάσταση σε σχέση με ένα χρόνο πριν ‘Εσείς προσωπικά σε σύγκριση με ένα χρόνο πριν, θα λέγατε ότι είστε σε καλύτερη, στην ίδια ή σε χειρότερη θέση;’</vt:lpstr>
      <vt:lpstr>Σημαντικότερο πρόβλημα της χώρας ‘Ποιο νομίζετε ότι  είναι το σημαντικότερο πρόβλημα που αντιμετωπίζει σήμερα η χώρα μας;’ αυθόρμητες αναφορές – 5 πρώτα σημαντικότερα προβλήματα</vt:lpstr>
      <vt:lpstr>Αξιολόγηση Κυβέρνησης και Αξ. Αντιπολίτευσης ‘Ποια είναι η εντύπωση σας για το έργο της Κυβέρνησης συνολικά, θετική ή αρνητική; Και ποια για την Αξ. Αντιπολίτευση του ΣΥΡΙΖΑ’</vt:lpstr>
      <vt:lpstr>Αξιολόγηση Πρωθυπουργού και Αρχηγού Αξ. Αντιπολίτευσης ‘Ποια είναι η γνώμη σας για τον τρόπο με τον οποίο ασκεί τα καθήκοντά του μέχρι στιγμής ο Πρωθυπουργός κ. Μητσοτάκης; Και 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vt:lpstr>
      <vt:lpstr>Εντυπώσεις από το έργο της Κυβέρνησης στη δημόσια υγεία-κορωνοϊό</vt:lpstr>
      <vt:lpstr>Δείκτης οικονομικής εμπιστοσύνης* Διαχρονικά στοιχεία</vt:lpstr>
      <vt:lpstr>2. Πανδημία</vt:lpstr>
      <vt:lpstr>Αντιλαμβανόμενη φάση της Πανδημίας ‘Ας μιλήσουμε τώρα για την Πανδημία. Πιστεύετε ότι τα χειρότερα τα έχουμε αφήσει πίσω μας ή είναι μπροστά μας;’</vt:lpstr>
      <vt:lpstr>Εμβoλιασμός ‘Εσείς προσωπικά έχετε εμβολιαστεί ή όχι;’</vt:lpstr>
      <vt:lpstr>Εμβολιασμός ανά ηλικία</vt:lpstr>
      <vt:lpstr>Πρόθεση εμβολιασμού ‘Και σκέφτεστε να το κάνετε το εμβόλιο ή όχι;’</vt:lpstr>
      <vt:lpstr>Ασφάλεια εμβολίων ‘Από όσα έχετε ακούσει μέχρι τώρα θα λέγατε ότι τα εμβόλια για τον covid19 είναι ασφαλή ή όχι;’</vt:lpstr>
      <vt:lpstr>Άποψη για τα εμβόλια για τον κορωνοϊό ‘Ανεξάρτητα από το εάν έχετε εμβολιαστεί ή όχι είστε υπέρ ή κατά των εμβολίων για τον κορωνοϊό;’</vt:lpstr>
      <vt:lpstr>3. Κομματικοί συσχετισμοί</vt:lpstr>
      <vt:lpstr>Πρόθεση ψήφου στις Βουλευτικές εκλογές ‘Και αν είχαμε την επόμενη Κυριακή Βουλευτικές εκλογές τι θα ψηφίζατε;’</vt:lpstr>
      <vt:lpstr>Συσπείρωση ΝΔ-ΣΥΡΙΖΑ στην Α-Δ κλίμακα</vt:lpstr>
      <vt:lpstr>Όρια εκλογικής επιρροής ‘Θα σας διαβάσω τώρα ορισμένα κόμματα και θα ήθελα να μου πείτε για κάθε ένα από αυτά αν θα μπορούσατε να το ψηφίσετε ή δεν θα το ψηφίζατε σε καμία περίπτωση;’</vt:lpstr>
      <vt:lpstr>Όρια εκλογικής επιρροής ΝΔ στην Α-Δ κλίμακα Διαχρονικά στοιχεία </vt:lpstr>
      <vt:lpstr>Καταλληλότερος Πρωθυπουργός ‘Μεταξύ των πολιτικών αρχηγών ποια/ος νομίζετε ότι είναι καταλληλότερη/ος για πρωθυπουργός της χώρας;’  αυθόρμητα</vt:lpstr>
      <vt:lpstr>4. To Ζήτημα της Διαδοχής στο ΚΙΝΑΛ</vt:lpstr>
      <vt:lpstr>Πρόθεση συμμετοχής στις εκλογές ηγεσίας στο ΚΙΝΑΛ ‘Στις αρχές Δεκεμβρίου το ΚΙΝΑΛ θα εκλέξει νέα ηγεσία. Υπάρχει περίπτωση να πάτε να ψηφίσετε στην εκλογή Προέδρου του ΚΙΝΑΛ;’</vt:lpstr>
      <vt:lpstr>Οι υποψήφιοι Πρόεδροι ΚΙΝΑΛ</vt:lpstr>
      <vt:lpstr>Σημαντικά Υποσύνολα δείγματος για την επικείμενη εκλογή</vt:lpstr>
      <vt:lpstr>Σύνθεση ορίων εκλογικής επιρροής ΚΙΝΑΛ στην Α-Δ κλίμακα </vt:lpstr>
      <vt:lpstr>Δημοτικότητες υποψηφίων Προέδρων (θετικές/μάλλον θετικές γνώμες)</vt:lpstr>
      <vt:lpstr>Προτίμηση Προέδρου στο ΚΙΝΑΛ ‘Εσείς ποιον θα προτιμούσατε για Πρόεδρο του ΚΙΝΑΛ;’</vt:lpstr>
      <vt:lpstr>Προτίμηση Προέδρου στο ΚΙΝΑΛ ανά πολιτική αυτοτοποθέτηση</vt:lpstr>
      <vt:lpstr>Παράσταση νίκης ‘Ποιος πιστεύετε ότι θα έρθει πρώτος στις εκλογές ηγεσίας στο ΚΙΝΑΛ;’</vt:lpstr>
      <vt:lpstr>Σενάρια β’ γύρου ‘Στην περίπτωση που είχαμε β’ γύρο στις εκλογές ηγεσίας στο ΚΙΝΑΛ και υποψήφιοι ήταν οι παρακάτω εσείς ποιον θα προτιμούσατε;’ </vt:lpstr>
      <vt:lpstr>συνδρομητική έρευνα</vt:lpstr>
    </vt:vector>
  </TitlesOfParts>
  <Company>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Apostolopoulou</dc:creator>
  <cp:lastModifiedBy>Stratos Fanaras</cp:lastModifiedBy>
  <cp:revision>703</cp:revision>
  <dcterms:created xsi:type="dcterms:W3CDTF">2011-12-09T09:36:13Z</dcterms:created>
  <dcterms:modified xsi:type="dcterms:W3CDTF">2021-11-24T13:32:37Z</dcterms:modified>
</cp:coreProperties>
</file>