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9" r:id="rId3"/>
    <p:sldId id="285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284" r:id="rId1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Εύα Στεργίου" initials="ΕΣ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AD7B"/>
    <a:srgbClr val="C49A5C"/>
    <a:srgbClr val="E58391"/>
    <a:srgbClr val="F17777"/>
    <a:srgbClr val="025198"/>
    <a:srgbClr val="3366FF"/>
    <a:srgbClr val="003399"/>
    <a:srgbClr val="000099"/>
    <a:srgbClr val="990000"/>
    <a:srgbClr val="422C1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Μεσαίο στυλ 2 - Έμφασ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Μεσαίο στυλ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Μεσαίο στυλ 2 - Έμφαση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Μεσαίο στυλ 2 - Έμφαση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8FB837D-C827-4EFA-A057-4D05807E0F7C}" styleName="Στυλ με θέμα 1 - Έμφαση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Στυλ με θέμα 2 - Έμφαση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Στυλ με θέμα 2 - Έμφαση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Στυλ με θέμα 1 - Έμφαση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Στυλ με θέμα 1 - Έμφαση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75" autoAdjust="0"/>
    <p:restoredTop sz="94652" autoAdjust="0"/>
  </p:normalViewPr>
  <p:slideViewPr>
    <p:cSldViewPr>
      <p:cViewPr varScale="1">
        <p:scale>
          <a:sx n="111" d="100"/>
          <a:sy n="111" d="100"/>
        </p:scale>
        <p:origin x="-1344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.12239900493236601"/>
          <c:y val="8.7024171423081734E-2"/>
          <c:w val="0.83839505254133195"/>
          <c:h val="0.8075584154391231"/>
        </c:manualLayout>
      </c:layout>
      <c:pie3DChart>
        <c:varyColors val="1"/>
        <c:ser>
          <c:idx val="0"/>
          <c:order val="0"/>
          <c:dPt>
            <c:idx val="0"/>
            <c:spPr>
              <a:solidFill>
                <a:srgbClr val="CFAD7B"/>
              </a:solidFill>
            </c:spPr>
          </c:dPt>
          <c:dPt>
            <c:idx val="1"/>
            <c:spPr>
              <a:solidFill>
                <a:srgbClr val="C00000"/>
              </a:solidFill>
            </c:spPr>
          </c:dPt>
          <c:dPt>
            <c:idx val="2"/>
            <c:spPr>
              <a:solidFill>
                <a:srgbClr val="F17777"/>
              </a:solidFill>
            </c:spPr>
          </c:dPt>
          <c:dPt>
            <c:idx val="3"/>
            <c:spPr>
              <a:solidFill>
                <a:srgbClr val="0070C0"/>
              </a:solidFill>
            </c:spPr>
          </c:dPt>
          <c:dPt>
            <c:idx val="4"/>
            <c:spPr>
              <a:solidFill>
                <a:srgbClr val="002060"/>
              </a:solidFill>
            </c:spPr>
          </c:dPt>
          <c:dPt>
            <c:idx val="5"/>
            <c:spPr>
              <a:solidFill>
                <a:schemeClr val="tx1">
                  <a:lumMod val="65000"/>
                  <a:lumOff val="35000"/>
                </a:schemeClr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3"/>
              <c:layout>
                <c:manualLayout>
                  <c:x val="3.6866972852073056E-2"/>
                  <c:y val="0.13011721950185695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8.6094993638023492E-4"/>
                  <c:y val="7.1919506153529014E-3"/>
                </c:manualLayout>
              </c:layout>
              <c:showCatName val="1"/>
              <c:showPercent val="1"/>
            </c:dLbl>
            <c:dLbl>
              <c:idx val="5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ΕΡΩΤΗΣΕΙΣ!$B$5:$B$10</c:f>
              <c:strCache>
                <c:ptCount val="6"/>
                <c:pt idx="0">
                  <c:v>Παρέμειναν κατά βάση αμετάβλητα</c:v>
                </c:pt>
                <c:pt idx="1">
                  <c:v>Έγιναν σε μεγάλο βαθμό πιο αυστηρά</c:v>
                </c:pt>
                <c:pt idx="2">
                  <c:v>Έγιναν ως ένα βαθμό πιο αυστηρά</c:v>
                </c:pt>
                <c:pt idx="3">
                  <c:v>Έγιναν ως ένα βαθμό πιο χαλαρά</c:v>
                </c:pt>
                <c:pt idx="4">
                  <c:v>Έγιναν σε μεγάλο βαθμό πιο χαλαρά</c:v>
                </c:pt>
                <c:pt idx="5">
                  <c:v>Δεν έχω γνώμη/δεν απαντώ</c:v>
                </c:pt>
              </c:strCache>
            </c:strRef>
          </c:cat>
          <c:val>
            <c:numRef>
              <c:f>ΕΡΩΤΗΣΕΙΣ!$D$5:$D$10</c:f>
              <c:numCache>
                <c:formatCode>0%</c:formatCode>
                <c:ptCount val="6"/>
                <c:pt idx="0">
                  <c:v>0.30275229357798178</c:v>
                </c:pt>
                <c:pt idx="1">
                  <c:v>0.19266055045871555</c:v>
                </c:pt>
                <c:pt idx="2">
                  <c:v>0.13302752293577977</c:v>
                </c:pt>
                <c:pt idx="3">
                  <c:v>6.4220183486238536E-2</c:v>
                </c:pt>
                <c:pt idx="4">
                  <c:v>4.5871559633027525E-3</c:v>
                </c:pt>
                <c:pt idx="5">
                  <c:v>0.30275229357798178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  <c:dispBlanksAs val="zero"/>
  </c:chart>
  <c:txPr>
    <a:bodyPr/>
    <a:lstStyle/>
    <a:p>
      <a:pPr>
        <a:defRPr sz="1800"/>
      </a:pPr>
      <a:endParaRPr lang="el-GR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view3D>
      <c:rAngAx val="1"/>
    </c:view3D>
    <c:plotArea>
      <c:layout>
        <c:manualLayout>
          <c:layoutTarget val="inner"/>
          <c:xMode val="edge"/>
          <c:yMode val="edge"/>
          <c:x val="0.37321515754110901"/>
          <c:y val="4.0417962818946072E-2"/>
          <c:w val="0.5895693037165084"/>
          <c:h val="0.9191640743621079"/>
        </c:manualLayout>
      </c:layout>
      <c:bar3DChart>
        <c:barDir val="bar"/>
        <c:grouping val="clustered"/>
        <c:ser>
          <c:idx val="0"/>
          <c:order val="0"/>
          <c:spPr>
            <a:solidFill>
              <a:srgbClr val="0070C0"/>
            </a:solidFill>
          </c:spPr>
          <c:dPt>
            <c:idx val="0"/>
            <c:spPr>
              <a:solidFill>
                <a:srgbClr val="002060"/>
              </a:solidFill>
            </c:spPr>
          </c:dPt>
          <c:dPt>
            <c:idx val="5"/>
            <c:spPr>
              <a:solidFill>
                <a:schemeClr val="bg1">
                  <a:lumMod val="5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Val val="1"/>
          </c:dLbls>
          <c:cat>
            <c:strRef>
              <c:f>ΔΗΜΟΓΡΑΦΙΚΑ!$C$36:$C$41</c:f>
              <c:strCache>
                <c:ptCount val="6"/>
                <c:pt idx="0">
                  <c:v>Μέχρι 100.000 €</c:v>
                </c:pt>
                <c:pt idx="1">
                  <c:v>Από 100.001 € μέχρι 250.000 €</c:v>
                </c:pt>
                <c:pt idx="2">
                  <c:v>Από 250.001 € μέχρι 500.000 €</c:v>
                </c:pt>
                <c:pt idx="3">
                  <c:v>Από 500.001 € μέχρι 1.000.000 €</c:v>
                </c:pt>
                <c:pt idx="4">
                  <c:v>Πάνω από 1.000.000 €</c:v>
                </c:pt>
                <c:pt idx="5">
                  <c:v>ΔΞ/ΔΑ</c:v>
                </c:pt>
              </c:strCache>
            </c:strRef>
          </c:cat>
          <c:val>
            <c:numRef>
              <c:f>ΔΗΜΟΓΡΑΦΙΚΑ!$E$36:$E$41</c:f>
              <c:numCache>
                <c:formatCode>0%</c:formatCode>
                <c:ptCount val="6"/>
                <c:pt idx="0">
                  <c:v>0.24074074074074076</c:v>
                </c:pt>
                <c:pt idx="1">
                  <c:v>0.17129629629629636</c:v>
                </c:pt>
                <c:pt idx="2">
                  <c:v>0.15740740740740747</c:v>
                </c:pt>
                <c:pt idx="3">
                  <c:v>0.15740740740740747</c:v>
                </c:pt>
                <c:pt idx="4">
                  <c:v>0.22685185185185186</c:v>
                </c:pt>
                <c:pt idx="5">
                  <c:v>4.6296296296296301E-2</c:v>
                </c:pt>
              </c:numCache>
            </c:numRef>
          </c:val>
        </c:ser>
        <c:dLbls/>
        <c:shape val="box"/>
        <c:axId val="138353664"/>
        <c:axId val="138355456"/>
        <c:axId val="0"/>
      </c:bar3DChart>
      <c:catAx>
        <c:axId val="138353664"/>
        <c:scaling>
          <c:orientation val="maxMin"/>
        </c:scaling>
        <c:axPos val="l"/>
        <c:tickLblPos val="nextTo"/>
        <c:txPr>
          <a:bodyPr/>
          <a:lstStyle/>
          <a:p>
            <a:pPr>
              <a:defRPr sz="1400" b="1" i="1"/>
            </a:pPr>
            <a:endParaRPr lang="el-GR"/>
          </a:p>
        </c:txPr>
        <c:crossAx val="138355456"/>
        <c:crosses val="autoZero"/>
        <c:auto val="1"/>
        <c:lblAlgn val="ctr"/>
        <c:lblOffset val="100"/>
      </c:catAx>
      <c:valAx>
        <c:axId val="138355456"/>
        <c:scaling>
          <c:orientation val="minMax"/>
        </c:scaling>
        <c:delete val="1"/>
        <c:axPos val="t"/>
        <c:numFmt formatCode="0%" sourceLinked="1"/>
        <c:tickLblPos val="none"/>
        <c:crossAx val="13835366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el-GR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view3D>
      <c:rAngAx val="1"/>
    </c:view3D>
    <c:plotArea>
      <c:layout/>
      <c:bar3DChart>
        <c:barDir val="bar"/>
        <c:grouping val="clustered"/>
        <c:ser>
          <c:idx val="0"/>
          <c:order val="0"/>
          <c:spPr>
            <a:solidFill>
              <a:srgbClr val="0070C0"/>
            </a:solidFill>
          </c:spPr>
          <c:dPt>
            <c:idx val="0"/>
            <c:spPr>
              <a:solidFill>
                <a:srgbClr val="002060"/>
              </a:solidFill>
            </c:spPr>
          </c:dPt>
          <c:dLbls>
            <c:dLbl>
              <c:idx val="0"/>
              <c:layout>
                <c:manualLayout>
                  <c:x val="4.4820416779088046E-3"/>
                  <c:y val="1.7638040217753583E-2"/>
                </c:manualLayout>
              </c:layout>
              <c:showVal val="1"/>
            </c:dLbl>
            <c:dLbl>
              <c:idx val="1"/>
              <c:layout>
                <c:manualLayout>
                  <c:x val="6.7188301828897323E-3"/>
                  <c:y val="7.0553271858682393E-3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Val val="1"/>
          </c:dLbls>
          <c:cat>
            <c:strRef>
              <c:f>ΔΗΜΟΓΡΑΦΙΚΑ!$C$49:$C$53</c:f>
              <c:strCache>
                <c:ptCount val="5"/>
                <c:pt idx="0">
                  <c:v>Χονδρικό εμπόριο</c:v>
                </c:pt>
                <c:pt idx="1">
                  <c:v>Υπηρεσίες</c:v>
                </c:pt>
                <c:pt idx="2">
                  <c:v>Λιανικό εμπόριο</c:v>
                </c:pt>
                <c:pt idx="3">
                  <c:v>Βιομηχανία - Μεταποίηση</c:v>
                </c:pt>
                <c:pt idx="4">
                  <c:v>Κατασκευές</c:v>
                </c:pt>
              </c:strCache>
            </c:strRef>
          </c:cat>
          <c:val>
            <c:numRef>
              <c:f>ΔΗΜΟΓΡΑΦΙΚΑ!$E$49:$E$53</c:f>
              <c:numCache>
                <c:formatCode>0%</c:formatCode>
                <c:ptCount val="5"/>
                <c:pt idx="0">
                  <c:v>0.46296296296296308</c:v>
                </c:pt>
                <c:pt idx="1">
                  <c:v>0.2916666666666668</c:v>
                </c:pt>
                <c:pt idx="2">
                  <c:v>0.24537037037037041</c:v>
                </c:pt>
                <c:pt idx="3">
                  <c:v>0.15740740740740747</c:v>
                </c:pt>
                <c:pt idx="4">
                  <c:v>7.407407407407407E-2</c:v>
                </c:pt>
              </c:numCache>
            </c:numRef>
          </c:val>
        </c:ser>
        <c:dLbls/>
        <c:shape val="box"/>
        <c:axId val="139208960"/>
        <c:axId val="139218944"/>
        <c:axId val="0"/>
      </c:bar3DChart>
      <c:catAx>
        <c:axId val="139208960"/>
        <c:scaling>
          <c:orientation val="maxMin"/>
        </c:scaling>
        <c:axPos val="l"/>
        <c:tickLblPos val="nextTo"/>
        <c:txPr>
          <a:bodyPr/>
          <a:lstStyle/>
          <a:p>
            <a:pPr>
              <a:defRPr sz="1400" b="1" i="1"/>
            </a:pPr>
            <a:endParaRPr lang="el-GR"/>
          </a:p>
        </c:txPr>
        <c:crossAx val="139218944"/>
        <c:crosses val="autoZero"/>
        <c:auto val="1"/>
        <c:lblAlgn val="ctr"/>
        <c:lblOffset val="100"/>
      </c:catAx>
      <c:valAx>
        <c:axId val="139218944"/>
        <c:scaling>
          <c:orientation val="minMax"/>
        </c:scaling>
        <c:delete val="1"/>
        <c:axPos val="t"/>
        <c:numFmt formatCode="0%" sourceLinked="1"/>
        <c:tickLblPos val="none"/>
        <c:crossAx val="13920896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el-G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dPt>
            <c:idx val="0"/>
            <c:spPr>
              <a:solidFill>
                <a:srgbClr val="002060"/>
              </a:solidFill>
            </c:spPr>
          </c:dPt>
          <c:dPt>
            <c:idx val="1"/>
            <c:spPr>
              <a:solidFill>
                <a:srgbClr val="0070C0"/>
              </a:solidFill>
            </c:spPr>
          </c:dPt>
          <c:dPt>
            <c:idx val="2"/>
            <c:spPr>
              <a:solidFill>
                <a:srgbClr val="CFAD7B"/>
              </a:solidFill>
            </c:spPr>
          </c:dPt>
          <c:dPt>
            <c:idx val="3"/>
            <c:spPr>
              <a:solidFill>
                <a:srgbClr val="F17777"/>
              </a:solidFill>
            </c:spPr>
          </c:dPt>
          <c:dPt>
            <c:idx val="4"/>
            <c:spPr>
              <a:solidFill>
                <a:srgbClr val="C00000"/>
              </a:solidFill>
            </c:spPr>
          </c:dPt>
          <c:dPt>
            <c:idx val="5"/>
            <c:spPr>
              <a:solidFill>
                <a:schemeClr val="tx1">
                  <a:lumMod val="65000"/>
                  <a:lumOff val="35000"/>
                </a:schemeClr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5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ΕΡΩΤΗΣΕΙΣ!$B$25:$B$30</c:f>
              <c:strCache>
                <c:ptCount val="6"/>
                <c:pt idx="0">
                  <c:v>Μειώθηκε σημαντικά</c:v>
                </c:pt>
                <c:pt idx="1">
                  <c:v>Μειώθηκε κάπως</c:v>
                </c:pt>
                <c:pt idx="2">
                  <c:v>Παρέμεινε κατά βάση αμετάβλητος</c:v>
                </c:pt>
                <c:pt idx="3">
                  <c:v>Αυξήθηκε κάπως</c:v>
                </c:pt>
                <c:pt idx="4">
                  <c:v>Αυξήθηκε σημαντικά</c:v>
                </c:pt>
                <c:pt idx="5">
                  <c:v>Δεν έχω γνώμη/δεν απαντώ</c:v>
                </c:pt>
              </c:strCache>
            </c:strRef>
          </c:cat>
          <c:val>
            <c:numRef>
              <c:f>ΕΡΩΤΗΣΕΙΣ!$D$25:$D$30</c:f>
              <c:numCache>
                <c:formatCode>0%</c:formatCode>
                <c:ptCount val="6"/>
                <c:pt idx="0">
                  <c:v>0.11926605504587161</c:v>
                </c:pt>
                <c:pt idx="1">
                  <c:v>9.1743119266055051E-3</c:v>
                </c:pt>
                <c:pt idx="2">
                  <c:v>0.46788990825688093</c:v>
                </c:pt>
                <c:pt idx="3">
                  <c:v>1.8348623853211017E-2</c:v>
                </c:pt>
                <c:pt idx="4">
                  <c:v>5.0458715596330292E-2</c:v>
                </c:pt>
                <c:pt idx="5">
                  <c:v>0.33486238532110113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  <c:dispBlanksAs val="zero"/>
  </c:chart>
  <c:txPr>
    <a:bodyPr/>
    <a:lstStyle/>
    <a:p>
      <a:pPr>
        <a:defRPr sz="1800"/>
      </a:pPr>
      <a:endParaRPr lang="el-G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dPt>
            <c:idx val="0"/>
            <c:spPr>
              <a:solidFill>
                <a:srgbClr val="002060"/>
              </a:solidFill>
            </c:spPr>
          </c:dPt>
          <c:dPt>
            <c:idx val="1"/>
            <c:spPr>
              <a:solidFill>
                <a:srgbClr val="0070C0"/>
              </a:solidFill>
            </c:spPr>
          </c:dPt>
          <c:dPt>
            <c:idx val="2"/>
            <c:spPr>
              <a:solidFill>
                <a:srgbClr val="CFAD7B"/>
              </a:solidFill>
            </c:spPr>
          </c:dPt>
          <c:dPt>
            <c:idx val="3"/>
            <c:spPr>
              <a:solidFill>
                <a:srgbClr val="F17777"/>
              </a:solidFill>
            </c:spPr>
          </c:dPt>
          <c:dPt>
            <c:idx val="4"/>
            <c:spPr>
              <a:solidFill>
                <a:srgbClr val="C00000"/>
              </a:solidFill>
            </c:spPr>
          </c:dPt>
          <c:dPt>
            <c:idx val="5"/>
            <c:spPr>
              <a:solidFill>
                <a:schemeClr val="tx1">
                  <a:lumMod val="65000"/>
                  <a:lumOff val="35000"/>
                </a:schemeClr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3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5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ΕΡΩΤΗΣΕΙΣ!$B$46:$B$51</c:f>
              <c:strCache>
                <c:ptCount val="6"/>
                <c:pt idx="0">
                  <c:v>Μειώθηκε σημαντικά</c:v>
                </c:pt>
                <c:pt idx="1">
                  <c:v>Μειώθηκε κάπως</c:v>
                </c:pt>
                <c:pt idx="2">
                  <c:v>Παρέμεινε κατά βάση αμετάβλητος</c:v>
                </c:pt>
                <c:pt idx="3">
                  <c:v>Αυξήθηκε κάπως</c:v>
                </c:pt>
                <c:pt idx="4">
                  <c:v>Αυξήθηκε σημαντικά</c:v>
                </c:pt>
                <c:pt idx="5">
                  <c:v>Δεν έχω γνώμη/δεν απαντώ</c:v>
                </c:pt>
              </c:strCache>
            </c:strRef>
          </c:cat>
          <c:val>
            <c:numRef>
              <c:f>ΕΡΩΤΗΣΕΙΣ!$D$46:$D$51</c:f>
              <c:numCache>
                <c:formatCode>0%</c:formatCode>
                <c:ptCount val="6"/>
                <c:pt idx="0">
                  <c:v>0.1009174311926605</c:v>
                </c:pt>
                <c:pt idx="1">
                  <c:v>2.7522935779816529E-2</c:v>
                </c:pt>
                <c:pt idx="2">
                  <c:v>0.4220183486238534</c:v>
                </c:pt>
                <c:pt idx="3">
                  <c:v>0.10550458715596332</c:v>
                </c:pt>
                <c:pt idx="4">
                  <c:v>6.8807339449541344E-2</c:v>
                </c:pt>
                <c:pt idx="5">
                  <c:v>0.27522935779816515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  <c:dispBlanksAs val="zero"/>
  </c:chart>
  <c:txPr>
    <a:bodyPr/>
    <a:lstStyle/>
    <a:p>
      <a:pPr>
        <a:defRPr sz="1800"/>
      </a:pPr>
      <a:endParaRPr lang="el-G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dPt>
            <c:idx val="0"/>
            <c:spPr>
              <a:solidFill>
                <a:srgbClr val="C00000"/>
              </a:solidFill>
            </c:spPr>
          </c:dPt>
          <c:dPt>
            <c:idx val="1"/>
            <c:spPr>
              <a:solidFill>
                <a:srgbClr val="CFAD7B"/>
              </a:solidFill>
            </c:spPr>
          </c:dPt>
          <c:dPt>
            <c:idx val="2"/>
            <c:spPr>
              <a:solidFill>
                <a:srgbClr val="F17777"/>
              </a:solidFill>
            </c:spPr>
          </c:dPt>
          <c:dPt>
            <c:idx val="3"/>
            <c:spPr>
              <a:solidFill>
                <a:srgbClr val="0070C0"/>
              </a:solidFill>
            </c:spPr>
          </c:dPt>
          <c:dPt>
            <c:idx val="4"/>
            <c:spPr>
              <a:solidFill>
                <a:srgbClr val="002060"/>
              </a:solidFill>
            </c:spPr>
          </c:dPt>
          <c:dPt>
            <c:idx val="5"/>
            <c:spPr>
              <a:solidFill>
                <a:schemeClr val="tx1">
                  <a:lumMod val="65000"/>
                  <a:lumOff val="35000"/>
                </a:schemeClr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3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5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ΕΡΩΤΗΣΕΙΣ!$B$68:$B$73</c:f>
              <c:strCache>
                <c:ptCount val="6"/>
                <c:pt idx="0">
                  <c:v>Θα γίνουν σε μεγάλο βαθμό πιο αυστηρά</c:v>
                </c:pt>
                <c:pt idx="1">
                  <c:v>Παρέμειναν κατά βάση αμετάβλητα</c:v>
                </c:pt>
                <c:pt idx="2">
                  <c:v>Θα γίνουν ως ένα βαθμό πιο αυστηρά</c:v>
                </c:pt>
                <c:pt idx="3">
                  <c:v>Θα γίνουν ως ένα βαθμό πιο χαλαρά</c:v>
                </c:pt>
                <c:pt idx="4">
                  <c:v>Θα γίνουν σε μεγάλο βαθμό πιο χαλαρά</c:v>
                </c:pt>
                <c:pt idx="5">
                  <c:v>Δεν έχω γνώμη/δεν απαντώ</c:v>
                </c:pt>
              </c:strCache>
            </c:strRef>
          </c:cat>
          <c:val>
            <c:numRef>
              <c:f>ΕΡΩΤΗΣΕΙΣ!$D$68:$D$73</c:f>
              <c:numCache>
                <c:formatCode>0%</c:formatCode>
                <c:ptCount val="6"/>
                <c:pt idx="0">
                  <c:v>0.21559633027522951</c:v>
                </c:pt>
                <c:pt idx="1">
                  <c:v>0.21100917431192673</c:v>
                </c:pt>
                <c:pt idx="2">
                  <c:v>0.19266055045871555</c:v>
                </c:pt>
                <c:pt idx="3">
                  <c:v>0.12844036697247718</c:v>
                </c:pt>
                <c:pt idx="4">
                  <c:v>2.293577981651379E-2</c:v>
                </c:pt>
                <c:pt idx="5">
                  <c:v>0.22935779816513768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  <c:dispBlanksAs val="zero"/>
  </c:chart>
  <c:txPr>
    <a:bodyPr/>
    <a:lstStyle/>
    <a:p>
      <a:pPr>
        <a:defRPr sz="1800"/>
      </a:pPr>
      <a:endParaRPr lang="el-G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2096517895317994E-2"/>
          <c:y val="0.14475589979994641"/>
          <c:w val="0.83580696420936396"/>
          <c:h val="0.79959881333377614"/>
        </c:manualLayout>
      </c:layout>
      <c:pie3DChart>
        <c:varyColors val="1"/>
        <c:ser>
          <c:idx val="0"/>
          <c:order val="0"/>
          <c:dPt>
            <c:idx val="0"/>
            <c:spPr>
              <a:solidFill>
                <a:srgbClr val="002060"/>
              </a:solidFill>
            </c:spPr>
          </c:dPt>
          <c:dPt>
            <c:idx val="1"/>
            <c:spPr>
              <a:solidFill>
                <a:srgbClr val="0070C0"/>
              </a:solidFill>
            </c:spPr>
          </c:dPt>
          <c:dPt>
            <c:idx val="2"/>
            <c:spPr>
              <a:solidFill>
                <a:srgbClr val="CFAD7B"/>
              </a:solidFill>
            </c:spPr>
          </c:dPt>
          <c:dPt>
            <c:idx val="3"/>
            <c:spPr>
              <a:solidFill>
                <a:srgbClr val="F17777"/>
              </a:solidFill>
            </c:spPr>
          </c:dPt>
          <c:dPt>
            <c:idx val="4"/>
            <c:spPr>
              <a:solidFill>
                <a:srgbClr val="C00000"/>
              </a:solidFill>
            </c:spPr>
          </c:dPt>
          <c:dPt>
            <c:idx val="5"/>
            <c:spPr>
              <a:solidFill>
                <a:schemeClr val="tx1">
                  <a:lumMod val="65000"/>
                  <a:lumOff val="35000"/>
                </a:schemeClr>
              </a:solidFill>
            </c:spPr>
          </c:dPt>
          <c:dLbls>
            <c:dLbl>
              <c:idx val="2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3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5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ΕΡΩΤΗΣΕΙΣ!$B$86:$B$91</c:f>
              <c:strCache>
                <c:ptCount val="6"/>
                <c:pt idx="0">
                  <c:v>Θα μειωθεί σημαντικά</c:v>
                </c:pt>
                <c:pt idx="1">
                  <c:v>Θα μειωθεί κάπως</c:v>
                </c:pt>
                <c:pt idx="2">
                  <c:v>Θα παραμείνει κατά βάση αμετάβλητος</c:v>
                </c:pt>
                <c:pt idx="3">
                  <c:v>Θα αυξηθεί κάπως</c:v>
                </c:pt>
                <c:pt idx="4">
                  <c:v>Θα αυξηθεί σημαντικά</c:v>
                </c:pt>
                <c:pt idx="5">
                  <c:v>Δεν έχω γνώμη/δεν απαντώ</c:v>
                </c:pt>
              </c:strCache>
            </c:strRef>
          </c:cat>
          <c:val>
            <c:numRef>
              <c:f>ΕΡΩΤΗΣΕΙΣ!$D$86:$D$91</c:f>
              <c:numCache>
                <c:formatCode>0%</c:formatCode>
                <c:ptCount val="6"/>
                <c:pt idx="0">
                  <c:v>8.2568807339449574E-2</c:v>
                </c:pt>
                <c:pt idx="1">
                  <c:v>4.5871559633027512E-2</c:v>
                </c:pt>
                <c:pt idx="2">
                  <c:v>0.35321100917431192</c:v>
                </c:pt>
                <c:pt idx="3">
                  <c:v>0.21559633027522951</c:v>
                </c:pt>
                <c:pt idx="4">
                  <c:v>0.1009174311926605</c:v>
                </c:pt>
                <c:pt idx="5">
                  <c:v>0.20183486238532117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  <c:dispBlanksAs val="zero"/>
  </c:chart>
  <c:txPr>
    <a:bodyPr/>
    <a:lstStyle/>
    <a:p>
      <a:pPr>
        <a:defRPr sz="1800"/>
      </a:pPr>
      <a:endParaRPr lang="el-G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plotArea>
      <c:layout/>
      <c:barChart>
        <c:barDir val="bar"/>
        <c:grouping val="percentStacked"/>
        <c:ser>
          <c:idx val="0"/>
          <c:order val="0"/>
          <c:tx>
            <c:strRef>
              <c:f>ΕΡΩΤΗΣΕΙΣ!$B$104</c:f>
              <c:strCache>
                <c:ptCount val="1"/>
                <c:pt idx="0">
                  <c:v>Μειώθηκε σημαντικά</c:v>
                </c:pt>
              </c:strCache>
            </c:strRef>
          </c:tx>
          <c:spPr>
            <a:solidFill>
              <a:srgbClr val="C00000"/>
            </a:solidFill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(ΕΡΩΤΗΣΕΙΣ!$D$103;ΕΡΩΤΗΣΕΙΣ!$F$103;ΕΡΩΤΗΣΕΙΣ!$H$103;ΕΡΩΤΗΣΕΙΣ!$J$103)</c:f>
              <c:strCache>
                <c:ptCount val="4"/>
                <c:pt idx="0">
                  <c:v>Πάγιο Κεφάλαιο/Επενδύσεις παγίων</c:v>
                </c:pt>
                <c:pt idx="1">
                  <c:v>Αποθέματα και Κεφάλαιο Κίνησης</c:v>
                </c:pt>
                <c:pt idx="2">
                  <c:v>Συγχώνευση/Αγορά εταιρειών – Αναδιάρθρωση επιχείρησης</c:v>
                </c:pt>
                <c:pt idx="3">
                  <c:v>Αναχρηματοδότηση/Αναδιάρθρωση/Αναδιαπραγμάτευση χρέους επιχείρησης</c:v>
                </c:pt>
              </c:strCache>
            </c:strRef>
          </c:cat>
          <c:val>
            <c:numRef>
              <c:f>(ΕΡΩΤΗΣΕΙΣ!$D$104;ΕΡΩΤΗΣΕΙΣ!$F$104;ΕΡΩΤΗΣΕΙΣ!$H$104;ΕΡΩΤΗΣΕΙΣ!$J$104)</c:f>
              <c:numCache>
                <c:formatCode>0%</c:formatCode>
                <c:ptCount val="4"/>
                <c:pt idx="0">
                  <c:v>0.11009174311926606</c:v>
                </c:pt>
                <c:pt idx="1">
                  <c:v>0.12844036697247718</c:v>
                </c:pt>
                <c:pt idx="2">
                  <c:v>0.11009174311926606</c:v>
                </c:pt>
                <c:pt idx="3">
                  <c:v>0.1009174311926605</c:v>
                </c:pt>
              </c:numCache>
            </c:numRef>
          </c:val>
        </c:ser>
        <c:ser>
          <c:idx val="1"/>
          <c:order val="1"/>
          <c:tx>
            <c:strRef>
              <c:f>ΕΡΩΤΗΣΕΙΣ!$B$105</c:f>
              <c:strCache>
                <c:ptCount val="1"/>
                <c:pt idx="0">
                  <c:v>Μειώθηκε κάπως</c:v>
                </c:pt>
              </c:strCache>
            </c:strRef>
          </c:tx>
          <c:spPr>
            <a:solidFill>
              <a:srgbClr val="E58391"/>
            </a:solidFill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(ΕΡΩΤΗΣΕΙΣ!$D$103;ΕΡΩΤΗΣΕΙΣ!$F$103;ΕΡΩΤΗΣΕΙΣ!$H$103;ΕΡΩΤΗΣΕΙΣ!$J$103)</c:f>
              <c:strCache>
                <c:ptCount val="4"/>
                <c:pt idx="0">
                  <c:v>Πάγιο Κεφάλαιο/Επενδύσεις παγίων</c:v>
                </c:pt>
                <c:pt idx="1">
                  <c:v>Αποθέματα και Κεφάλαιο Κίνησης</c:v>
                </c:pt>
                <c:pt idx="2">
                  <c:v>Συγχώνευση/Αγορά εταιρειών – Αναδιάρθρωση επιχείρησης</c:v>
                </c:pt>
                <c:pt idx="3">
                  <c:v>Αναχρηματοδότηση/Αναδιάρθρωση/Αναδιαπραγμάτευση χρέους επιχείρησης</c:v>
                </c:pt>
              </c:strCache>
            </c:strRef>
          </c:cat>
          <c:val>
            <c:numRef>
              <c:f>(ΕΡΩΤΗΣΕΙΣ!$D$105;ΕΡΩΤΗΣΕΙΣ!$F$105;ΕΡΩΤΗΣΕΙΣ!$H$105;ΕΡΩΤΗΣΕΙΣ!$J$105)</c:f>
              <c:numCache>
                <c:formatCode>0%</c:formatCode>
                <c:ptCount val="4"/>
                <c:pt idx="0">
                  <c:v>4.1284403669724766E-2</c:v>
                </c:pt>
                <c:pt idx="1">
                  <c:v>5.5045871559633031E-2</c:v>
                </c:pt>
                <c:pt idx="2">
                  <c:v>1.3761467889908265E-2</c:v>
                </c:pt>
                <c:pt idx="3">
                  <c:v>9.1743119266055051E-3</c:v>
                </c:pt>
              </c:numCache>
            </c:numRef>
          </c:val>
        </c:ser>
        <c:ser>
          <c:idx val="2"/>
          <c:order val="2"/>
          <c:tx>
            <c:strRef>
              <c:f>ΕΡΩΤΗΣΕΙΣ!$B$106</c:f>
              <c:strCache>
                <c:ptCount val="1"/>
                <c:pt idx="0">
                  <c:v>Παρέμεινε κατά βάση αμετάβλητο</c:v>
                </c:pt>
              </c:strCache>
            </c:strRef>
          </c:tx>
          <c:spPr>
            <a:solidFill>
              <a:srgbClr val="CFAD7B"/>
            </a:solidFill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(ΕΡΩΤΗΣΕΙΣ!$D$103;ΕΡΩΤΗΣΕΙΣ!$F$103;ΕΡΩΤΗΣΕΙΣ!$H$103;ΕΡΩΤΗΣΕΙΣ!$J$103)</c:f>
              <c:strCache>
                <c:ptCount val="4"/>
                <c:pt idx="0">
                  <c:v>Πάγιο Κεφάλαιο/Επενδύσεις παγίων</c:v>
                </c:pt>
                <c:pt idx="1">
                  <c:v>Αποθέματα και Κεφάλαιο Κίνησης</c:v>
                </c:pt>
                <c:pt idx="2">
                  <c:v>Συγχώνευση/Αγορά εταιρειών – Αναδιάρθρωση επιχείρησης</c:v>
                </c:pt>
                <c:pt idx="3">
                  <c:v>Αναχρηματοδότηση/Αναδιάρθρωση/Αναδιαπραγμάτευση χρέους επιχείρησης</c:v>
                </c:pt>
              </c:strCache>
            </c:strRef>
          </c:cat>
          <c:val>
            <c:numRef>
              <c:f>(ΕΡΩΤΗΣΕΙΣ!$D$106;ΕΡΩΤΗΣΕΙΣ!$F$106;ΕΡΩΤΗΣΕΙΣ!$H$106;ΕΡΩΤΗΣΕΙΣ!$J$106)</c:f>
              <c:numCache>
                <c:formatCode>0%</c:formatCode>
                <c:ptCount val="4"/>
                <c:pt idx="0">
                  <c:v>0.43577981651376146</c:v>
                </c:pt>
                <c:pt idx="1">
                  <c:v>0.36697247706422048</c:v>
                </c:pt>
                <c:pt idx="2">
                  <c:v>0.38532110091743144</c:v>
                </c:pt>
                <c:pt idx="3">
                  <c:v>0.39449541284403683</c:v>
                </c:pt>
              </c:numCache>
            </c:numRef>
          </c:val>
        </c:ser>
        <c:ser>
          <c:idx val="3"/>
          <c:order val="3"/>
          <c:tx>
            <c:strRef>
              <c:f>ΕΡΩΤΗΣΕΙΣ!$B$107</c:f>
              <c:strCache>
                <c:ptCount val="1"/>
                <c:pt idx="0">
                  <c:v>Αυξήθηκε κάπως</c:v>
                </c:pt>
              </c:strCache>
            </c:strRef>
          </c:tx>
          <c:spPr>
            <a:solidFill>
              <a:srgbClr val="0070C0"/>
            </a:solidFill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(ΕΡΩΤΗΣΕΙΣ!$D$103;ΕΡΩΤΗΣΕΙΣ!$F$103;ΕΡΩΤΗΣΕΙΣ!$H$103;ΕΡΩΤΗΣΕΙΣ!$J$103)</c:f>
              <c:strCache>
                <c:ptCount val="4"/>
                <c:pt idx="0">
                  <c:v>Πάγιο Κεφάλαιο/Επενδύσεις παγίων</c:v>
                </c:pt>
                <c:pt idx="1">
                  <c:v>Αποθέματα και Κεφάλαιο Κίνησης</c:v>
                </c:pt>
                <c:pt idx="2">
                  <c:v>Συγχώνευση/Αγορά εταιρειών – Αναδιάρθρωση επιχείρησης</c:v>
                </c:pt>
                <c:pt idx="3">
                  <c:v>Αναχρηματοδότηση/Αναδιάρθρωση/Αναδιαπραγμάτευση χρέους επιχείρησης</c:v>
                </c:pt>
              </c:strCache>
            </c:strRef>
          </c:cat>
          <c:val>
            <c:numRef>
              <c:f>(ΕΡΩΤΗΣΕΙΣ!$D$107;ΕΡΩΤΗΣΕΙΣ!$F$107;ΕΡΩΤΗΣΕΙΣ!$H$107;ΕΡΩΤΗΣΕΙΣ!$J$107)</c:f>
              <c:numCache>
                <c:formatCode>0%</c:formatCode>
                <c:ptCount val="4"/>
                <c:pt idx="0">
                  <c:v>5.5045871559633031E-2</c:v>
                </c:pt>
                <c:pt idx="1">
                  <c:v>0.11926605504587161</c:v>
                </c:pt>
                <c:pt idx="2">
                  <c:v>4.5871559633027512E-2</c:v>
                </c:pt>
                <c:pt idx="3">
                  <c:v>6.4220183486238536E-2</c:v>
                </c:pt>
              </c:numCache>
            </c:numRef>
          </c:val>
        </c:ser>
        <c:ser>
          <c:idx val="4"/>
          <c:order val="4"/>
          <c:tx>
            <c:strRef>
              <c:f>ΕΡΩΤΗΣΕΙΣ!$B$108</c:f>
              <c:strCache>
                <c:ptCount val="1"/>
                <c:pt idx="0">
                  <c:v>Αυηξήθηκε σημαντικά</c:v>
                </c:pt>
              </c:strCache>
            </c:strRef>
          </c:tx>
          <c:spPr>
            <a:solidFill>
              <a:srgbClr val="002060"/>
            </a:solidFill>
          </c:spPr>
          <c:dLbls>
            <c:dLbl>
              <c:idx val="2"/>
              <c:layout>
                <c:manualLayout>
                  <c:x val="4.2501032964738237E-3"/>
                  <c:y val="6.9164428353276691E-3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(ΕΡΩΤΗΣΕΙΣ!$D$103;ΕΡΩΤΗΣΕΙΣ!$F$103;ΕΡΩΤΗΣΕΙΣ!$H$103;ΕΡΩΤΗΣΕΙΣ!$J$103)</c:f>
              <c:strCache>
                <c:ptCount val="4"/>
                <c:pt idx="0">
                  <c:v>Πάγιο Κεφάλαιο/Επενδύσεις παγίων</c:v>
                </c:pt>
                <c:pt idx="1">
                  <c:v>Αποθέματα και Κεφάλαιο Κίνησης</c:v>
                </c:pt>
                <c:pt idx="2">
                  <c:v>Συγχώνευση/Αγορά εταιρειών – Αναδιάρθρωση επιχείρησης</c:v>
                </c:pt>
                <c:pt idx="3">
                  <c:v>Αναχρηματοδότηση/Αναδιάρθρωση/Αναδιαπραγμάτευση χρέους επιχείρησης</c:v>
                </c:pt>
              </c:strCache>
            </c:strRef>
          </c:cat>
          <c:val>
            <c:numRef>
              <c:f>(ΕΡΩΤΗΣΕΙΣ!$D$108;ΕΡΩΤΗΣΕΙΣ!$F$108;ΕΡΩΤΗΣΕΙΣ!$H$108;ΕΡΩΤΗΣΕΙΣ!$J$108)</c:f>
              <c:numCache>
                <c:formatCode>0%</c:formatCode>
                <c:ptCount val="4"/>
                <c:pt idx="0">
                  <c:v>3.6697247706422048E-2</c:v>
                </c:pt>
                <c:pt idx="1">
                  <c:v>5.9633027522935818E-2</c:v>
                </c:pt>
                <c:pt idx="2">
                  <c:v>1.3761467889908265E-2</c:v>
                </c:pt>
                <c:pt idx="3">
                  <c:v>5.5045871559633031E-2</c:v>
                </c:pt>
              </c:numCache>
            </c:numRef>
          </c:val>
        </c:ser>
        <c:ser>
          <c:idx val="5"/>
          <c:order val="5"/>
          <c:tx>
            <c:strRef>
              <c:f>ΕΡΩΤΗΣΕΙΣ!$B$109</c:f>
              <c:strCache>
                <c:ptCount val="1"/>
                <c:pt idx="0">
                  <c:v>Δεν έχω γνώμη / Δεν απαντώ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(ΕΡΩΤΗΣΕΙΣ!$D$103;ΕΡΩΤΗΣΕΙΣ!$F$103;ΕΡΩΤΗΣΕΙΣ!$H$103;ΕΡΩΤΗΣΕΙΣ!$J$103)</c:f>
              <c:strCache>
                <c:ptCount val="4"/>
                <c:pt idx="0">
                  <c:v>Πάγιο Κεφάλαιο/Επενδύσεις παγίων</c:v>
                </c:pt>
                <c:pt idx="1">
                  <c:v>Αποθέματα και Κεφάλαιο Κίνησης</c:v>
                </c:pt>
                <c:pt idx="2">
                  <c:v>Συγχώνευση/Αγορά εταιρειών – Αναδιάρθρωση επιχείρησης</c:v>
                </c:pt>
                <c:pt idx="3">
                  <c:v>Αναχρηματοδότηση/Αναδιάρθρωση/Αναδιαπραγμάτευση χρέους επιχείρησης</c:v>
                </c:pt>
              </c:strCache>
            </c:strRef>
          </c:cat>
          <c:val>
            <c:numRef>
              <c:f>(ΕΡΩΤΗΣΕΙΣ!$D$109;ΕΡΩΤΗΣΕΙΣ!$F$109;ΕΡΩΤΗΣΕΙΣ!$H$109;ΕΡΩΤΗΣΕΙΣ!$J$109)</c:f>
              <c:numCache>
                <c:formatCode>0%</c:formatCode>
                <c:ptCount val="4"/>
                <c:pt idx="0">
                  <c:v>0.32110091743119268</c:v>
                </c:pt>
                <c:pt idx="1">
                  <c:v>0.27064220183486254</c:v>
                </c:pt>
                <c:pt idx="2">
                  <c:v>0.43119266055045891</c:v>
                </c:pt>
                <c:pt idx="3">
                  <c:v>0.37614678899082588</c:v>
                </c:pt>
              </c:numCache>
            </c:numRef>
          </c:val>
        </c:ser>
        <c:dLbls>
          <c:showVal val="1"/>
        </c:dLbls>
        <c:gapWidth val="95"/>
        <c:overlap val="100"/>
        <c:axId val="137846144"/>
        <c:axId val="137958528"/>
      </c:barChart>
      <c:catAx>
        <c:axId val="137846144"/>
        <c:scaling>
          <c:orientation val="maxMin"/>
        </c:scaling>
        <c:axPos val="l"/>
        <c:numFmt formatCode="General" sourceLinked="1"/>
        <c:tickLblPos val="nextTo"/>
        <c:txPr>
          <a:bodyPr/>
          <a:lstStyle/>
          <a:p>
            <a:pPr>
              <a:defRPr sz="800" b="1"/>
            </a:pPr>
            <a:endParaRPr lang="el-GR"/>
          </a:p>
        </c:txPr>
        <c:crossAx val="137958528"/>
        <c:crosses val="autoZero"/>
        <c:auto val="1"/>
        <c:lblAlgn val="ctr"/>
        <c:lblOffset val="100"/>
      </c:catAx>
      <c:valAx>
        <c:axId val="137958528"/>
        <c:scaling>
          <c:orientation val="minMax"/>
        </c:scaling>
        <c:delete val="1"/>
        <c:axPos val="t"/>
        <c:numFmt formatCode="0%" sourceLinked="1"/>
        <c:tickLblPos val="none"/>
        <c:crossAx val="137846144"/>
        <c:crosses val="autoZero"/>
        <c:crossBetween val="between"/>
      </c:valAx>
      <c:spPr>
        <a:noFill/>
        <a:ln>
          <a:noFill/>
        </a:ln>
      </c:spPr>
    </c:plotArea>
    <c:legend>
      <c:legendPos val="t"/>
      <c:layout/>
    </c:legend>
    <c:plotVisOnly val="1"/>
    <c:dispBlanksAs val="gap"/>
  </c:chart>
  <c:spPr>
    <a:noFill/>
    <a:ln>
      <a:noFill/>
    </a:ln>
  </c:sp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plotArea>
      <c:layout/>
      <c:barChart>
        <c:barDir val="bar"/>
        <c:grouping val="percentStacked"/>
        <c:ser>
          <c:idx val="0"/>
          <c:order val="0"/>
          <c:tx>
            <c:strRef>
              <c:f>ΕΡΩΤΗΣΕΙΣ!$B$143</c:f>
              <c:strCache>
                <c:ptCount val="1"/>
                <c:pt idx="0">
                  <c:v>Μειώθηκε σημαντικά</c:v>
                </c:pt>
              </c:strCache>
            </c:strRef>
          </c:tx>
          <c:spPr>
            <a:solidFill>
              <a:srgbClr val="C00000"/>
            </a:solidFill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(ΕΡΩΤΗΣΕΙΣ!$D$142;ΕΡΩΤΗΣΕΙΣ!$F$142;ΕΡΩΤΗΣΕΙΣ!$H$142;ΕΡΩΤΗΣΕΙΣ!$J$142;ΕΡΩΤΗΣΕΙΣ!$L$142)</c:f>
              <c:strCache>
                <c:ptCount val="5"/>
                <c:pt idx="0">
                  <c:v>Εσωτερική χρηματοδότηση/Αύξηση μετοχικού κεφαλαίου</c:v>
                </c:pt>
                <c:pt idx="1">
                  <c:v>Τραπεζικός δανεισμός</c:v>
                </c:pt>
                <c:pt idx="2">
                  <c:v>Δανεισμός από μη τραπεζικά ιδρύματα και χρηματοπιστωτικούς φορείς</c:v>
                </c:pt>
                <c:pt idx="3">
                  <c:v>Έκδοση / εξαγορά χρεωστικών τίτλων</c:v>
                </c:pt>
                <c:pt idx="4">
                  <c:v>Έκδοση / εξαγορά ιδίων κεφαλαίων</c:v>
                </c:pt>
              </c:strCache>
            </c:strRef>
          </c:cat>
          <c:val>
            <c:numRef>
              <c:f>(ΕΡΩΤΗΣΕΙΣ!$D$143;ΕΡΩΤΗΣΕΙΣ!$F$143;ΕΡΩΤΗΣΕΙΣ!$H$143;ΕΡΩΤΗΣΕΙΣ!$J$143;ΕΡΩΤΗΣΕΙΣ!$L$143)</c:f>
              <c:numCache>
                <c:formatCode>0%</c:formatCode>
                <c:ptCount val="5"/>
                <c:pt idx="0">
                  <c:v>0.11467889908256879</c:v>
                </c:pt>
                <c:pt idx="1">
                  <c:v>0.12844036697247718</c:v>
                </c:pt>
                <c:pt idx="2">
                  <c:v>9.6330275229357776E-2</c:v>
                </c:pt>
                <c:pt idx="3">
                  <c:v>7.7981651376146821E-2</c:v>
                </c:pt>
                <c:pt idx="4">
                  <c:v>7.7981651376146821E-2</c:v>
                </c:pt>
              </c:numCache>
            </c:numRef>
          </c:val>
        </c:ser>
        <c:ser>
          <c:idx val="1"/>
          <c:order val="1"/>
          <c:tx>
            <c:strRef>
              <c:f>ΕΡΩΤΗΣΕΙΣ!$B$144</c:f>
              <c:strCache>
                <c:ptCount val="1"/>
                <c:pt idx="0">
                  <c:v>Μειώθηκε κάπως</c:v>
                </c:pt>
              </c:strCache>
            </c:strRef>
          </c:tx>
          <c:spPr>
            <a:solidFill>
              <a:srgbClr val="E58391"/>
            </a:solidFill>
          </c:spPr>
          <c:dLbls>
            <c:dLbl>
              <c:idx val="3"/>
              <c:layout>
                <c:manualLayout>
                  <c:x val="7.083505494123038E-3"/>
                  <c:y val="3.2067144054701E-3"/>
                </c:manualLayout>
              </c:layout>
              <c:showVal val="1"/>
            </c:dLbl>
            <c:dLbl>
              <c:idx val="4"/>
              <c:layout>
                <c:manualLayout>
                  <c:x val="5.6668043952984781E-3"/>
                  <c:y val="-1.1757816992751812E-16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(ΕΡΩΤΗΣΕΙΣ!$D$142;ΕΡΩΤΗΣΕΙΣ!$F$142;ΕΡΩΤΗΣΕΙΣ!$H$142;ΕΡΩΤΗΣΕΙΣ!$J$142;ΕΡΩΤΗΣΕΙΣ!$L$142)</c:f>
              <c:strCache>
                <c:ptCount val="5"/>
                <c:pt idx="0">
                  <c:v>Εσωτερική χρηματοδότηση/Αύξηση μετοχικού κεφαλαίου</c:v>
                </c:pt>
                <c:pt idx="1">
                  <c:v>Τραπεζικός δανεισμός</c:v>
                </c:pt>
                <c:pt idx="2">
                  <c:v>Δανεισμός από μη τραπεζικά ιδρύματα και χρηματοπιστωτικούς φορείς</c:v>
                </c:pt>
                <c:pt idx="3">
                  <c:v>Έκδοση / εξαγορά χρεωστικών τίτλων</c:v>
                </c:pt>
                <c:pt idx="4">
                  <c:v>Έκδοση / εξαγορά ιδίων κεφαλαίων</c:v>
                </c:pt>
              </c:strCache>
            </c:strRef>
          </c:cat>
          <c:val>
            <c:numRef>
              <c:f>(ΕΡΩΤΗΣΕΙΣ!$D$144;ΕΡΩΤΗΣΕΙΣ!$F$144;ΕΡΩΤΗΣΕΙΣ!$H$144;ΕΡΩΤΗΣΕΙΣ!$J$144;ΕΡΩΤΗΣΕΙΣ!$L$144)</c:f>
              <c:numCache>
                <c:formatCode>0%</c:formatCode>
                <c:ptCount val="5"/>
                <c:pt idx="0">
                  <c:v>1.3761467889908265E-2</c:v>
                </c:pt>
                <c:pt idx="1">
                  <c:v>4.5871559633027512E-2</c:v>
                </c:pt>
                <c:pt idx="2">
                  <c:v>3.2110091743119275E-2</c:v>
                </c:pt>
                <c:pt idx="3">
                  <c:v>9.1743119266055051E-3</c:v>
                </c:pt>
                <c:pt idx="4">
                  <c:v>1.3761467889908265E-2</c:v>
                </c:pt>
              </c:numCache>
            </c:numRef>
          </c:val>
        </c:ser>
        <c:ser>
          <c:idx val="2"/>
          <c:order val="2"/>
          <c:tx>
            <c:strRef>
              <c:f>ΕΡΩΤΗΣΕΙΣ!$B$145</c:f>
              <c:strCache>
                <c:ptCount val="1"/>
                <c:pt idx="0">
                  <c:v>Παρέμεινε κατά βάση αμετάβλητο</c:v>
                </c:pt>
              </c:strCache>
            </c:strRef>
          </c:tx>
          <c:spPr>
            <a:solidFill>
              <a:srgbClr val="CFAD7B"/>
            </a:solidFill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(ΕΡΩΤΗΣΕΙΣ!$D$142;ΕΡΩΤΗΣΕΙΣ!$F$142;ΕΡΩΤΗΣΕΙΣ!$H$142;ΕΡΩΤΗΣΕΙΣ!$J$142;ΕΡΩΤΗΣΕΙΣ!$L$142)</c:f>
              <c:strCache>
                <c:ptCount val="5"/>
                <c:pt idx="0">
                  <c:v>Εσωτερική χρηματοδότηση/Αύξηση μετοχικού κεφαλαίου</c:v>
                </c:pt>
                <c:pt idx="1">
                  <c:v>Τραπεζικός δανεισμός</c:v>
                </c:pt>
                <c:pt idx="2">
                  <c:v>Δανεισμός από μη τραπεζικά ιδρύματα και χρηματοπιστωτικούς φορείς</c:v>
                </c:pt>
                <c:pt idx="3">
                  <c:v>Έκδοση / εξαγορά χρεωστικών τίτλων</c:v>
                </c:pt>
                <c:pt idx="4">
                  <c:v>Έκδοση / εξαγορά ιδίων κεφαλαίων</c:v>
                </c:pt>
              </c:strCache>
            </c:strRef>
          </c:cat>
          <c:val>
            <c:numRef>
              <c:f>(ΕΡΩΤΗΣΕΙΣ!$D$145;ΕΡΩΤΗΣΕΙΣ!$F$145;ΕΡΩΤΗΣΕΙΣ!$H$145;ΕΡΩΤΗΣΕΙΣ!$J$145;ΕΡΩΤΗΣΕΙΣ!$L$145)</c:f>
              <c:numCache>
                <c:formatCode>0%</c:formatCode>
                <c:ptCount val="5"/>
                <c:pt idx="0">
                  <c:v>0.44954128440366975</c:v>
                </c:pt>
                <c:pt idx="1">
                  <c:v>0.45412844036697247</c:v>
                </c:pt>
                <c:pt idx="2">
                  <c:v>0.39449541284403683</c:v>
                </c:pt>
                <c:pt idx="3">
                  <c:v>0.38990825688073405</c:v>
                </c:pt>
                <c:pt idx="4">
                  <c:v>0.39449541284403683</c:v>
                </c:pt>
              </c:numCache>
            </c:numRef>
          </c:val>
        </c:ser>
        <c:ser>
          <c:idx val="3"/>
          <c:order val="3"/>
          <c:tx>
            <c:strRef>
              <c:f>ΕΡΩΤΗΣΕΙΣ!$B$146</c:f>
              <c:strCache>
                <c:ptCount val="1"/>
                <c:pt idx="0">
                  <c:v>Αυξήθηκε κάπως</c:v>
                </c:pt>
              </c:strCache>
            </c:strRef>
          </c:tx>
          <c:spPr>
            <a:solidFill>
              <a:srgbClr val="0070C0"/>
            </a:solidFill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(ΕΡΩΤΗΣΕΙΣ!$D$142;ΕΡΩΤΗΣΕΙΣ!$F$142;ΕΡΩΤΗΣΕΙΣ!$H$142;ΕΡΩΤΗΣΕΙΣ!$J$142;ΕΡΩΤΗΣΕΙΣ!$L$142)</c:f>
              <c:strCache>
                <c:ptCount val="5"/>
                <c:pt idx="0">
                  <c:v>Εσωτερική χρηματοδότηση/Αύξηση μετοχικού κεφαλαίου</c:v>
                </c:pt>
                <c:pt idx="1">
                  <c:v>Τραπεζικός δανεισμός</c:v>
                </c:pt>
                <c:pt idx="2">
                  <c:v>Δανεισμός από μη τραπεζικά ιδρύματα και χρηματοπιστωτικούς φορείς</c:v>
                </c:pt>
                <c:pt idx="3">
                  <c:v>Έκδοση / εξαγορά χρεωστικών τίτλων</c:v>
                </c:pt>
                <c:pt idx="4">
                  <c:v>Έκδοση / εξαγορά ιδίων κεφαλαίων</c:v>
                </c:pt>
              </c:strCache>
            </c:strRef>
          </c:cat>
          <c:val>
            <c:numRef>
              <c:f>(ΕΡΩΤΗΣΕΙΣ!$D$146;ΕΡΩΤΗΣΕΙΣ!$F$146;ΕΡΩΤΗΣΕΙΣ!$H$146;ΕΡΩΤΗΣΕΙΣ!$J$146;ΕΡΩΤΗΣΕΙΣ!$L$146)</c:f>
              <c:numCache>
                <c:formatCode>0%</c:formatCode>
                <c:ptCount val="5"/>
                <c:pt idx="0">
                  <c:v>8.2568807339449574E-2</c:v>
                </c:pt>
                <c:pt idx="1">
                  <c:v>6.8807339449541344E-2</c:v>
                </c:pt>
                <c:pt idx="2">
                  <c:v>2.293577981651379E-2</c:v>
                </c:pt>
                <c:pt idx="3">
                  <c:v>4.5871559633027525E-3</c:v>
                </c:pt>
                <c:pt idx="4">
                  <c:v>1.3761467889908265E-2</c:v>
                </c:pt>
              </c:numCache>
            </c:numRef>
          </c:val>
        </c:ser>
        <c:ser>
          <c:idx val="4"/>
          <c:order val="4"/>
          <c:tx>
            <c:strRef>
              <c:f>ΕΡΩΤΗΣΕΙΣ!$B$147</c:f>
              <c:strCache>
                <c:ptCount val="1"/>
                <c:pt idx="0">
                  <c:v>Αυηξήθηκε σημαντικά</c:v>
                </c:pt>
              </c:strCache>
            </c:strRef>
          </c:tx>
          <c:spPr>
            <a:solidFill>
              <a:srgbClr val="002060"/>
            </a:solidFill>
          </c:spPr>
          <c:dLbls>
            <c:dLbl>
              <c:idx val="3"/>
              <c:layout>
                <c:manualLayout>
                  <c:x val="1.7000413185895281E-2"/>
                  <c:y val="-1.2826857621880402E-2"/>
                </c:manualLayout>
              </c:layout>
              <c:showVal val="1"/>
            </c:dLbl>
            <c:dLbl>
              <c:idx val="4"/>
              <c:layout>
                <c:manualLayout>
                  <c:x val="7.083505494123038E-3"/>
                  <c:y val="-3.2066639060306545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(ΕΡΩΤΗΣΕΙΣ!$D$142;ΕΡΩΤΗΣΕΙΣ!$F$142;ΕΡΩΤΗΣΕΙΣ!$H$142;ΕΡΩΤΗΣΕΙΣ!$J$142;ΕΡΩΤΗΣΕΙΣ!$L$142)</c:f>
              <c:strCache>
                <c:ptCount val="5"/>
                <c:pt idx="0">
                  <c:v>Εσωτερική χρηματοδότηση/Αύξηση μετοχικού κεφαλαίου</c:v>
                </c:pt>
                <c:pt idx="1">
                  <c:v>Τραπεζικός δανεισμός</c:v>
                </c:pt>
                <c:pt idx="2">
                  <c:v>Δανεισμός από μη τραπεζικά ιδρύματα και χρηματοπιστωτικούς φορείς</c:v>
                </c:pt>
                <c:pt idx="3">
                  <c:v>Έκδοση / εξαγορά χρεωστικών τίτλων</c:v>
                </c:pt>
                <c:pt idx="4">
                  <c:v>Έκδοση / εξαγορά ιδίων κεφαλαίων</c:v>
                </c:pt>
              </c:strCache>
            </c:strRef>
          </c:cat>
          <c:val>
            <c:numRef>
              <c:f>(ΕΡΩΤΗΣΕΙΣ!$D$147;ΕΡΩΤΗΣΕΙΣ!$F$147;ΕΡΩΤΗΣΕΙΣ!$H$147;ΕΡΩΤΗΣΕΙΣ!$J$147;ΕΡΩΤΗΣΕΙΣ!$L$147)</c:f>
              <c:numCache>
                <c:formatCode>0%</c:formatCode>
                <c:ptCount val="5"/>
                <c:pt idx="0">
                  <c:v>6.8807339449541344E-2</c:v>
                </c:pt>
                <c:pt idx="1">
                  <c:v>4.1284403669724766E-2</c:v>
                </c:pt>
                <c:pt idx="2">
                  <c:v>6.4220183486238536E-2</c:v>
                </c:pt>
                <c:pt idx="3">
                  <c:v>4.5871559633027525E-3</c:v>
                </c:pt>
                <c:pt idx="4">
                  <c:v>4.5871559633027525E-3</c:v>
                </c:pt>
              </c:numCache>
            </c:numRef>
          </c:val>
        </c:ser>
        <c:ser>
          <c:idx val="5"/>
          <c:order val="5"/>
          <c:tx>
            <c:strRef>
              <c:f>ΕΡΩΤΗΣΕΙΣ!$B$148</c:f>
              <c:strCache>
                <c:ptCount val="1"/>
                <c:pt idx="0">
                  <c:v>Δεν έχω γνώμη / Δεν απαντώ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(ΕΡΩΤΗΣΕΙΣ!$D$142;ΕΡΩΤΗΣΕΙΣ!$F$142;ΕΡΩΤΗΣΕΙΣ!$H$142;ΕΡΩΤΗΣΕΙΣ!$J$142;ΕΡΩΤΗΣΕΙΣ!$L$142)</c:f>
              <c:strCache>
                <c:ptCount val="5"/>
                <c:pt idx="0">
                  <c:v>Εσωτερική χρηματοδότηση/Αύξηση μετοχικού κεφαλαίου</c:v>
                </c:pt>
                <c:pt idx="1">
                  <c:v>Τραπεζικός δανεισμός</c:v>
                </c:pt>
                <c:pt idx="2">
                  <c:v>Δανεισμός από μη τραπεζικά ιδρύματα και χρηματοπιστωτικούς φορείς</c:v>
                </c:pt>
                <c:pt idx="3">
                  <c:v>Έκδοση / εξαγορά χρεωστικών τίτλων</c:v>
                </c:pt>
                <c:pt idx="4">
                  <c:v>Έκδοση / εξαγορά ιδίων κεφαλαίων</c:v>
                </c:pt>
              </c:strCache>
            </c:strRef>
          </c:cat>
          <c:val>
            <c:numRef>
              <c:f>(ΕΡΩΤΗΣΕΙΣ!$D$148;ΕΡΩΤΗΣΕΙΣ!$F$148;ΕΡΩΤΗΣΕΙΣ!$H$148;ΕΡΩΤΗΣΕΙΣ!$J$148;ΕΡΩΤΗΣΕΙΣ!$L$148)</c:f>
              <c:numCache>
                <c:formatCode>0%</c:formatCode>
                <c:ptCount val="5"/>
                <c:pt idx="0">
                  <c:v>0.27064220183486254</c:v>
                </c:pt>
                <c:pt idx="1">
                  <c:v>0.26146788990825698</c:v>
                </c:pt>
                <c:pt idx="2">
                  <c:v>0.38990825688073405</c:v>
                </c:pt>
                <c:pt idx="3">
                  <c:v>0.51376146788990829</c:v>
                </c:pt>
                <c:pt idx="4">
                  <c:v>0.49541284403669739</c:v>
                </c:pt>
              </c:numCache>
            </c:numRef>
          </c:val>
        </c:ser>
        <c:dLbls>
          <c:showVal val="1"/>
        </c:dLbls>
        <c:gapWidth val="95"/>
        <c:overlap val="100"/>
        <c:axId val="138672768"/>
        <c:axId val="138973568"/>
      </c:barChart>
      <c:catAx>
        <c:axId val="138672768"/>
        <c:scaling>
          <c:orientation val="maxMin"/>
        </c:scaling>
        <c:axPos val="l"/>
        <c:numFmt formatCode="General" sourceLinked="1"/>
        <c:tickLblPos val="nextTo"/>
        <c:txPr>
          <a:bodyPr/>
          <a:lstStyle/>
          <a:p>
            <a:pPr>
              <a:defRPr sz="800" b="1"/>
            </a:pPr>
            <a:endParaRPr lang="el-GR"/>
          </a:p>
        </c:txPr>
        <c:crossAx val="138973568"/>
        <c:crosses val="autoZero"/>
        <c:auto val="1"/>
        <c:lblAlgn val="ctr"/>
        <c:lblOffset val="100"/>
      </c:catAx>
      <c:valAx>
        <c:axId val="138973568"/>
        <c:scaling>
          <c:orientation val="minMax"/>
        </c:scaling>
        <c:delete val="1"/>
        <c:axPos val="t"/>
        <c:numFmt formatCode="0%" sourceLinked="1"/>
        <c:tickLblPos val="none"/>
        <c:crossAx val="138672768"/>
        <c:crosses val="autoZero"/>
        <c:crossBetween val="between"/>
      </c:valAx>
      <c:spPr>
        <a:noFill/>
        <a:ln>
          <a:noFill/>
        </a:ln>
      </c:spPr>
    </c:plotArea>
    <c:legend>
      <c:legendPos val="t"/>
      <c:layout/>
    </c:legend>
    <c:plotVisOnly val="1"/>
    <c:dispBlanksAs val="gap"/>
  </c:chart>
  <c:spPr>
    <a:noFill/>
    <a:ln>
      <a:noFill/>
    </a:ln>
  </c:sp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view3D>
      <c:rAngAx val="1"/>
    </c:view3D>
    <c:plotArea>
      <c:layout/>
      <c:bar3DChart>
        <c:barDir val="bar"/>
        <c:grouping val="clustered"/>
        <c:ser>
          <c:idx val="0"/>
          <c:order val="0"/>
          <c:spPr>
            <a:solidFill>
              <a:srgbClr val="0070C0"/>
            </a:solidFill>
          </c:spPr>
          <c:dPt>
            <c:idx val="0"/>
            <c:spPr>
              <a:solidFill>
                <a:srgbClr val="002060"/>
              </a:solidFill>
            </c:spPr>
          </c:dPt>
          <c:dPt>
            <c:idx val="7"/>
            <c:spPr>
              <a:solidFill>
                <a:schemeClr val="bg1">
                  <a:lumMod val="5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Val val="1"/>
          </c:dLbls>
          <c:cat>
            <c:strRef>
              <c:f>ΔΗΜΟΓΡΑΦΙΚΑ!$C$6:$C$13</c:f>
              <c:strCache>
                <c:ptCount val="8"/>
                <c:pt idx="0">
                  <c:v>Ατομική Επιχείρηση – Ελεύθερος Επαγγελματίας</c:v>
                </c:pt>
                <c:pt idx="1">
                  <c:v>ΑΕ</c:v>
                </c:pt>
                <c:pt idx="2">
                  <c:v>ΟΕ</c:v>
                </c:pt>
                <c:pt idx="3">
                  <c:v>ΙΚΕ</c:v>
                </c:pt>
                <c:pt idx="4">
                  <c:v>ΕΕ</c:v>
                </c:pt>
                <c:pt idx="5">
                  <c:v>ΕΠΕ</c:v>
                </c:pt>
                <c:pt idx="6">
                  <c:v>Κοινωνική Συνεταιριστική Επιχείρηση</c:v>
                </c:pt>
                <c:pt idx="7">
                  <c:v>ΔΞ/ΔΑ</c:v>
                </c:pt>
              </c:strCache>
            </c:strRef>
          </c:cat>
          <c:val>
            <c:numRef>
              <c:f>ΔΗΜΟΓΡΑΦΙΚΑ!$E$6:$E$13</c:f>
              <c:numCache>
                <c:formatCode>0%</c:formatCode>
                <c:ptCount val="8"/>
                <c:pt idx="0">
                  <c:v>0.31018518518518523</c:v>
                </c:pt>
                <c:pt idx="1">
                  <c:v>0.19907407407407407</c:v>
                </c:pt>
                <c:pt idx="2">
                  <c:v>0.17592592592592593</c:v>
                </c:pt>
                <c:pt idx="3">
                  <c:v>0.15740740740740747</c:v>
                </c:pt>
                <c:pt idx="4">
                  <c:v>8.3333333333333343E-2</c:v>
                </c:pt>
                <c:pt idx="5">
                  <c:v>6.0185185185185168E-2</c:v>
                </c:pt>
                <c:pt idx="6">
                  <c:v>0</c:v>
                </c:pt>
                <c:pt idx="7">
                  <c:v>1.3888888888888892E-2</c:v>
                </c:pt>
              </c:numCache>
            </c:numRef>
          </c:val>
        </c:ser>
        <c:dLbls/>
        <c:shape val="box"/>
        <c:axId val="139167232"/>
        <c:axId val="139168768"/>
        <c:axId val="0"/>
      </c:bar3DChart>
      <c:catAx>
        <c:axId val="139167232"/>
        <c:scaling>
          <c:orientation val="maxMin"/>
        </c:scaling>
        <c:axPos val="l"/>
        <c:tickLblPos val="nextTo"/>
        <c:txPr>
          <a:bodyPr/>
          <a:lstStyle/>
          <a:p>
            <a:pPr>
              <a:defRPr sz="1100" b="1" i="1"/>
            </a:pPr>
            <a:endParaRPr lang="el-GR"/>
          </a:p>
        </c:txPr>
        <c:crossAx val="139168768"/>
        <c:crosses val="autoZero"/>
        <c:auto val="1"/>
        <c:lblAlgn val="ctr"/>
        <c:lblOffset val="100"/>
      </c:catAx>
      <c:valAx>
        <c:axId val="139168768"/>
        <c:scaling>
          <c:orientation val="minMax"/>
        </c:scaling>
        <c:delete val="1"/>
        <c:axPos val="t"/>
        <c:numFmt formatCode="0%" sourceLinked="1"/>
        <c:tickLblPos val="none"/>
        <c:crossAx val="13916723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el-GR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view3D>
      <c:rAngAx val="1"/>
    </c:view3D>
    <c:plotArea>
      <c:layout>
        <c:manualLayout>
          <c:layoutTarget val="inner"/>
          <c:xMode val="edge"/>
          <c:yMode val="edge"/>
          <c:x val="0.22467575718082605"/>
          <c:y val="3.8801244306188198E-2"/>
          <c:w val="0.71766505110543288"/>
          <c:h val="0.92239751138762349"/>
        </c:manualLayout>
      </c:layout>
      <c:bar3DChart>
        <c:barDir val="bar"/>
        <c:grouping val="clustered"/>
        <c:ser>
          <c:idx val="0"/>
          <c:order val="0"/>
          <c:spPr>
            <a:solidFill>
              <a:srgbClr val="0070C0"/>
            </a:solidFill>
          </c:spPr>
          <c:dPt>
            <c:idx val="0"/>
            <c:spPr>
              <a:solidFill>
                <a:srgbClr val="002060"/>
              </a:solidFill>
            </c:spPr>
          </c:dPt>
          <c:dPt>
            <c:idx val="5"/>
            <c:spPr>
              <a:solidFill>
                <a:schemeClr val="bg1">
                  <a:lumMod val="5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Val val="1"/>
          </c:dLbls>
          <c:cat>
            <c:strRef>
              <c:f>ΔΗΜΟΓΡΑΦΙΚΑ!$C$22:$C$27</c:f>
              <c:strCache>
                <c:ptCount val="6"/>
                <c:pt idx="0">
                  <c:v>Από 1 μέχρι 5</c:v>
                </c:pt>
                <c:pt idx="1">
                  <c:v>Από 6 μέχρι 10</c:v>
                </c:pt>
                <c:pt idx="2">
                  <c:v>Από 11 μέχρι 20</c:v>
                </c:pt>
                <c:pt idx="3">
                  <c:v>Από 21 μέχρι 50</c:v>
                </c:pt>
                <c:pt idx="4">
                  <c:v>Από 51 και πάνω</c:v>
                </c:pt>
                <c:pt idx="5">
                  <c:v>ΔΞ/ΔΑ</c:v>
                </c:pt>
              </c:strCache>
            </c:strRef>
          </c:cat>
          <c:val>
            <c:numRef>
              <c:f>ΔΗΜΟΓΡΑΦΙΚΑ!$E$22:$E$27</c:f>
              <c:numCache>
                <c:formatCode>0%</c:formatCode>
                <c:ptCount val="6"/>
                <c:pt idx="0">
                  <c:v>0.59259259259259267</c:v>
                </c:pt>
                <c:pt idx="1">
                  <c:v>0.17592592592592593</c:v>
                </c:pt>
                <c:pt idx="2">
                  <c:v>9.7222222222222224E-2</c:v>
                </c:pt>
                <c:pt idx="3">
                  <c:v>8.3333333333333343E-2</c:v>
                </c:pt>
                <c:pt idx="4">
                  <c:v>3.2407407407407413E-2</c:v>
                </c:pt>
                <c:pt idx="5">
                  <c:v>1.8518518518518521E-2</c:v>
                </c:pt>
              </c:numCache>
            </c:numRef>
          </c:val>
        </c:ser>
        <c:dLbls/>
        <c:shape val="box"/>
        <c:axId val="139071488"/>
        <c:axId val="139073024"/>
        <c:axId val="0"/>
      </c:bar3DChart>
      <c:catAx>
        <c:axId val="139071488"/>
        <c:scaling>
          <c:orientation val="maxMin"/>
        </c:scaling>
        <c:axPos val="l"/>
        <c:tickLblPos val="nextTo"/>
        <c:txPr>
          <a:bodyPr/>
          <a:lstStyle/>
          <a:p>
            <a:pPr>
              <a:defRPr sz="1400" b="1" i="1"/>
            </a:pPr>
            <a:endParaRPr lang="el-GR"/>
          </a:p>
        </c:txPr>
        <c:crossAx val="139073024"/>
        <c:crosses val="autoZero"/>
        <c:auto val="1"/>
        <c:lblAlgn val="ctr"/>
        <c:lblOffset val="100"/>
      </c:catAx>
      <c:valAx>
        <c:axId val="139073024"/>
        <c:scaling>
          <c:orientation val="minMax"/>
        </c:scaling>
        <c:delete val="1"/>
        <c:axPos val="t"/>
        <c:numFmt formatCode="0%" sourceLinked="1"/>
        <c:tickLblPos val="none"/>
        <c:crossAx val="13907148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el-GR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41F68F-8BFD-4943-837C-C6EB2206225B}" type="datetimeFigureOut">
              <a:rPr lang="el-GR" smtClean="0"/>
              <a:pPr/>
              <a:t>8/7/2021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AD2D0-B45B-4B49-A9C2-5C73C394212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111515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3AD2D0-B45B-4B49-A9C2-5C73C3942129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3AD2D0-B45B-4B49-A9C2-5C73C3942129}" type="slidenum">
              <a:rPr lang="el-GR" smtClean="0"/>
              <a:pPr/>
              <a:t>14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78CF33-DD28-4F89-AF23-63F01105A15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919672-6F1B-4F15-8881-A2F4E7C77E3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1E2B9E-FF07-4C32-9314-47D8079D3FB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A31BCD-A5DF-4DA5-B8D4-E8E28934D1DF}" type="slidenum">
              <a:rPr lang="es-ES"/>
              <a:pPr/>
              <a:t>‹#›</a:t>
            </a:fld>
            <a:endParaRPr lang="es-ES"/>
          </a:p>
        </p:txBody>
      </p:sp>
      <p:pic>
        <p:nvPicPr>
          <p:cNvPr id="14745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2721" y="404664"/>
            <a:ext cx="2674583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1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234725"/>
            <a:ext cx="3168352" cy="60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0" name="9 - Πίνακας"/>
          <p:cNvGraphicFramePr>
            <a:graphicFrameLocks noGrp="1"/>
          </p:cNvGraphicFramePr>
          <p:nvPr userDrawn="1"/>
        </p:nvGraphicFramePr>
        <p:xfrm>
          <a:off x="7740352" y="6620590"/>
          <a:ext cx="1350010" cy="192786"/>
        </p:xfrm>
        <a:graphic>
          <a:graphicData uri="http://schemas.openxmlformats.org/drawingml/2006/table">
            <a:tbl>
              <a:tblPr/>
              <a:tblGrid>
                <a:gridCol w="1350010"/>
              </a:tblGrid>
              <a:tr h="188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1BF698-D147-4704-9BDD-9251C2F3912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1C0813-CB4B-4CF7-8CB9-2B9829D22F8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7E5C0-724F-4F08-8028-C6189BE9897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CDC065-B9B8-4ECA-88A5-6A12A7980D9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9204D8-EF38-4928-8829-45D33957F01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038E9-49CF-4EAF-BF9E-A7A23419BB69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40284C-59D3-441F-A3C9-3D2D857E290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4979BCA-1DC7-4AD1-83D3-5919BD75F344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4067944" y="1772817"/>
            <a:ext cx="4824536" cy="1728192"/>
          </a:xfrm>
          <a:noFill/>
          <a:ln/>
        </p:spPr>
        <p:txBody>
          <a:bodyPr/>
          <a:lstStyle/>
          <a:p>
            <a:r>
              <a:rPr lang="el-GR" sz="3600" b="1" dirty="0" smtClean="0">
                <a:solidFill>
                  <a:schemeClr val="bg1"/>
                </a:solidFill>
              </a:rPr>
              <a:t>ΕΡΕΥΝΑ</a:t>
            </a:r>
            <a:r>
              <a:rPr lang="el-GR" sz="3600" b="1" smtClean="0">
                <a:solidFill>
                  <a:schemeClr val="bg1"/>
                </a:solidFill>
              </a:rPr>
              <a:t/>
            </a:r>
            <a:br>
              <a:rPr lang="el-GR" sz="3600" b="1" smtClean="0">
                <a:solidFill>
                  <a:schemeClr val="bg1"/>
                </a:solidFill>
              </a:rPr>
            </a:br>
            <a:r>
              <a:rPr lang="el-GR" sz="2800" b="1" smtClean="0">
                <a:solidFill>
                  <a:schemeClr val="bg1"/>
                </a:solidFill>
              </a:rPr>
              <a:t>Για τη δανειοδότηση των Επιχειρήσεων από τις Τράπεζες</a:t>
            </a:r>
            <a:endParaRPr lang="es-ES" sz="3600" b="1" dirty="0">
              <a:solidFill>
                <a:schemeClr val="bg1"/>
              </a:solidFill>
            </a:endParaRPr>
          </a:p>
        </p:txBody>
      </p:sp>
      <p:pic>
        <p:nvPicPr>
          <p:cNvPr id="2165" name="Picture 1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9825" y="6021288"/>
            <a:ext cx="2674583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66" name="Picture 11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6456" y="5085184"/>
            <a:ext cx="3810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1" name="10 - Πίνακας"/>
          <p:cNvGraphicFramePr>
            <a:graphicFrameLocks noGrp="1"/>
          </p:cNvGraphicFramePr>
          <p:nvPr/>
        </p:nvGraphicFramePr>
        <p:xfrm>
          <a:off x="7758494" y="6621224"/>
          <a:ext cx="1350010" cy="192786"/>
        </p:xfrm>
        <a:graphic>
          <a:graphicData uri="http://schemas.openxmlformats.org/drawingml/2006/table">
            <a:tbl>
              <a:tblPr/>
              <a:tblGrid>
                <a:gridCol w="1350010"/>
              </a:tblGrid>
              <a:tr h="1921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4" y="1926704"/>
            <a:ext cx="8208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smtClean="0"/>
              <a:t>«Νομική μορφή επιχείρησης:»</a:t>
            </a:r>
            <a:endParaRPr lang="el-GR" sz="1600" b="1"/>
          </a:p>
        </p:txBody>
      </p:sp>
      <p:graphicFrame>
        <p:nvGraphicFramePr>
          <p:cNvPr id="4" name="Γράφημα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84373784"/>
              </p:ext>
            </p:extLst>
          </p:nvPr>
        </p:nvGraphicFramePr>
        <p:xfrm>
          <a:off x="899592" y="2420888"/>
          <a:ext cx="6768752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40214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4" y="1926704"/>
            <a:ext cx="8208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smtClean="0"/>
              <a:t>«Αριθμός εργαζομένων επιχείρησης:»</a:t>
            </a:r>
            <a:endParaRPr lang="el-GR" sz="1600" b="1"/>
          </a:p>
        </p:txBody>
      </p:sp>
      <p:graphicFrame>
        <p:nvGraphicFramePr>
          <p:cNvPr id="6" name="Γράφημα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58859059"/>
              </p:ext>
            </p:extLst>
          </p:nvPr>
        </p:nvGraphicFramePr>
        <p:xfrm>
          <a:off x="899592" y="2348880"/>
          <a:ext cx="7488832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30506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4" y="1926704"/>
            <a:ext cx="8208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smtClean="0"/>
              <a:t>«Κύκλος εργασιών επιχείρησης:»</a:t>
            </a:r>
            <a:endParaRPr lang="el-GR" sz="1600" b="1"/>
          </a:p>
        </p:txBody>
      </p:sp>
      <p:graphicFrame>
        <p:nvGraphicFramePr>
          <p:cNvPr id="4" name="Γράφημα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136741080"/>
              </p:ext>
            </p:extLst>
          </p:nvPr>
        </p:nvGraphicFramePr>
        <p:xfrm>
          <a:off x="611560" y="2492896"/>
          <a:ext cx="7848872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23346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4" y="1926704"/>
            <a:ext cx="82089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smtClean="0"/>
              <a:t>«Κλάδος δραστηριότητας επιχείρησης:»</a:t>
            </a:r>
            <a:br>
              <a:rPr lang="el-GR" sz="1600" b="1" smtClean="0"/>
            </a:br>
            <a:r>
              <a:rPr lang="el-GR" sz="1400" b="1" smtClean="0"/>
              <a:t>(πολλαπλή επιλογή)</a:t>
            </a:r>
            <a:endParaRPr lang="el-GR" sz="1400" b="1"/>
          </a:p>
        </p:txBody>
      </p:sp>
      <p:graphicFrame>
        <p:nvGraphicFramePr>
          <p:cNvPr id="6" name="Γράφημα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613085983"/>
              </p:ext>
            </p:extLst>
          </p:nvPr>
        </p:nvGraphicFramePr>
        <p:xfrm>
          <a:off x="395536" y="2492896"/>
          <a:ext cx="756084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5488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5" name="Picture 1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9825" y="6021288"/>
            <a:ext cx="2674583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66" name="Picture 11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6456" y="5085184"/>
            <a:ext cx="3810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1" name="10 - Πίνακας"/>
          <p:cNvGraphicFramePr>
            <a:graphicFrameLocks noGrp="1"/>
          </p:cNvGraphicFramePr>
          <p:nvPr/>
        </p:nvGraphicFramePr>
        <p:xfrm>
          <a:off x="7758494" y="6621224"/>
          <a:ext cx="1350010" cy="192786"/>
        </p:xfrm>
        <a:graphic>
          <a:graphicData uri="http://schemas.openxmlformats.org/drawingml/2006/table">
            <a:tbl>
              <a:tblPr/>
              <a:tblGrid>
                <a:gridCol w="1350010"/>
              </a:tblGrid>
              <a:tr h="1921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110"/>
          <p:cNvSpPr txBox="1">
            <a:spLocks noChangeArrowheads="1"/>
          </p:cNvSpPr>
          <p:nvPr/>
        </p:nvSpPr>
        <p:spPr bwMode="auto">
          <a:xfrm>
            <a:off x="4067944" y="1772817"/>
            <a:ext cx="4824536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 sz="3600" b="1">
                <a:solidFill>
                  <a:schemeClr val="bg1"/>
                </a:solidFill>
              </a:rPr>
              <a:t>ΕΡΕΥΝΑ</a:t>
            </a:r>
            <a:br>
              <a:rPr lang="el-GR" sz="3600" b="1">
                <a:solidFill>
                  <a:schemeClr val="bg1"/>
                </a:solidFill>
              </a:rPr>
            </a:br>
            <a:r>
              <a:rPr lang="el-GR" sz="2800" b="1">
                <a:solidFill>
                  <a:schemeClr val="bg1"/>
                </a:solidFill>
              </a:rPr>
              <a:t>Για τη δανειοδότηση των Επιχειρήσεων από τις Τράπεζες</a:t>
            </a:r>
            <a:endParaRPr lang="es-ES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0" y="2276872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Έρευνα για την δανειοδότηση των επιχειρήσεων από τις Τράπεζες σε επιχειρήσεις – μέλη του ΕΒΕΘ</a:t>
            </a:r>
          </a:p>
          <a:p>
            <a:r>
              <a:rPr lang="el-GR" b="1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l-GR" dirty="0" smtClean="0">
              <a:solidFill>
                <a:schemeClr val="accent5">
                  <a:lumMod val="25000"/>
                </a:schemeClr>
              </a:solidFill>
              <a:latin typeface="Calibri" pitchFamily="34" charset="0"/>
            </a:endParaRPr>
          </a:p>
          <a:p>
            <a:r>
              <a:rPr lang="el-GR" b="1" dirty="0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Μέγεθος Δείγματος:	</a:t>
            </a:r>
            <a:r>
              <a:rPr lang="el-GR" b="1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b="1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l-GR" b="1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18</a:t>
            </a:r>
            <a:r>
              <a:rPr lang="en-US" b="1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l-GR" b="1" dirty="0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επιχειρήσεις – μέλη ΕΒΕΘ</a:t>
            </a:r>
          </a:p>
          <a:p>
            <a:endParaRPr lang="el-GR" b="1" dirty="0" smtClean="0">
              <a:solidFill>
                <a:schemeClr val="accent5">
                  <a:lumMod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l-GR" b="1" dirty="0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Περίοδος Δειγματοληψίας:</a:t>
            </a:r>
            <a:r>
              <a:rPr lang="el-GR" b="1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30 Ιουνίου – 07 Ιουλίου 20</a:t>
            </a:r>
            <a:r>
              <a:rPr lang="en-US" b="1" dirty="0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l-GR" b="1" dirty="0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  <a:p>
            <a:endParaRPr lang="en-US" b="1" dirty="0" smtClean="0">
              <a:solidFill>
                <a:schemeClr val="accent5">
                  <a:lumMod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l-GR" b="1" dirty="0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Μέθοδος Δειγματοληψίας:	Ηλεκτρονικό Ερωτηματολόγιο μέσω Διαδικτύου</a:t>
            </a:r>
          </a:p>
          <a:p>
            <a:endParaRPr lang="el-GR" b="1" dirty="0" smtClean="0">
              <a:solidFill>
                <a:schemeClr val="accent5">
                  <a:lumMod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l-GR" i="1" dirty="0" smtClean="0">
                <a:solidFill>
                  <a:schemeClr val="accent5">
                    <a:lumMod val="25000"/>
                  </a:schemeClr>
                </a:solidFill>
                <a:latin typeface="Calibri" pitchFamily="34" charset="0"/>
              </a:rPr>
              <a:t>Η </a:t>
            </a:r>
            <a:r>
              <a:rPr lang="en-US" b="1" i="1" dirty="0" smtClean="0">
                <a:solidFill>
                  <a:schemeClr val="accent5">
                    <a:lumMod val="25000"/>
                  </a:schemeClr>
                </a:solidFill>
                <a:latin typeface="Calibri" pitchFamily="34" charset="0"/>
              </a:rPr>
              <a:t>Palmos Analysis</a:t>
            </a:r>
            <a:r>
              <a:rPr lang="el-GR" b="1" i="1" dirty="0" smtClean="0">
                <a:solidFill>
                  <a:schemeClr val="accent5">
                    <a:lumMod val="25000"/>
                  </a:schemeClr>
                </a:solidFill>
                <a:latin typeface="Calibri" pitchFamily="34" charset="0"/>
              </a:rPr>
              <a:t> </a:t>
            </a:r>
            <a:r>
              <a:rPr lang="el-GR" i="1" dirty="0" smtClean="0">
                <a:solidFill>
                  <a:schemeClr val="accent5">
                    <a:lumMod val="25000"/>
                  </a:schemeClr>
                </a:solidFill>
                <a:latin typeface="Calibri" pitchFamily="34" charset="0"/>
              </a:rPr>
              <a:t>είναι μέλος των </a:t>
            </a:r>
            <a:r>
              <a:rPr lang="el-GR" b="1" i="1" dirty="0" smtClean="0">
                <a:solidFill>
                  <a:schemeClr val="accent5">
                    <a:lumMod val="25000"/>
                  </a:schemeClr>
                </a:solidFill>
                <a:latin typeface="Calibri" pitchFamily="34" charset="0"/>
              </a:rPr>
              <a:t>ΣΕΔΕΑ &amp; ΠΕΣΣ (Ποιοτικός Έλεγχος Συλλογής Στοιχείων), </a:t>
            </a:r>
            <a:r>
              <a:rPr lang="el-GR" i="1" dirty="0" smtClean="0">
                <a:solidFill>
                  <a:schemeClr val="accent5">
                    <a:lumMod val="25000"/>
                  </a:schemeClr>
                </a:solidFill>
                <a:latin typeface="Calibri" pitchFamily="34" charset="0"/>
              </a:rPr>
              <a:t>είναι μέλος των </a:t>
            </a:r>
            <a:r>
              <a:rPr lang="en-US" b="1" i="1" dirty="0" smtClean="0">
                <a:solidFill>
                  <a:schemeClr val="accent5">
                    <a:lumMod val="25000"/>
                  </a:schemeClr>
                </a:solidFill>
                <a:latin typeface="Calibri" pitchFamily="34" charset="0"/>
              </a:rPr>
              <a:t>ESOMAR</a:t>
            </a:r>
            <a:r>
              <a:rPr lang="el-GR" i="1" dirty="0" smtClean="0">
                <a:solidFill>
                  <a:schemeClr val="accent5">
                    <a:lumMod val="25000"/>
                  </a:schemeClr>
                </a:solidFill>
                <a:latin typeface="Calibri" pitchFamily="34" charset="0"/>
              </a:rPr>
              <a:t> και </a:t>
            </a:r>
            <a:r>
              <a:rPr lang="en-US" b="1" i="1" dirty="0" smtClean="0">
                <a:solidFill>
                  <a:schemeClr val="accent5">
                    <a:lumMod val="25000"/>
                  </a:schemeClr>
                </a:solidFill>
                <a:latin typeface="Calibri" pitchFamily="34" charset="0"/>
              </a:rPr>
              <a:t>WAPOR</a:t>
            </a:r>
            <a:r>
              <a:rPr lang="el-GR" i="1" dirty="0" smtClean="0">
                <a:solidFill>
                  <a:schemeClr val="accent5">
                    <a:lumMod val="25000"/>
                  </a:schemeClr>
                </a:solidFill>
                <a:latin typeface="Calibri" pitchFamily="34" charset="0"/>
              </a:rPr>
              <a:t> και έχει </a:t>
            </a:r>
            <a:r>
              <a:rPr lang="el-GR" b="1" i="1" dirty="0" smtClean="0">
                <a:solidFill>
                  <a:schemeClr val="accent5">
                    <a:lumMod val="25000"/>
                  </a:schemeClr>
                </a:solidFill>
                <a:latin typeface="Calibri" pitchFamily="34" charset="0"/>
              </a:rPr>
              <a:t>Αριθμό Μητρώου 11</a:t>
            </a:r>
            <a:r>
              <a:rPr lang="el-GR" i="1" dirty="0" smtClean="0">
                <a:solidFill>
                  <a:schemeClr val="accent5">
                    <a:lumMod val="25000"/>
                  </a:schemeClr>
                </a:solidFill>
                <a:latin typeface="Calibri" pitchFamily="34" charset="0"/>
              </a:rPr>
              <a:t> στο </a:t>
            </a:r>
            <a:r>
              <a:rPr lang="el-GR" b="1" i="1" dirty="0" smtClean="0">
                <a:solidFill>
                  <a:schemeClr val="accent5">
                    <a:lumMod val="25000"/>
                  </a:schemeClr>
                </a:solidFill>
                <a:latin typeface="Calibri" pitchFamily="34" charset="0"/>
              </a:rPr>
              <a:t>Μητρώο Φορέων &amp; Επιχειρήσεων Δημοσκοπήσεων του Εθνικού Συμβουλίου Ραδιοτηλεόρασης (ΕΣΡ)</a:t>
            </a:r>
            <a:endParaRPr lang="el-GR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1979712" y="1753652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n w="1905"/>
                <a:solidFill>
                  <a:schemeClr val="accent5">
                    <a:lumMod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Ταυτότητα Έρευνας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3568" y="1772816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smtClean="0"/>
              <a:t>«Κατά τη γνώμη σας, τους τελευταίους τρεις μήνες, πώς έχουν διαμορφωθεί τα κριτήρια χρηματοδότησης και οι όροι έγκρισης χορήγησης των δανείων από τις τράπεζες προς την επιχείρησή σας;»</a:t>
            </a:r>
            <a:endParaRPr lang="el-GR" sz="1600" b="1"/>
          </a:p>
        </p:txBody>
      </p:sp>
      <p:graphicFrame>
        <p:nvGraphicFramePr>
          <p:cNvPr id="7" name="Γράφημα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575660519"/>
              </p:ext>
            </p:extLst>
          </p:nvPr>
        </p:nvGraphicFramePr>
        <p:xfrm>
          <a:off x="683568" y="2492896"/>
          <a:ext cx="7632848" cy="4142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3568" y="1772816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 smtClean="0"/>
              <a:t>«Τους τελευταίους τρεις μήνες, έχει αυξηθεί, μειωθεί ή παρέμεινε στο ίδιο επίπεδο ο αριθμός των αιτημάτων σας για την χορήγηση δανείων από τις τράπεζες προς την επιχείρησή σας </a:t>
            </a:r>
            <a:r>
              <a:rPr lang="el-GR" sz="1600" b="1" u="sng" dirty="0" smtClean="0"/>
              <a:t>που απορρίφθηκαν;</a:t>
            </a:r>
            <a:r>
              <a:rPr lang="el-GR" sz="1600" b="1" dirty="0" smtClean="0"/>
              <a:t>»</a:t>
            </a:r>
            <a:endParaRPr lang="el-GR" sz="1600" b="1" dirty="0"/>
          </a:p>
        </p:txBody>
      </p:sp>
      <p:graphicFrame>
        <p:nvGraphicFramePr>
          <p:cNvPr id="4" name="Γράφημα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890880643"/>
              </p:ext>
            </p:extLst>
          </p:nvPr>
        </p:nvGraphicFramePr>
        <p:xfrm>
          <a:off x="1043608" y="2420888"/>
          <a:ext cx="6943726" cy="4067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66546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3568" y="1772816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 smtClean="0"/>
              <a:t>«Τους τελευταίους τρεις μήνες, έχει αυξηθεί, μειωθεί ή παρέμεινε στο ίδιο επίπεδο ο αριθμός των αιτημάτων σας προς τις τράπεζες για την χορήγηση δανείων στην επιχείρησή σας, </a:t>
            </a:r>
            <a:r>
              <a:rPr lang="el-GR" sz="1600" b="1" u="sng" dirty="0" smtClean="0"/>
              <a:t>ανεξάρτητα αν εγκρίθηκαν ή όχι;</a:t>
            </a:r>
            <a:r>
              <a:rPr lang="el-GR" sz="1600" b="1" dirty="0" smtClean="0"/>
              <a:t>»</a:t>
            </a:r>
            <a:endParaRPr lang="el-GR" sz="1600" b="1" dirty="0"/>
          </a:p>
        </p:txBody>
      </p:sp>
      <p:graphicFrame>
        <p:nvGraphicFramePr>
          <p:cNvPr id="6" name="Γράφημα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824739960"/>
              </p:ext>
            </p:extLst>
          </p:nvPr>
        </p:nvGraphicFramePr>
        <p:xfrm>
          <a:off x="1115616" y="2492896"/>
          <a:ext cx="6943726" cy="4067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93177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3568" y="1772816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smtClean="0"/>
              <a:t>«Κατά τη γνώμη σας, τους επόμενους τρεις μήνες, πώς θεωρείτε ότι θα διαμορφωθούν τα κριτήρια χρηματοδότησης και οι όροι έγκρισης χορήγησης των δανείων από τις τράπεζες προς την επιχείρησή σας;»</a:t>
            </a:r>
            <a:endParaRPr lang="el-GR" sz="1600" b="1"/>
          </a:p>
        </p:txBody>
      </p:sp>
      <p:graphicFrame>
        <p:nvGraphicFramePr>
          <p:cNvPr id="4" name="Γράφημα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21230704"/>
              </p:ext>
            </p:extLst>
          </p:nvPr>
        </p:nvGraphicFramePr>
        <p:xfrm>
          <a:off x="899592" y="2603813"/>
          <a:ext cx="7272808" cy="4067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9033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3568" y="1772816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smtClean="0"/>
              <a:t>«Τους επόμενους τρεις μήνες, θεωρείτε ότι θα αυξηθεί, θα μειωθεί ή θα παραμείνει στο ίδιο επίπεδο ο αριθμός των αιτημάτων σας για την χορήγηση δανείων από τις τράπεζες προς την επιχείρησή σας;»</a:t>
            </a:r>
            <a:endParaRPr lang="el-GR" sz="1600" b="1"/>
          </a:p>
        </p:txBody>
      </p:sp>
      <p:graphicFrame>
        <p:nvGraphicFramePr>
          <p:cNvPr id="6" name="Γράφημα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501929601"/>
              </p:ext>
            </p:extLst>
          </p:nvPr>
        </p:nvGraphicFramePr>
        <p:xfrm>
          <a:off x="755576" y="2603813"/>
          <a:ext cx="7128792" cy="3705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18867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3568" y="1772816"/>
            <a:ext cx="82089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b="1" dirty="0" smtClean="0"/>
              <a:t>«Τους τελευταίους τρεις μήνες, έχει αυξηθεί, μειωθεί ή παρέμεινε στο ίδιο επίπεδο ο αριθμός των αιτημάτων σας προς τις τράπεζες για την χορήγηση δανείων στην επιχείρησή σας, </a:t>
            </a:r>
            <a:r>
              <a:rPr lang="el-GR" sz="1400" b="1" u="sng" dirty="0" smtClean="0"/>
              <a:t>ανεξάρτητα αν εγκρίθηκαν ή όχι</a:t>
            </a:r>
            <a:r>
              <a:rPr lang="el-GR" sz="1400" b="1" dirty="0" smtClean="0"/>
              <a:t>, για κάθε έναν από τους παρακάτω λόγους;»</a:t>
            </a:r>
            <a:endParaRPr lang="el-GR" sz="1400" b="1" dirty="0"/>
          </a:p>
        </p:txBody>
      </p:sp>
      <p:graphicFrame>
        <p:nvGraphicFramePr>
          <p:cNvPr id="4" name="Γράφημα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766868021"/>
              </p:ext>
            </p:extLst>
          </p:nvPr>
        </p:nvGraphicFramePr>
        <p:xfrm>
          <a:off x="0" y="2708920"/>
          <a:ext cx="8964488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40999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3568" y="1772816"/>
            <a:ext cx="820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b="1" smtClean="0"/>
              <a:t>«Τους τελευταίους τρεις μήνες, έχει αυξηθεί, μειωθεί ή παρέμεινε στο ίδιο επίπεδο η χρηματοδότηση της επιχείρησής σας με κάθε έναν από τους παρακάτω τρόπους;»</a:t>
            </a:r>
            <a:endParaRPr lang="el-GR" sz="1400" b="1"/>
          </a:p>
        </p:txBody>
      </p:sp>
      <p:graphicFrame>
        <p:nvGraphicFramePr>
          <p:cNvPr id="6" name="Γράφημα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172693545"/>
              </p:ext>
            </p:extLst>
          </p:nvPr>
        </p:nvGraphicFramePr>
        <p:xfrm>
          <a:off x="0" y="2348881"/>
          <a:ext cx="8964488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3657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6865</TotalTime>
  <Words>400</Words>
  <Application>Microsoft Office PowerPoint</Application>
  <PresentationFormat>Προβολή στην οθόνη (4:3)</PresentationFormat>
  <Paragraphs>53</Paragraphs>
  <Slides>14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Diseño predeterminado</vt:lpstr>
      <vt:lpstr>ΕΡΕΥΝΑ Για τη δανειοδότηση των Επιχειρήσεων από τις Τράπεζες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Alexander Temekenidis</cp:lastModifiedBy>
  <cp:revision>1101</cp:revision>
  <dcterms:created xsi:type="dcterms:W3CDTF">2010-05-23T14:28:12Z</dcterms:created>
  <dcterms:modified xsi:type="dcterms:W3CDTF">2021-07-08T08:58:48Z</dcterms:modified>
</cp:coreProperties>
</file>