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3" r:id="rId4"/>
  </p:sldMasterIdLst>
  <p:sldIdLst>
    <p:sldId id="479" r:id="rId5"/>
    <p:sldId id="477" r:id="rId6"/>
    <p:sldId id="257" r:id="rId7"/>
    <p:sldId id="274" r:id="rId8"/>
    <p:sldId id="259" r:id="rId9"/>
    <p:sldId id="276" r:id="rId10"/>
    <p:sldId id="260" r:id="rId11"/>
    <p:sldId id="278" r:id="rId12"/>
    <p:sldId id="261" r:id="rId13"/>
    <p:sldId id="262" r:id="rId14"/>
    <p:sldId id="263" r:id="rId15"/>
    <p:sldId id="280" r:id="rId16"/>
    <p:sldId id="264" r:id="rId17"/>
    <p:sldId id="282" r:id="rId18"/>
    <p:sldId id="265" r:id="rId19"/>
    <p:sldId id="284" r:id="rId20"/>
    <p:sldId id="266" r:id="rId21"/>
    <p:sldId id="286" r:id="rId22"/>
    <p:sldId id="287" r:id="rId23"/>
    <p:sldId id="267" r:id="rId24"/>
    <p:sldId id="296" r:id="rId25"/>
    <p:sldId id="289" r:id="rId26"/>
    <p:sldId id="268" r:id="rId27"/>
    <p:sldId id="297" r:id="rId28"/>
    <p:sldId id="290" r:id="rId29"/>
    <p:sldId id="269" r:id="rId30"/>
    <p:sldId id="270" r:id="rId31"/>
    <p:sldId id="298" r:id="rId32"/>
    <p:sldId id="292" r:id="rId33"/>
    <p:sldId id="272" r:id="rId34"/>
    <p:sldId id="273" r:id="rId35"/>
    <p:sldId id="294" r:id="rId36"/>
    <p:sldId id="425" r:id="rId37"/>
  </p:sldIdLst>
  <p:sldSz cx="10826750" cy="8120063" type="B4ISO"/>
  <p:notesSz cx="6858000" cy="9144000"/>
  <p:defaultTextStyle>
    <a:defPPr>
      <a:defRPr lang="en-US"/>
    </a:defPPr>
    <a:lvl1pPr marL="0" algn="l" defTabSz="1033455" rtl="0" eaLnBrk="1" latinLnBrk="0" hangingPunct="1">
      <a:defRPr sz="2000" kern="1200">
        <a:solidFill>
          <a:schemeClr val="tx1"/>
        </a:solidFill>
        <a:latin typeface="+mn-lt"/>
        <a:ea typeface="+mn-ea"/>
        <a:cs typeface="+mn-cs"/>
      </a:defRPr>
    </a:lvl1pPr>
    <a:lvl2pPr marL="516727" algn="l" defTabSz="1033455" rtl="0" eaLnBrk="1" latinLnBrk="0" hangingPunct="1">
      <a:defRPr sz="2000" kern="1200">
        <a:solidFill>
          <a:schemeClr val="tx1"/>
        </a:solidFill>
        <a:latin typeface="+mn-lt"/>
        <a:ea typeface="+mn-ea"/>
        <a:cs typeface="+mn-cs"/>
      </a:defRPr>
    </a:lvl2pPr>
    <a:lvl3pPr marL="1033455" algn="l" defTabSz="1033455" rtl="0" eaLnBrk="1" latinLnBrk="0" hangingPunct="1">
      <a:defRPr sz="2000" kern="1200">
        <a:solidFill>
          <a:schemeClr val="tx1"/>
        </a:solidFill>
        <a:latin typeface="+mn-lt"/>
        <a:ea typeface="+mn-ea"/>
        <a:cs typeface="+mn-cs"/>
      </a:defRPr>
    </a:lvl3pPr>
    <a:lvl4pPr marL="1550182" algn="l" defTabSz="1033455" rtl="0" eaLnBrk="1" latinLnBrk="0" hangingPunct="1">
      <a:defRPr sz="2000" kern="1200">
        <a:solidFill>
          <a:schemeClr val="tx1"/>
        </a:solidFill>
        <a:latin typeface="+mn-lt"/>
        <a:ea typeface="+mn-ea"/>
        <a:cs typeface="+mn-cs"/>
      </a:defRPr>
    </a:lvl4pPr>
    <a:lvl5pPr marL="2066910" algn="l" defTabSz="1033455" rtl="0" eaLnBrk="1" latinLnBrk="0" hangingPunct="1">
      <a:defRPr sz="2000" kern="1200">
        <a:solidFill>
          <a:schemeClr val="tx1"/>
        </a:solidFill>
        <a:latin typeface="+mn-lt"/>
        <a:ea typeface="+mn-ea"/>
        <a:cs typeface="+mn-cs"/>
      </a:defRPr>
    </a:lvl5pPr>
    <a:lvl6pPr marL="2583637" algn="l" defTabSz="1033455" rtl="0" eaLnBrk="1" latinLnBrk="0" hangingPunct="1">
      <a:defRPr sz="2000" kern="1200">
        <a:solidFill>
          <a:schemeClr val="tx1"/>
        </a:solidFill>
        <a:latin typeface="+mn-lt"/>
        <a:ea typeface="+mn-ea"/>
        <a:cs typeface="+mn-cs"/>
      </a:defRPr>
    </a:lvl6pPr>
    <a:lvl7pPr marL="3100365" algn="l" defTabSz="1033455" rtl="0" eaLnBrk="1" latinLnBrk="0" hangingPunct="1">
      <a:defRPr sz="2000" kern="1200">
        <a:solidFill>
          <a:schemeClr val="tx1"/>
        </a:solidFill>
        <a:latin typeface="+mn-lt"/>
        <a:ea typeface="+mn-ea"/>
        <a:cs typeface="+mn-cs"/>
      </a:defRPr>
    </a:lvl7pPr>
    <a:lvl8pPr marL="3617092" algn="l" defTabSz="1033455" rtl="0" eaLnBrk="1" latinLnBrk="0" hangingPunct="1">
      <a:defRPr sz="2000" kern="1200">
        <a:solidFill>
          <a:schemeClr val="tx1"/>
        </a:solidFill>
        <a:latin typeface="+mn-lt"/>
        <a:ea typeface="+mn-ea"/>
        <a:cs typeface="+mn-cs"/>
      </a:defRPr>
    </a:lvl8pPr>
    <a:lvl9pPr marL="4133820" algn="l" defTabSz="103345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8">
          <p15:clr>
            <a:srgbClr val="A4A3A4"/>
          </p15:clr>
        </p15:guide>
        <p15:guide id="2" pos="3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440" y="72"/>
      </p:cViewPr>
      <p:guideLst>
        <p:guide orient="horz" pos="2558"/>
        <p:guide pos="341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a%20Boss\Documents\3-REPOSITION\2020\25%20-%20&#928;&#945;&#957;&#949;&#955;&#955;&#945;&#948;&#953;&#954;&#942;\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Φύλλο1!$B$3:$B$7</c:f>
              <c:strCache>
                <c:ptCount val="5"/>
                <c:pt idx="0">
                  <c:v>Ναι</c:v>
                </c:pt>
                <c:pt idx="1">
                  <c:v>Μάλλον ναι</c:v>
                </c:pt>
                <c:pt idx="2">
                  <c:v>Μάλλον όχι</c:v>
                </c:pt>
                <c:pt idx="3">
                  <c:v>Όχι</c:v>
                </c:pt>
                <c:pt idx="4">
                  <c:v>ΔΓ/ ΔΑ</c:v>
                </c:pt>
              </c:strCache>
            </c:strRef>
          </c:cat>
          <c:val>
            <c:numRef>
              <c:f>Φύλλο1!$E$3:$E$7</c:f>
              <c:numCache>
                <c:formatCode>0.0</c:formatCode>
                <c:ptCount val="5"/>
                <c:pt idx="0">
                  <c:v>23.680425140847888</c:v>
                </c:pt>
                <c:pt idx="1">
                  <c:v>24.952051784073198</c:v>
                </c:pt>
                <c:pt idx="2">
                  <c:v>15.765972749430619</c:v>
                </c:pt>
                <c:pt idx="3">
                  <c:v>33.926359531705749</c:v>
                </c:pt>
                <c:pt idx="4">
                  <c:v>1.675190793942543</c:v>
                </c:pt>
              </c:numCache>
            </c:numRef>
          </c:val>
          <c:extLst>
            <c:ext xmlns:c16="http://schemas.microsoft.com/office/drawing/2014/chart" uri="{C3380CC4-5D6E-409C-BE32-E72D297353CC}">
              <c16:uniqueId val="{00000000-73A1-49C9-BC9F-6EB75510679D}"/>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Sheet1!$B$239:$B$243</c:f>
              <c:strCache>
                <c:ptCount val="5"/>
                <c:pt idx="0">
                  <c:v>Ναι</c:v>
                </c:pt>
                <c:pt idx="1">
                  <c:v>Μάλλον ναι</c:v>
                </c:pt>
                <c:pt idx="2">
                  <c:v>Μάλλον όχι</c:v>
                </c:pt>
                <c:pt idx="3">
                  <c:v>Όχι</c:v>
                </c:pt>
                <c:pt idx="4">
                  <c:v>ΔΓ/ ΔΑ</c:v>
                </c:pt>
              </c:strCache>
            </c:strRef>
          </c:cat>
          <c:val>
            <c:numRef>
              <c:f>Sheet1!$E$239:$E$243</c:f>
              <c:numCache>
                <c:formatCode>0.00</c:formatCode>
                <c:ptCount val="5"/>
                <c:pt idx="0">
                  <c:v>47.435897435897459</c:v>
                </c:pt>
                <c:pt idx="1">
                  <c:v>20.512820512820504</c:v>
                </c:pt>
                <c:pt idx="2">
                  <c:v>8.9743589743589709</c:v>
                </c:pt>
                <c:pt idx="3">
                  <c:v>17.948717948717942</c:v>
                </c:pt>
                <c:pt idx="4">
                  <c:v>5.1282051282051269</c:v>
                </c:pt>
              </c:numCache>
            </c:numRef>
          </c:val>
          <c:extLst>
            <c:ext xmlns:c16="http://schemas.microsoft.com/office/drawing/2014/chart" uri="{C3380CC4-5D6E-409C-BE32-E72D297353CC}">
              <c16:uniqueId val="{00000000-53C2-48EE-BA62-F010B8977839}"/>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Φύλλο1!$B$105:$B$107</c:f>
              <c:strCache>
                <c:ptCount val="3"/>
                <c:pt idx="0">
                  <c:v>Οι διαδικασίες θα πρέπει να γίνουν όσο το δυνατόν πιο γρήγορα</c:v>
                </c:pt>
                <c:pt idx="1">
                  <c:v>Να γίνουν Νοέμβριο</c:v>
                </c:pt>
                <c:pt idx="2">
                  <c:v>ΔΓ/ ΔΑ</c:v>
                </c:pt>
              </c:strCache>
            </c:strRef>
          </c:cat>
          <c:val>
            <c:numRef>
              <c:f>Φύλλο1!$E$105:$E$107</c:f>
              <c:numCache>
                <c:formatCode>0.0</c:formatCode>
                <c:ptCount val="3"/>
                <c:pt idx="0">
                  <c:v>31.666666666666664</c:v>
                </c:pt>
                <c:pt idx="1">
                  <c:v>42.085834333733509</c:v>
                </c:pt>
                <c:pt idx="2">
                  <c:v>26.247498999599831</c:v>
                </c:pt>
              </c:numCache>
            </c:numRef>
          </c:val>
          <c:extLst>
            <c:ext xmlns:c16="http://schemas.microsoft.com/office/drawing/2014/chart" uri="{C3380CC4-5D6E-409C-BE32-E72D297353CC}">
              <c16:uniqueId val="{00000000-F353-4809-B39C-3A1758F8CCE6}"/>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Sheet1!$B$291:$B$293</c:f>
              <c:strCache>
                <c:ptCount val="3"/>
                <c:pt idx="0">
                  <c:v>Οι διαδικασίες θα πρέπει να γίνουν όσο το δυνατόν πιο γρήγορα</c:v>
                </c:pt>
                <c:pt idx="1">
                  <c:v>Να γίνουν Νοέμβριο</c:v>
                </c:pt>
                <c:pt idx="2">
                  <c:v>ΔΓ/ ΔΑ</c:v>
                </c:pt>
              </c:strCache>
            </c:strRef>
          </c:cat>
          <c:val>
            <c:numRef>
              <c:f>Sheet1!$E$291:$E$293</c:f>
              <c:numCache>
                <c:formatCode>0.00</c:formatCode>
                <c:ptCount val="3"/>
                <c:pt idx="0">
                  <c:v>49.350649350649356</c:v>
                </c:pt>
                <c:pt idx="1">
                  <c:v>37.662337662337656</c:v>
                </c:pt>
                <c:pt idx="2">
                  <c:v>12.987012987012978</c:v>
                </c:pt>
              </c:numCache>
            </c:numRef>
          </c:val>
          <c:extLst>
            <c:ext xmlns:c16="http://schemas.microsoft.com/office/drawing/2014/chart" uri="{C3380CC4-5D6E-409C-BE32-E72D297353CC}">
              <c16:uniqueId val="{00000000-F074-4AC9-919D-838D4874AB20}"/>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Φύλλο1!$B$115:$B$120</c:f>
              <c:strCache>
                <c:ptCount val="6"/>
                <c:pt idx="0">
                  <c:v>Ανδρουλάκης Νίκος</c:v>
                </c:pt>
                <c:pt idx="1">
                  <c:v>Γεννηματά Φώφη</c:v>
                </c:pt>
                <c:pt idx="2">
                  <c:v>Γερουλάνος Παύλος</c:v>
                </c:pt>
                <c:pt idx="3">
                  <c:v>Λοβέρδος Ανδρέας</c:v>
                </c:pt>
                <c:pt idx="4">
                  <c:v>Άλλον</c:v>
                </c:pt>
                <c:pt idx="5">
                  <c:v>ΔΓ/ΔΑ</c:v>
                </c:pt>
              </c:strCache>
            </c:strRef>
          </c:cat>
          <c:val>
            <c:numRef>
              <c:f>Φύλλο1!$E$115:$E$120</c:f>
              <c:numCache>
                <c:formatCode>0.0</c:formatCode>
                <c:ptCount val="6"/>
                <c:pt idx="0">
                  <c:v>17.870297355838801</c:v>
                </c:pt>
                <c:pt idx="1">
                  <c:v>18.134813291676227</c:v>
                </c:pt>
                <c:pt idx="2">
                  <c:v>11.41610852140583</c:v>
                </c:pt>
                <c:pt idx="3">
                  <c:v>28.525797790044226</c:v>
                </c:pt>
                <c:pt idx="4">
                  <c:v>9.334917101703887</c:v>
                </c:pt>
                <c:pt idx="5">
                  <c:v>14.718065939331028</c:v>
                </c:pt>
              </c:numCache>
            </c:numRef>
          </c:val>
          <c:extLst>
            <c:ext xmlns:c16="http://schemas.microsoft.com/office/drawing/2014/chart" uri="{C3380CC4-5D6E-409C-BE32-E72D297353CC}">
              <c16:uniqueId val="{00000000-53EE-4867-8E43-2A289C4406B2}"/>
            </c:ext>
          </c:extLst>
        </c:ser>
        <c:dLbls>
          <c:showLegendKey val="0"/>
          <c:showVal val="1"/>
          <c:showCatName val="0"/>
          <c:showSerName val="0"/>
          <c:showPercent val="0"/>
          <c:showBubbleSize val="0"/>
        </c:dLbls>
        <c:gapWidth val="150"/>
        <c:shape val="box"/>
        <c:axId val="121646464"/>
        <c:axId val="121652352"/>
        <c:axId val="0"/>
      </c:bar3DChart>
      <c:catAx>
        <c:axId val="121646464"/>
        <c:scaling>
          <c:orientation val="minMax"/>
        </c:scaling>
        <c:delete val="0"/>
        <c:axPos val="b"/>
        <c:numFmt formatCode="General" sourceLinked="0"/>
        <c:majorTickMark val="none"/>
        <c:minorTickMark val="none"/>
        <c:tickLblPos val="nextTo"/>
        <c:txPr>
          <a:bodyPr/>
          <a:lstStyle/>
          <a:p>
            <a:pPr>
              <a:defRPr b="1"/>
            </a:pPr>
            <a:endParaRPr lang="el-GR"/>
          </a:p>
        </c:txPr>
        <c:crossAx val="121652352"/>
        <c:crosses val="autoZero"/>
        <c:auto val="1"/>
        <c:lblAlgn val="ctr"/>
        <c:lblOffset val="100"/>
        <c:noMultiLvlLbl val="0"/>
      </c:catAx>
      <c:valAx>
        <c:axId val="121652352"/>
        <c:scaling>
          <c:orientation val="minMax"/>
        </c:scaling>
        <c:delete val="1"/>
        <c:axPos val="l"/>
        <c:numFmt formatCode="0.0" sourceLinked="1"/>
        <c:majorTickMark val="out"/>
        <c:minorTickMark val="none"/>
        <c:tickLblPos val="nextTo"/>
        <c:crossAx val="12164646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Sheet1!$B$299:$B$304</c:f>
              <c:strCache>
                <c:ptCount val="6"/>
                <c:pt idx="0">
                  <c:v>Ανδρουλάκης Νίκος</c:v>
                </c:pt>
                <c:pt idx="1">
                  <c:v>Γεννηματά Φώφη</c:v>
                </c:pt>
                <c:pt idx="2">
                  <c:v>Γερουλάνος Παύλος</c:v>
                </c:pt>
                <c:pt idx="3">
                  <c:v>Λοβέρδος Ανδρέας</c:v>
                </c:pt>
                <c:pt idx="4">
                  <c:v>Άλλον</c:v>
                </c:pt>
                <c:pt idx="5">
                  <c:v>ΔΓ/ΔΑ</c:v>
                </c:pt>
              </c:strCache>
            </c:strRef>
          </c:cat>
          <c:val>
            <c:numRef>
              <c:f>Sheet1!$E$299:$E$304</c:f>
              <c:numCache>
                <c:formatCode>0.00</c:formatCode>
                <c:ptCount val="6"/>
                <c:pt idx="0">
                  <c:v>26.923076923076916</c:v>
                </c:pt>
                <c:pt idx="1">
                  <c:v>16.666666666666661</c:v>
                </c:pt>
                <c:pt idx="2">
                  <c:v>7.6923076923076907</c:v>
                </c:pt>
                <c:pt idx="3">
                  <c:v>39.743589743589752</c:v>
                </c:pt>
                <c:pt idx="4">
                  <c:v>6.4102564102564088</c:v>
                </c:pt>
                <c:pt idx="5">
                  <c:v>2.5641025641025634</c:v>
                </c:pt>
              </c:numCache>
            </c:numRef>
          </c:val>
          <c:extLst>
            <c:ext xmlns:c16="http://schemas.microsoft.com/office/drawing/2014/chart" uri="{C3380CC4-5D6E-409C-BE32-E72D297353CC}">
              <c16:uniqueId val="{00000000-9340-4E0A-9670-5BC10213BA32}"/>
            </c:ext>
          </c:extLst>
        </c:ser>
        <c:dLbls>
          <c:showLegendKey val="0"/>
          <c:showVal val="1"/>
          <c:showCatName val="0"/>
          <c:showSerName val="0"/>
          <c:showPercent val="0"/>
          <c:showBubbleSize val="0"/>
        </c:dLbls>
        <c:gapWidth val="150"/>
        <c:shape val="box"/>
        <c:axId val="121690368"/>
        <c:axId val="121696256"/>
        <c:axId val="0"/>
      </c:bar3DChart>
      <c:catAx>
        <c:axId val="121690368"/>
        <c:scaling>
          <c:orientation val="minMax"/>
        </c:scaling>
        <c:delete val="0"/>
        <c:axPos val="b"/>
        <c:numFmt formatCode="General" sourceLinked="0"/>
        <c:majorTickMark val="none"/>
        <c:minorTickMark val="none"/>
        <c:tickLblPos val="nextTo"/>
        <c:txPr>
          <a:bodyPr/>
          <a:lstStyle/>
          <a:p>
            <a:pPr>
              <a:defRPr b="1"/>
            </a:pPr>
            <a:endParaRPr lang="el-GR"/>
          </a:p>
        </c:txPr>
        <c:crossAx val="121696256"/>
        <c:crosses val="autoZero"/>
        <c:auto val="1"/>
        <c:lblAlgn val="ctr"/>
        <c:lblOffset val="100"/>
        <c:noMultiLvlLbl val="0"/>
      </c:catAx>
      <c:valAx>
        <c:axId val="121696256"/>
        <c:scaling>
          <c:orientation val="minMax"/>
        </c:scaling>
        <c:delete val="1"/>
        <c:axPos val="l"/>
        <c:numFmt formatCode="0.00" sourceLinked="1"/>
        <c:majorTickMark val="out"/>
        <c:minorTickMark val="none"/>
        <c:tickLblPos val="nextTo"/>
        <c:crossAx val="121690368"/>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Φύλλο1!$B$128</c:f>
              <c:strCache>
                <c:ptCount val="1"/>
                <c:pt idx="0">
                  <c:v>Λοβέρδος Ανδρέας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Φύλλο1!$C$128:$F$128</c:f>
              <c:numCache>
                <c:formatCode>0.0</c:formatCode>
                <c:ptCount val="4"/>
                <c:pt idx="0">
                  <c:v>34.603428457194276</c:v>
                </c:pt>
                <c:pt idx="1">
                  <c:v>22.067620286085827</c:v>
                </c:pt>
                <c:pt idx="2">
                  <c:v>31.420426127838365</c:v>
                </c:pt>
                <c:pt idx="3">
                  <c:v>25.622829231184998</c:v>
                </c:pt>
              </c:numCache>
            </c:numRef>
          </c:val>
          <c:extLst>
            <c:ext xmlns:c16="http://schemas.microsoft.com/office/drawing/2014/chart" uri="{C3380CC4-5D6E-409C-BE32-E72D297353CC}">
              <c16:uniqueId val="{00000000-8464-4E70-AF59-3D6898FC854B}"/>
            </c:ext>
          </c:extLst>
        </c:ser>
        <c:ser>
          <c:idx val="1"/>
          <c:order val="1"/>
          <c:tx>
            <c:strRef>
              <c:f>Φύλλο1!$B$129</c:f>
              <c:strCache>
                <c:ptCount val="1"/>
                <c:pt idx="0">
                  <c:v>Γεννηματά Φώφη</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Φύλλο1!$C$129:$F$129</c:f>
              <c:numCache>
                <c:formatCode>0.0</c:formatCode>
                <c:ptCount val="4"/>
                <c:pt idx="0">
                  <c:v>14.075665950322355</c:v>
                </c:pt>
                <c:pt idx="1">
                  <c:v>14.12023607082125</c:v>
                </c:pt>
                <c:pt idx="2">
                  <c:v>11.648494548364512</c:v>
                </c:pt>
                <c:pt idx="3">
                  <c:v>16.261122844245147</c:v>
                </c:pt>
              </c:numCache>
            </c:numRef>
          </c:val>
          <c:extLst>
            <c:ext xmlns:c16="http://schemas.microsoft.com/office/drawing/2014/chart" uri="{C3380CC4-5D6E-409C-BE32-E72D297353CC}">
              <c16:uniqueId val="{00000001-8464-4E70-AF59-3D6898FC854B}"/>
            </c:ext>
          </c:extLst>
        </c:ser>
        <c:ser>
          <c:idx val="2"/>
          <c:order val="2"/>
          <c:tx>
            <c:strRef>
              <c:f>Φύλλο1!$B$130</c:f>
              <c:strCache>
                <c:ptCount val="1"/>
                <c:pt idx="0">
                  <c:v>Ανδρουλάκης Νίκος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Φύλλο1!$C$130:$F$130</c:f>
              <c:numCache>
                <c:formatCode>0.0</c:formatCode>
                <c:ptCount val="4"/>
                <c:pt idx="0">
                  <c:v>17.763006647008829</c:v>
                </c:pt>
                <c:pt idx="1">
                  <c:v>20.92827848354505</c:v>
                </c:pt>
                <c:pt idx="2">
                  <c:v>17.270181054316282</c:v>
                </c:pt>
                <c:pt idx="3">
                  <c:v>15.118059795609911</c:v>
                </c:pt>
              </c:numCache>
            </c:numRef>
          </c:val>
          <c:extLst>
            <c:ext xmlns:c16="http://schemas.microsoft.com/office/drawing/2014/chart" uri="{C3380CC4-5D6E-409C-BE32-E72D297353CC}">
              <c16:uniqueId val="{00000002-8464-4E70-AF59-3D6898FC854B}"/>
            </c:ext>
          </c:extLst>
        </c:ser>
        <c:ser>
          <c:idx val="3"/>
          <c:order val="3"/>
          <c:tx>
            <c:strRef>
              <c:f>Φύλλο1!$B$131</c:f>
              <c:strCache>
                <c:ptCount val="1"/>
                <c:pt idx="0">
                  <c:v>Γερουλάνος Παύλος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Φύλλο1!$C$131:$F$131</c:f>
              <c:numCache>
                <c:formatCode>0.0</c:formatCode>
                <c:ptCount val="4"/>
                <c:pt idx="0">
                  <c:v>7.9244340046978889</c:v>
                </c:pt>
                <c:pt idx="1">
                  <c:v>15.05851755526658</c:v>
                </c:pt>
                <c:pt idx="2">
                  <c:v>8.9446834050215074</c:v>
                </c:pt>
                <c:pt idx="3">
                  <c:v>7.6921537029437417</c:v>
                </c:pt>
              </c:numCache>
            </c:numRef>
          </c:val>
          <c:extLst>
            <c:ext xmlns:c16="http://schemas.microsoft.com/office/drawing/2014/chart" uri="{C3380CC4-5D6E-409C-BE32-E72D297353CC}">
              <c16:uniqueId val="{00000003-8464-4E70-AF59-3D6898FC854B}"/>
            </c:ext>
          </c:extLst>
        </c:ser>
        <c:ser>
          <c:idx val="4"/>
          <c:order val="4"/>
          <c:tx>
            <c:strRef>
              <c:f>Φύλλο1!$B$132</c:f>
              <c:strCache>
                <c:ptCount val="1"/>
                <c:pt idx="0">
                  <c:v>Άλλος</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Φύλλο1!$C$132:$F$132</c:f>
              <c:numCache>
                <c:formatCode>0.0</c:formatCode>
                <c:ptCount val="4"/>
                <c:pt idx="0">
                  <c:v>7.2797241241441393</c:v>
                </c:pt>
                <c:pt idx="1">
                  <c:v>6.655996799039718</c:v>
                </c:pt>
                <c:pt idx="2">
                  <c:v>8.4865459637891423</c:v>
                </c:pt>
                <c:pt idx="3">
                  <c:v>9.2125676879497984</c:v>
                </c:pt>
              </c:numCache>
            </c:numRef>
          </c:val>
          <c:extLst>
            <c:ext xmlns:c16="http://schemas.microsoft.com/office/drawing/2014/chart" uri="{C3380CC4-5D6E-409C-BE32-E72D297353CC}">
              <c16:uniqueId val="{00000004-8464-4E70-AF59-3D6898FC854B}"/>
            </c:ext>
          </c:extLst>
        </c:ser>
        <c:ser>
          <c:idx val="5"/>
          <c:order val="5"/>
          <c:tx>
            <c:strRef>
              <c:f>Φύλλο1!$B$133</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Φύλλο1!$C$127:$F$127</c:f>
              <c:strCache>
                <c:ptCount val="4"/>
                <c:pt idx="0">
                  <c:v>...είναι πιο δυναμικός</c:v>
                </c:pt>
                <c:pt idx="1">
                  <c:v>...είναι πιο σύγχρονος</c:v>
                </c:pt>
                <c:pt idx="2">
                  <c:v>...μπορεί να ανεβάσει τα ποσοστά του ΚΙΝΑΛ σηματοδοτώντας μια νέα αρχή</c:v>
                </c:pt>
                <c:pt idx="3">
                  <c:v>...είναι πιο κοντά στα προβλήματα της κοινωνίας</c:v>
                </c:pt>
              </c:strCache>
            </c:strRef>
          </c:cat>
          <c:val>
            <c:numRef>
              <c:f>Φύλλο1!$C$133:$F$133</c:f>
              <c:numCache>
                <c:formatCode>0.0</c:formatCode>
                <c:ptCount val="4"/>
                <c:pt idx="0">
                  <c:v>18.353740816632513</c:v>
                </c:pt>
                <c:pt idx="1">
                  <c:v>21.169350805241571</c:v>
                </c:pt>
                <c:pt idx="2">
                  <c:v>22.229668900670195</c:v>
                </c:pt>
                <c:pt idx="3">
                  <c:v>26.093266738066401</c:v>
                </c:pt>
              </c:numCache>
            </c:numRef>
          </c:val>
          <c:extLst>
            <c:ext xmlns:c16="http://schemas.microsoft.com/office/drawing/2014/chart" uri="{C3380CC4-5D6E-409C-BE32-E72D297353CC}">
              <c16:uniqueId val="{00000005-8464-4E70-AF59-3D6898FC854B}"/>
            </c:ext>
          </c:extLst>
        </c:ser>
        <c:dLbls>
          <c:showLegendKey val="0"/>
          <c:showVal val="1"/>
          <c:showCatName val="0"/>
          <c:showSerName val="0"/>
          <c:showPercent val="0"/>
          <c:showBubbleSize val="0"/>
        </c:dLbls>
        <c:gapWidth val="95"/>
        <c:gapDepth val="95"/>
        <c:shape val="box"/>
        <c:axId val="121420800"/>
        <c:axId val="121426688"/>
        <c:axId val="0"/>
      </c:bar3DChart>
      <c:catAx>
        <c:axId val="121420800"/>
        <c:scaling>
          <c:orientation val="minMax"/>
        </c:scaling>
        <c:delete val="0"/>
        <c:axPos val="l"/>
        <c:numFmt formatCode="General" sourceLinked="0"/>
        <c:majorTickMark val="none"/>
        <c:minorTickMark val="none"/>
        <c:tickLblPos val="nextTo"/>
        <c:txPr>
          <a:bodyPr/>
          <a:lstStyle/>
          <a:p>
            <a:pPr>
              <a:defRPr b="1"/>
            </a:pPr>
            <a:endParaRPr lang="el-GR"/>
          </a:p>
        </c:txPr>
        <c:crossAx val="121426688"/>
        <c:crosses val="autoZero"/>
        <c:auto val="1"/>
        <c:lblAlgn val="ctr"/>
        <c:lblOffset val="100"/>
        <c:noMultiLvlLbl val="0"/>
      </c:catAx>
      <c:valAx>
        <c:axId val="121426688"/>
        <c:scaling>
          <c:orientation val="minMax"/>
        </c:scaling>
        <c:delete val="1"/>
        <c:axPos val="b"/>
        <c:numFmt formatCode="0%" sourceLinked="1"/>
        <c:majorTickMark val="out"/>
        <c:minorTickMark val="none"/>
        <c:tickLblPos val="nextTo"/>
        <c:crossAx val="121420800"/>
        <c:crosses val="autoZero"/>
        <c:crossBetween val="between"/>
      </c:valAx>
    </c:plotArea>
    <c:legend>
      <c:legendPos val="t"/>
      <c:overlay val="0"/>
      <c:txPr>
        <a:bodyPr/>
        <a:lstStyle/>
        <a:p>
          <a:pPr>
            <a:defRPr b="1"/>
          </a:pPr>
          <a:endParaRPr lang="el-GR"/>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Φύλλο1!$B$140:$B$143</c:f>
              <c:strCache>
                <c:ptCount val="4"/>
                <c:pt idx="0">
                  <c:v>Είναι προτιμότερο να επανέλθει ο τίτλος ΠΑΣΟΚ</c:v>
                </c:pt>
                <c:pt idx="1">
                  <c:v>Είναι προτιμότερο να χρησιμοποιείται ο τίτλος ΚΙΝΑΛ γιατί δείχνει μεγαλύτερη ευρύτητα</c:v>
                </c:pt>
                <c:pt idx="2">
                  <c:v>Πρόκειται για μια συζήτηση χωρίς νόημα</c:v>
                </c:pt>
                <c:pt idx="3">
                  <c:v>ΔΓ/ΔΑ</c:v>
                </c:pt>
              </c:strCache>
            </c:strRef>
          </c:cat>
          <c:val>
            <c:numRef>
              <c:f>Φύλλο1!$E$140:$E$143</c:f>
              <c:numCache>
                <c:formatCode>0.0</c:formatCode>
                <c:ptCount val="4"/>
                <c:pt idx="0">
                  <c:v>30.502057777600182</c:v>
                </c:pt>
                <c:pt idx="1">
                  <c:v>11.137970991329363</c:v>
                </c:pt>
                <c:pt idx="2">
                  <c:v>49.085987133895401</c:v>
                </c:pt>
                <c:pt idx="3">
                  <c:v>9.2739840971750525</c:v>
                </c:pt>
              </c:numCache>
            </c:numRef>
          </c:val>
          <c:extLst>
            <c:ext xmlns:c16="http://schemas.microsoft.com/office/drawing/2014/chart" uri="{C3380CC4-5D6E-409C-BE32-E72D297353CC}">
              <c16:uniqueId val="{00000000-0436-463F-8F77-1B6EE4610FDD}"/>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Sheet2!$B$40:$B$43</c:f>
              <c:strCache>
                <c:ptCount val="4"/>
                <c:pt idx="0">
                  <c:v>Είναι προτιμότερο να επανέλθει ο τίτλος ΠΑΣΟΚ</c:v>
                </c:pt>
                <c:pt idx="1">
                  <c:v>Είναι προτιμότερο να χρησιμοποιείται ο τίτλος ΚΙΝΑΛ γιατί δείχνει μεγαλύτερη ευρύτητα</c:v>
                </c:pt>
                <c:pt idx="2">
                  <c:v>Πρόκειται για μια συζήτηση χωρίς νόημα</c:v>
                </c:pt>
                <c:pt idx="3">
                  <c:v>ΔΓ/ΔΑ</c:v>
                </c:pt>
              </c:strCache>
            </c:strRef>
          </c:cat>
          <c:val>
            <c:numRef>
              <c:f>Sheet2!$E$40:$E$43</c:f>
              <c:numCache>
                <c:formatCode>0.0</c:formatCode>
                <c:ptCount val="4"/>
                <c:pt idx="0">
                  <c:v>50.000000000000021</c:v>
                </c:pt>
                <c:pt idx="1">
                  <c:v>20.512820512820504</c:v>
                </c:pt>
                <c:pt idx="2">
                  <c:v>26.923076923076916</c:v>
                </c:pt>
                <c:pt idx="3">
                  <c:v>2.5641025641025634</c:v>
                </c:pt>
              </c:numCache>
            </c:numRef>
          </c:val>
          <c:extLst>
            <c:ext xmlns:c16="http://schemas.microsoft.com/office/drawing/2014/chart" uri="{C3380CC4-5D6E-409C-BE32-E72D297353CC}">
              <c16:uniqueId val="{00000000-DF60-4851-803A-9C814BE12E2B}"/>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Φύλλο1!$B$169</c:f>
              <c:strCache>
                <c:ptCount val="1"/>
                <c:pt idx="0">
                  <c:v>Θα μπορούσα να το ψηφίσω</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Φύλλο1!$C$169:$H$169</c:f>
              <c:numCache>
                <c:formatCode>0.0</c:formatCode>
                <c:ptCount val="6"/>
                <c:pt idx="0">
                  <c:v>19.108950586348591</c:v>
                </c:pt>
                <c:pt idx="1">
                  <c:v>14.594238222719463</c:v>
                </c:pt>
                <c:pt idx="2">
                  <c:v>22.93602707046103</c:v>
                </c:pt>
                <c:pt idx="3">
                  <c:v>37.9</c:v>
                </c:pt>
                <c:pt idx="4">
                  <c:v>38.4</c:v>
                </c:pt>
                <c:pt idx="5">
                  <c:v>58.2</c:v>
                </c:pt>
              </c:numCache>
            </c:numRef>
          </c:val>
          <c:extLst>
            <c:ext xmlns:c16="http://schemas.microsoft.com/office/drawing/2014/chart" uri="{C3380CC4-5D6E-409C-BE32-E72D297353CC}">
              <c16:uniqueId val="{00000000-28E6-44A4-8D78-5AF1019418A7}"/>
            </c:ext>
          </c:extLst>
        </c:ser>
        <c:ser>
          <c:idx val="1"/>
          <c:order val="1"/>
          <c:tx>
            <c:strRef>
              <c:f>Φύλλο1!$B$170</c:f>
              <c:strCache>
                <c:ptCount val="1"/>
                <c:pt idx="0">
                  <c:v>Δεν θα μπορούσα ποτέ να το ψηφίσω</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Φύλλο1!$C$170:$H$170</c:f>
              <c:numCache>
                <c:formatCode>0.0</c:formatCode>
                <c:ptCount val="6"/>
                <c:pt idx="0">
                  <c:v>77.338879422672164</c:v>
                </c:pt>
                <c:pt idx="1">
                  <c:v>81.230271306988442</c:v>
                </c:pt>
                <c:pt idx="2">
                  <c:v>73.856841979178128</c:v>
                </c:pt>
                <c:pt idx="3">
                  <c:v>57.9</c:v>
                </c:pt>
                <c:pt idx="4">
                  <c:v>58.6</c:v>
                </c:pt>
                <c:pt idx="5">
                  <c:v>39.5</c:v>
                </c:pt>
              </c:numCache>
            </c:numRef>
          </c:val>
          <c:extLst>
            <c:ext xmlns:c16="http://schemas.microsoft.com/office/drawing/2014/chart" uri="{C3380CC4-5D6E-409C-BE32-E72D297353CC}">
              <c16:uniqueId val="{00000001-28E6-44A4-8D78-5AF1019418A7}"/>
            </c:ext>
          </c:extLst>
        </c:ser>
        <c:ser>
          <c:idx val="2"/>
          <c:order val="2"/>
          <c:tx>
            <c:strRef>
              <c:f>Φύλλο1!$B$171</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Φύλλο1!$C$168:$H$168</c:f>
              <c:strCache>
                <c:ptCount val="6"/>
                <c:pt idx="0">
                  <c:v>ΜΕΡΑ 25</c:v>
                </c:pt>
                <c:pt idx="1">
                  <c:v>ΕΛΛΗΝΙΚΗ ΛΥΣΗ</c:v>
                </c:pt>
                <c:pt idx="2">
                  <c:v>ΚΚΕ</c:v>
                </c:pt>
                <c:pt idx="3">
                  <c:v>ΚΙΝΑΛ</c:v>
                </c:pt>
                <c:pt idx="4">
                  <c:v>ΣΥΡΙΖΑ</c:v>
                </c:pt>
                <c:pt idx="5">
                  <c:v>Ν.Δ</c:v>
                </c:pt>
              </c:strCache>
            </c:strRef>
          </c:cat>
          <c:val>
            <c:numRef>
              <c:f>Φύλλο1!$C$171:$H$171</c:f>
              <c:numCache>
                <c:formatCode>0.0</c:formatCode>
                <c:ptCount val="6"/>
                <c:pt idx="0">
                  <c:v>3.552169990979253</c:v>
                </c:pt>
                <c:pt idx="1">
                  <c:v>4.1754904702920861</c:v>
                </c:pt>
                <c:pt idx="2">
                  <c:v>3.2071309503608414</c:v>
                </c:pt>
                <c:pt idx="3">
                  <c:v>4.2</c:v>
                </c:pt>
                <c:pt idx="4">
                  <c:v>3</c:v>
                </c:pt>
                <c:pt idx="5">
                  <c:v>2.3217511953125776</c:v>
                </c:pt>
              </c:numCache>
            </c:numRef>
          </c:val>
          <c:extLst>
            <c:ext xmlns:c16="http://schemas.microsoft.com/office/drawing/2014/chart" uri="{C3380CC4-5D6E-409C-BE32-E72D297353CC}">
              <c16:uniqueId val="{00000002-28E6-44A4-8D78-5AF1019418A7}"/>
            </c:ext>
          </c:extLst>
        </c:ser>
        <c:dLbls>
          <c:showLegendKey val="0"/>
          <c:showVal val="1"/>
          <c:showCatName val="0"/>
          <c:showSerName val="0"/>
          <c:showPercent val="0"/>
          <c:showBubbleSize val="0"/>
        </c:dLbls>
        <c:gapWidth val="95"/>
        <c:gapDepth val="95"/>
        <c:shape val="box"/>
        <c:axId val="253813888"/>
        <c:axId val="266621696"/>
        <c:axId val="0"/>
      </c:bar3DChart>
      <c:catAx>
        <c:axId val="253813888"/>
        <c:scaling>
          <c:orientation val="minMax"/>
        </c:scaling>
        <c:delete val="0"/>
        <c:axPos val="l"/>
        <c:numFmt formatCode="General" sourceLinked="0"/>
        <c:majorTickMark val="none"/>
        <c:minorTickMark val="none"/>
        <c:tickLblPos val="nextTo"/>
        <c:txPr>
          <a:bodyPr/>
          <a:lstStyle/>
          <a:p>
            <a:pPr>
              <a:defRPr b="1"/>
            </a:pPr>
            <a:endParaRPr lang="el-GR"/>
          </a:p>
        </c:txPr>
        <c:crossAx val="266621696"/>
        <c:crosses val="autoZero"/>
        <c:auto val="1"/>
        <c:lblAlgn val="ctr"/>
        <c:lblOffset val="100"/>
        <c:noMultiLvlLbl val="0"/>
      </c:catAx>
      <c:valAx>
        <c:axId val="266621696"/>
        <c:scaling>
          <c:orientation val="minMax"/>
        </c:scaling>
        <c:delete val="1"/>
        <c:axPos val="b"/>
        <c:numFmt formatCode="0%" sourceLinked="1"/>
        <c:majorTickMark val="out"/>
        <c:minorTickMark val="none"/>
        <c:tickLblPos val="nextTo"/>
        <c:crossAx val="253813888"/>
        <c:crosses val="autoZero"/>
        <c:crossBetween val="between"/>
      </c:valAx>
    </c:plotArea>
    <c:legend>
      <c:legendPos val="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Φύλλο1!$B$178:$B$188</c:f>
              <c:strCache>
                <c:ptCount val="11"/>
                <c:pt idx="0">
                  <c:v>Ν.Δ.</c:v>
                </c:pt>
                <c:pt idx="1">
                  <c:v>ΣΥΡΙΖΑ</c:v>
                </c:pt>
                <c:pt idx="2">
                  <c:v>ΚΙΝΗΜΑ ΑΛΛΑΓΗΣ</c:v>
                </c:pt>
                <c:pt idx="3">
                  <c:v>ΚΚΕ</c:v>
                </c:pt>
                <c:pt idx="4">
                  <c:v>ΕΛΛΗΝΙΚΗ ΛΥΣΗ</c:v>
                </c:pt>
                <c:pt idx="5">
                  <c:v>ΜΕΡΑ 25</c:v>
                </c:pt>
                <c:pt idx="6">
                  <c:v>Άλλο κόμμα</c:v>
                </c:pt>
                <c:pt idx="7">
                  <c:v>Λευκό / Άκυρο</c:v>
                </c:pt>
                <c:pt idx="8">
                  <c:v>Θα απέχω</c:v>
                </c:pt>
                <c:pt idx="9">
                  <c:v>Δεν έχω αποφασίσει</c:v>
                </c:pt>
                <c:pt idx="10">
                  <c:v>ΔΓ/ΔΑ</c:v>
                </c:pt>
              </c:strCache>
            </c:strRef>
          </c:cat>
          <c:val>
            <c:numRef>
              <c:f>Φύλλο1!$E$178:$E$188</c:f>
              <c:numCache>
                <c:formatCode>0.0</c:formatCode>
                <c:ptCount val="11"/>
                <c:pt idx="0">
                  <c:v>37.299999999999997</c:v>
                </c:pt>
                <c:pt idx="1">
                  <c:v>20.2</c:v>
                </c:pt>
                <c:pt idx="2">
                  <c:v>7.1</c:v>
                </c:pt>
                <c:pt idx="3">
                  <c:v>5.3</c:v>
                </c:pt>
                <c:pt idx="4">
                  <c:v>4.4000000000000004</c:v>
                </c:pt>
                <c:pt idx="5">
                  <c:v>3.1</c:v>
                </c:pt>
                <c:pt idx="6">
                  <c:v>3.2</c:v>
                </c:pt>
                <c:pt idx="7">
                  <c:v>3.8</c:v>
                </c:pt>
                <c:pt idx="8">
                  <c:v>3.2</c:v>
                </c:pt>
                <c:pt idx="9">
                  <c:v>9.1</c:v>
                </c:pt>
                <c:pt idx="10">
                  <c:v>3.3</c:v>
                </c:pt>
              </c:numCache>
            </c:numRef>
          </c:val>
          <c:extLst>
            <c:ext xmlns:c16="http://schemas.microsoft.com/office/drawing/2014/chart" uri="{C3380CC4-5D6E-409C-BE32-E72D297353CC}">
              <c16:uniqueId val="{00000000-6263-4D87-9BD1-157EBF71C36B}"/>
            </c:ext>
          </c:extLst>
        </c:ser>
        <c:dLbls>
          <c:showLegendKey val="0"/>
          <c:showVal val="1"/>
          <c:showCatName val="0"/>
          <c:showSerName val="0"/>
          <c:showPercent val="0"/>
          <c:showBubbleSize val="0"/>
        </c:dLbls>
        <c:gapWidth val="150"/>
        <c:shape val="box"/>
        <c:axId val="121758848"/>
        <c:axId val="121760384"/>
        <c:axId val="0"/>
      </c:bar3DChart>
      <c:catAx>
        <c:axId val="121758848"/>
        <c:scaling>
          <c:orientation val="minMax"/>
        </c:scaling>
        <c:delete val="0"/>
        <c:axPos val="b"/>
        <c:numFmt formatCode="General" sourceLinked="0"/>
        <c:majorTickMark val="none"/>
        <c:minorTickMark val="none"/>
        <c:tickLblPos val="nextTo"/>
        <c:txPr>
          <a:bodyPr/>
          <a:lstStyle/>
          <a:p>
            <a:pPr>
              <a:defRPr b="1"/>
            </a:pPr>
            <a:endParaRPr lang="el-GR"/>
          </a:p>
        </c:txPr>
        <c:crossAx val="121760384"/>
        <c:crosses val="autoZero"/>
        <c:auto val="1"/>
        <c:lblAlgn val="ctr"/>
        <c:lblOffset val="100"/>
        <c:noMultiLvlLbl val="0"/>
      </c:catAx>
      <c:valAx>
        <c:axId val="121760384"/>
        <c:scaling>
          <c:orientation val="minMax"/>
        </c:scaling>
        <c:delete val="1"/>
        <c:axPos val="l"/>
        <c:numFmt formatCode="0.0" sourceLinked="1"/>
        <c:majorTickMark val="out"/>
        <c:minorTickMark val="none"/>
        <c:tickLblPos val="nextTo"/>
        <c:crossAx val="1217588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Φύλλο1!$B$15:$B$19</c:f>
              <c:strCache>
                <c:ptCount val="5"/>
                <c:pt idx="0">
                  <c:v>Πολύ</c:v>
                </c:pt>
                <c:pt idx="1">
                  <c:v>Αρκετά</c:v>
                </c:pt>
                <c:pt idx="2">
                  <c:v>Λίγο</c:v>
                </c:pt>
                <c:pt idx="3">
                  <c:v>Καθόλου</c:v>
                </c:pt>
                <c:pt idx="4">
                  <c:v>ΔΓ/ΔΑ</c:v>
                </c:pt>
              </c:strCache>
            </c:strRef>
          </c:cat>
          <c:val>
            <c:numRef>
              <c:f>Φύλλο1!$E$15:$E$19</c:f>
              <c:numCache>
                <c:formatCode>0.0</c:formatCode>
                <c:ptCount val="5"/>
                <c:pt idx="0">
                  <c:v>11.496733201462572</c:v>
                </c:pt>
                <c:pt idx="1">
                  <c:v>31.222402045994944</c:v>
                </c:pt>
                <c:pt idx="2">
                  <c:v>28.758816359967231</c:v>
                </c:pt>
                <c:pt idx="3">
                  <c:v>27.818737637115603</c:v>
                </c:pt>
                <c:pt idx="4">
                  <c:v>0.70331075545964994</c:v>
                </c:pt>
              </c:numCache>
            </c:numRef>
          </c:val>
          <c:extLst>
            <c:ext xmlns:c16="http://schemas.microsoft.com/office/drawing/2014/chart" uri="{C3380CC4-5D6E-409C-BE32-E72D297353CC}">
              <c16:uniqueId val="{00000000-27C3-46F5-AFC5-29682137FDC1}"/>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Φύλλο1!$B$27:$B$31</c:f>
              <c:strCache>
                <c:ptCount val="5"/>
                <c:pt idx="0">
                  <c:v>ΘΕΤΙΚΗ</c:v>
                </c:pt>
                <c:pt idx="1">
                  <c:v>ΜΑΛΛΟΝ ΘΕΤΙΚΗ</c:v>
                </c:pt>
                <c:pt idx="2">
                  <c:v>ΜΑΛΛΟΝ ΑΡΝΗΤΙΚΗ</c:v>
                </c:pt>
                <c:pt idx="3">
                  <c:v>ΑΡΝΗΤΙΚΗ</c:v>
                </c:pt>
                <c:pt idx="4">
                  <c:v>ΔΓ/ΔΑ</c:v>
                </c:pt>
              </c:strCache>
            </c:strRef>
          </c:cat>
          <c:val>
            <c:numRef>
              <c:f>Φύλλο1!$E$27:$E$31</c:f>
              <c:numCache>
                <c:formatCode>0.0</c:formatCode>
                <c:ptCount val="5"/>
                <c:pt idx="0">
                  <c:v>32.867851831149011</c:v>
                </c:pt>
                <c:pt idx="1">
                  <c:v>24.252617709591448</c:v>
                </c:pt>
                <c:pt idx="2">
                  <c:v>14.527414830859529</c:v>
                </c:pt>
                <c:pt idx="3">
                  <c:v>27.212201670942157</c:v>
                </c:pt>
                <c:pt idx="4">
                  <c:v>1.1399139574578527</c:v>
                </c:pt>
              </c:numCache>
            </c:numRef>
          </c:val>
          <c:extLst>
            <c:ext xmlns:c16="http://schemas.microsoft.com/office/drawing/2014/chart" uri="{C3380CC4-5D6E-409C-BE32-E72D297353CC}">
              <c16:uniqueId val="{00000000-4166-44FA-9669-E0F5A7F4F340}"/>
            </c:ext>
          </c:extLst>
        </c:ser>
        <c:dLbls>
          <c:showLegendKey val="0"/>
          <c:showVal val="0"/>
          <c:showCatName val="0"/>
          <c:showSerName val="0"/>
          <c:showPercent val="1"/>
          <c:showBubbleSize val="0"/>
          <c:showLeaderLines val="1"/>
        </c:dLbls>
      </c:pie3DChart>
    </c:plotArea>
    <c:legend>
      <c:legendPos val="t"/>
      <c:layout>
        <c:manualLayout>
          <c:xMode val="edge"/>
          <c:yMode val="edge"/>
          <c:x val="0.24880424995652206"/>
          <c:y val="8.5210852265623513E-2"/>
          <c:w val="0.50239150008695588"/>
          <c:h val="2.9268708585103827E-2"/>
        </c:manualLayout>
      </c:layout>
      <c:overlay val="0"/>
      <c:txPr>
        <a:bodyPr/>
        <a:lstStyle/>
        <a:p>
          <a:pPr rtl="0">
            <a:defRPr b="1"/>
          </a:pPr>
          <a:endParaRPr lang="el-G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Φύλλο1!$B$42</c:f>
              <c:strCache>
                <c:ptCount val="1"/>
                <c:pt idx="0">
                  <c:v>Πολύ</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Φύλλο1!$C$42:$G$42</c:f>
              <c:numCache>
                <c:formatCode>0.0</c:formatCode>
                <c:ptCount val="5"/>
                <c:pt idx="0">
                  <c:v>0.66079075292215261</c:v>
                </c:pt>
                <c:pt idx="1">
                  <c:v>2.2708443548306598</c:v>
                </c:pt>
                <c:pt idx="2">
                  <c:v>2.5082910456706773</c:v>
                </c:pt>
                <c:pt idx="3">
                  <c:v>2.1840032740085653</c:v>
                </c:pt>
                <c:pt idx="4">
                  <c:v>2.7988780531627113</c:v>
                </c:pt>
              </c:numCache>
            </c:numRef>
          </c:val>
          <c:extLst>
            <c:ext xmlns:c16="http://schemas.microsoft.com/office/drawing/2014/chart" uri="{C3380CC4-5D6E-409C-BE32-E72D297353CC}">
              <c16:uniqueId val="{00000000-2AD0-4AC1-BD18-079A2CF937AA}"/>
            </c:ext>
          </c:extLst>
        </c:ser>
        <c:ser>
          <c:idx val="1"/>
          <c:order val="1"/>
          <c:tx>
            <c:strRef>
              <c:f>Φύλλο1!$B$43</c:f>
              <c:strCache>
                <c:ptCount val="1"/>
                <c:pt idx="0">
                  <c:v>Αρκετά</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Φύλλο1!$C$43:$G$43</c:f>
              <c:numCache>
                <c:formatCode>0.0</c:formatCode>
                <c:ptCount val="5"/>
                <c:pt idx="0">
                  <c:v>8.5483565075911088</c:v>
                </c:pt>
                <c:pt idx="1">
                  <c:v>6.8714252917161618</c:v>
                </c:pt>
                <c:pt idx="2">
                  <c:v>10.422743437087945</c:v>
                </c:pt>
                <c:pt idx="3">
                  <c:v>9.93182476068794</c:v>
                </c:pt>
                <c:pt idx="4">
                  <c:v>9.4556960761805886</c:v>
                </c:pt>
              </c:numCache>
            </c:numRef>
          </c:val>
          <c:extLst>
            <c:ext xmlns:c16="http://schemas.microsoft.com/office/drawing/2014/chart" uri="{C3380CC4-5D6E-409C-BE32-E72D297353CC}">
              <c16:uniqueId val="{00000001-2AD0-4AC1-BD18-079A2CF937AA}"/>
            </c:ext>
          </c:extLst>
        </c:ser>
        <c:ser>
          <c:idx val="2"/>
          <c:order val="2"/>
          <c:tx>
            <c:strRef>
              <c:f>Φύλλο1!$B$44</c:f>
              <c:strCache>
                <c:ptCount val="1"/>
                <c:pt idx="0">
                  <c:v>Λίγο</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Φύλλο1!$C$44:$G$44</c:f>
              <c:numCache>
                <c:formatCode>0.0</c:formatCode>
                <c:ptCount val="5"/>
                <c:pt idx="0">
                  <c:v>19.202858768453712</c:v>
                </c:pt>
                <c:pt idx="1">
                  <c:v>14.623239471766656</c:v>
                </c:pt>
                <c:pt idx="2">
                  <c:v>20.708634674551469</c:v>
                </c:pt>
                <c:pt idx="3">
                  <c:v>29.477056985716125</c:v>
                </c:pt>
                <c:pt idx="4">
                  <c:v>28.128524799616677</c:v>
                </c:pt>
              </c:numCache>
            </c:numRef>
          </c:val>
          <c:extLst>
            <c:ext xmlns:c16="http://schemas.microsoft.com/office/drawing/2014/chart" uri="{C3380CC4-5D6E-409C-BE32-E72D297353CC}">
              <c16:uniqueId val="{00000002-2AD0-4AC1-BD18-079A2CF937AA}"/>
            </c:ext>
          </c:extLst>
        </c:ser>
        <c:ser>
          <c:idx val="3"/>
          <c:order val="3"/>
          <c:tx>
            <c:strRef>
              <c:f>Φύλλο1!$B$45</c:f>
              <c:strCache>
                <c:ptCount val="1"/>
                <c:pt idx="0">
                  <c:v>Καθόλου</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Φύλλο1!$C$45:$G$45</c:f>
              <c:numCache>
                <c:formatCode>0.0</c:formatCode>
                <c:ptCount val="5"/>
                <c:pt idx="0">
                  <c:v>65.436251659463196</c:v>
                </c:pt>
                <c:pt idx="1">
                  <c:v>69.262250082349311</c:v>
                </c:pt>
                <c:pt idx="2">
                  <c:v>61.584488752147699</c:v>
                </c:pt>
                <c:pt idx="3">
                  <c:v>53.598913987403058</c:v>
                </c:pt>
                <c:pt idx="4">
                  <c:v>58.043779882814476</c:v>
                </c:pt>
              </c:numCache>
            </c:numRef>
          </c:val>
          <c:extLst>
            <c:ext xmlns:c16="http://schemas.microsoft.com/office/drawing/2014/chart" uri="{C3380CC4-5D6E-409C-BE32-E72D297353CC}">
              <c16:uniqueId val="{00000003-2AD0-4AC1-BD18-079A2CF937AA}"/>
            </c:ext>
          </c:extLst>
        </c:ser>
        <c:ser>
          <c:idx val="4"/>
          <c:order val="4"/>
          <c:tx>
            <c:strRef>
              <c:f>Φύλλο1!$B$46</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Φύλλο1!$C$41:$G$41</c:f>
              <c:strCache>
                <c:ptCount val="5"/>
                <c:pt idx="0">
                  <c:v>ΜΕΡΑ 25</c:v>
                </c:pt>
                <c:pt idx="1">
                  <c:v>ΕΛΛΗΝΙΚΗΣ ΛΥΣΗΣ</c:v>
                </c:pt>
                <c:pt idx="2">
                  <c:v>ΚΚΕ</c:v>
                </c:pt>
                <c:pt idx="3">
                  <c:v>ΚΙΝΑΛ</c:v>
                </c:pt>
                <c:pt idx="4">
                  <c:v>ΣΥΡΙΖΑ</c:v>
                </c:pt>
              </c:strCache>
            </c:strRef>
          </c:cat>
          <c:val>
            <c:numRef>
              <c:f>Φύλλο1!$C$46:$G$46</c:f>
              <c:numCache>
                <c:formatCode>0.0</c:formatCode>
                <c:ptCount val="5"/>
                <c:pt idx="0">
                  <c:v>6.15174231156983</c:v>
                </c:pt>
                <c:pt idx="1">
                  <c:v>6.9722407993372144</c:v>
                </c:pt>
                <c:pt idx="2">
                  <c:v>4.7758420905422172</c:v>
                </c:pt>
                <c:pt idx="3">
                  <c:v>4.8082009921843047</c:v>
                </c:pt>
                <c:pt idx="4">
                  <c:v>1.5731211882255471</c:v>
                </c:pt>
              </c:numCache>
            </c:numRef>
          </c:val>
          <c:extLst>
            <c:ext xmlns:c16="http://schemas.microsoft.com/office/drawing/2014/chart" uri="{C3380CC4-5D6E-409C-BE32-E72D297353CC}">
              <c16:uniqueId val="{00000004-2AD0-4AC1-BD18-079A2CF937AA}"/>
            </c:ext>
          </c:extLst>
        </c:ser>
        <c:dLbls>
          <c:showLegendKey val="0"/>
          <c:showVal val="1"/>
          <c:showCatName val="0"/>
          <c:showSerName val="0"/>
          <c:showPercent val="0"/>
          <c:showBubbleSize val="0"/>
        </c:dLbls>
        <c:gapWidth val="95"/>
        <c:gapDepth val="95"/>
        <c:shape val="box"/>
        <c:axId val="121195904"/>
        <c:axId val="121201792"/>
        <c:axId val="0"/>
      </c:bar3DChart>
      <c:catAx>
        <c:axId val="121195904"/>
        <c:scaling>
          <c:orientation val="minMax"/>
        </c:scaling>
        <c:delete val="0"/>
        <c:axPos val="l"/>
        <c:numFmt formatCode="General" sourceLinked="0"/>
        <c:majorTickMark val="none"/>
        <c:minorTickMark val="none"/>
        <c:tickLblPos val="nextTo"/>
        <c:txPr>
          <a:bodyPr/>
          <a:lstStyle/>
          <a:p>
            <a:pPr>
              <a:defRPr b="1"/>
            </a:pPr>
            <a:endParaRPr lang="el-GR"/>
          </a:p>
        </c:txPr>
        <c:crossAx val="121201792"/>
        <c:crosses val="autoZero"/>
        <c:auto val="1"/>
        <c:lblAlgn val="ctr"/>
        <c:lblOffset val="100"/>
        <c:noMultiLvlLbl val="0"/>
      </c:catAx>
      <c:valAx>
        <c:axId val="121201792"/>
        <c:scaling>
          <c:orientation val="minMax"/>
        </c:scaling>
        <c:delete val="1"/>
        <c:axPos val="b"/>
        <c:numFmt formatCode="0%" sourceLinked="1"/>
        <c:majorTickMark val="out"/>
        <c:minorTickMark val="none"/>
        <c:tickLblPos val="nextTo"/>
        <c:crossAx val="121195904"/>
        <c:crosses val="autoZero"/>
        <c:crossBetween val="between"/>
      </c:valAx>
    </c:plotArea>
    <c:legend>
      <c:legendPos val="t"/>
      <c:overlay val="0"/>
      <c:txPr>
        <a:bodyPr/>
        <a:lstStyle/>
        <a:p>
          <a:pPr>
            <a:defRPr b="1"/>
          </a:pPr>
          <a:endParaRPr lang="el-G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Sheet2!$B$27</c:f>
              <c:strCache>
                <c:ptCount val="1"/>
                <c:pt idx="0">
                  <c:v>Θετική / Μάλλον θετική</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Sheet2!$B$28:$B$33</c:f>
              <c:numCache>
                <c:formatCode>0.0</c:formatCode>
                <c:ptCount val="6"/>
                <c:pt idx="0">
                  <c:v>17.893464404883204</c:v>
                </c:pt>
                <c:pt idx="1">
                  <c:v>19.882495663769149</c:v>
                </c:pt>
                <c:pt idx="2">
                  <c:v>26.572895646440621</c:v>
                </c:pt>
                <c:pt idx="3">
                  <c:v>30.819600131758854</c:v>
                </c:pt>
                <c:pt idx="4">
                  <c:v>33.129373246958068</c:v>
                </c:pt>
                <c:pt idx="5">
                  <c:v>58.351217272391544</c:v>
                </c:pt>
              </c:numCache>
            </c:numRef>
          </c:val>
          <c:extLst>
            <c:ext xmlns:c16="http://schemas.microsoft.com/office/drawing/2014/chart" uri="{C3380CC4-5D6E-409C-BE32-E72D297353CC}">
              <c16:uniqueId val="{00000000-3901-4FFB-9B09-57299EC37751}"/>
            </c:ext>
          </c:extLst>
        </c:ser>
        <c:ser>
          <c:idx val="1"/>
          <c:order val="1"/>
          <c:tx>
            <c:strRef>
              <c:f>Sheet2!$C$27</c:f>
              <c:strCache>
                <c:ptCount val="1"/>
                <c:pt idx="0">
                  <c:v>Αρνητική / Μάλλον ανρητική</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Sheet2!$C$28:$C$33</c:f>
              <c:numCache>
                <c:formatCode>0.0</c:formatCode>
                <c:ptCount val="6"/>
                <c:pt idx="0">
                  <c:v>76.319207176966572</c:v>
                </c:pt>
                <c:pt idx="1">
                  <c:v>75.796312449243558</c:v>
                </c:pt>
                <c:pt idx="2">
                  <c:v>67.918722902639331</c:v>
                </c:pt>
                <c:pt idx="3">
                  <c:v>67.497479612309505</c:v>
                </c:pt>
                <c:pt idx="4">
                  <c:v>63.001706876416165</c:v>
                </c:pt>
                <c:pt idx="5">
                  <c:v>40.576744557459826</c:v>
                </c:pt>
              </c:numCache>
            </c:numRef>
          </c:val>
          <c:extLst>
            <c:ext xmlns:c16="http://schemas.microsoft.com/office/drawing/2014/chart" uri="{C3380CC4-5D6E-409C-BE32-E72D297353CC}">
              <c16:uniqueId val="{00000001-3901-4FFB-9B09-57299EC37751}"/>
            </c:ext>
          </c:extLst>
        </c:ser>
        <c:ser>
          <c:idx val="2"/>
          <c:order val="2"/>
          <c:tx>
            <c:strRef>
              <c:f>Sheet2!$D$27</c:f>
              <c:strCache>
                <c:ptCount val="1"/>
                <c:pt idx="0">
                  <c:v>ΔΓ/ΔΑ</c:v>
                </c:pt>
              </c:strCache>
            </c:strRef>
          </c:tx>
          <c:invertIfNegative val="0"/>
          <c:dLbls>
            <c:spPr>
              <a:noFill/>
              <a:ln>
                <a:noFill/>
              </a:ln>
              <a:effectLst/>
            </c:spPr>
            <c:txPr>
              <a:bodyPr wrap="square" lIns="38100" tIns="19050" rIns="38100" bIns="19050" anchor="ctr">
                <a:spAutoFit/>
              </a:bodyPr>
              <a:lstStyle/>
              <a:p>
                <a:pPr>
                  <a:defRPr b="1"/>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Sheet2!$A$28:$A$33</c:f>
              <c:strCache>
                <c:ptCount val="6"/>
                <c:pt idx="0">
                  <c:v>Κυριάκος Βελόπουλος</c:v>
                </c:pt>
                <c:pt idx="1">
                  <c:v>Γιάνης Βαρουφάκης</c:v>
                </c:pt>
                <c:pt idx="2">
                  <c:v>Δημήτρης Κουτσούμπας</c:v>
                </c:pt>
                <c:pt idx="3">
                  <c:v>Αλέξης Τσίπρας</c:v>
                </c:pt>
                <c:pt idx="4">
                  <c:v>Φώφη Γεννηματά</c:v>
                </c:pt>
                <c:pt idx="5">
                  <c:v>Κυριάκος Μητσοτάκης</c:v>
                </c:pt>
              </c:strCache>
            </c:strRef>
          </c:cat>
          <c:val>
            <c:numRef>
              <c:f>Sheet2!$D$28:$D$33</c:f>
              <c:numCache>
                <c:formatCode>0.0</c:formatCode>
                <c:ptCount val="6"/>
                <c:pt idx="0">
                  <c:v>5.7873284181502109</c:v>
                </c:pt>
                <c:pt idx="1">
                  <c:v>4.3211918869872941</c:v>
                </c:pt>
                <c:pt idx="2">
                  <c:v>5.5083814509200622</c:v>
                </c:pt>
                <c:pt idx="3">
                  <c:v>1.682920255931645</c:v>
                </c:pt>
                <c:pt idx="4">
                  <c:v>3.8689198766257786</c:v>
                </c:pt>
                <c:pt idx="5">
                  <c:v>1.0720381701486286</c:v>
                </c:pt>
              </c:numCache>
            </c:numRef>
          </c:val>
          <c:extLst>
            <c:ext xmlns:c16="http://schemas.microsoft.com/office/drawing/2014/chart" uri="{C3380CC4-5D6E-409C-BE32-E72D297353CC}">
              <c16:uniqueId val="{00000002-3901-4FFB-9B09-57299EC37751}"/>
            </c:ext>
          </c:extLst>
        </c:ser>
        <c:dLbls>
          <c:showLegendKey val="0"/>
          <c:showVal val="1"/>
          <c:showCatName val="0"/>
          <c:showSerName val="0"/>
          <c:showPercent val="0"/>
          <c:showBubbleSize val="0"/>
        </c:dLbls>
        <c:gapWidth val="95"/>
        <c:gapDepth val="95"/>
        <c:shape val="box"/>
        <c:axId val="120587392"/>
        <c:axId val="120588928"/>
        <c:axId val="0"/>
      </c:bar3DChart>
      <c:catAx>
        <c:axId val="120587392"/>
        <c:scaling>
          <c:orientation val="minMax"/>
        </c:scaling>
        <c:delete val="0"/>
        <c:axPos val="l"/>
        <c:numFmt formatCode="General" sourceLinked="0"/>
        <c:majorTickMark val="none"/>
        <c:minorTickMark val="none"/>
        <c:tickLblPos val="nextTo"/>
        <c:txPr>
          <a:bodyPr/>
          <a:lstStyle/>
          <a:p>
            <a:pPr>
              <a:defRPr b="1"/>
            </a:pPr>
            <a:endParaRPr lang="el-GR"/>
          </a:p>
        </c:txPr>
        <c:crossAx val="120588928"/>
        <c:crosses val="autoZero"/>
        <c:auto val="1"/>
        <c:lblAlgn val="ctr"/>
        <c:lblOffset val="100"/>
        <c:noMultiLvlLbl val="0"/>
      </c:catAx>
      <c:valAx>
        <c:axId val="120588928"/>
        <c:scaling>
          <c:orientation val="minMax"/>
        </c:scaling>
        <c:delete val="1"/>
        <c:axPos val="b"/>
        <c:numFmt formatCode="0%" sourceLinked="1"/>
        <c:majorTickMark val="out"/>
        <c:minorTickMark val="none"/>
        <c:tickLblPos val="nextTo"/>
        <c:crossAx val="120587392"/>
        <c:crosses val="autoZero"/>
        <c:crossBetween val="between"/>
      </c:valAx>
    </c:plotArea>
    <c:legend>
      <c:legendPos val="t"/>
      <c:overlay val="0"/>
      <c:txPr>
        <a:bodyPr/>
        <a:lstStyle/>
        <a:p>
          <a:pPr>
            <a:defRPr b="1"/>
          </a:pPr>
          <a:endParaRPr lang="el-GR"/>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Φύλλο1!$B$61:$B$65</c:f>
              <c:strCache>
                <c:ptCount val="5"/>
                <c:pt idx="0">
                  <c:v>Ναι</c:v>
                </c:pt>
                <c:pt idx="1">
                  <c:v>Μάλλον ναι</c:v>
                </c:pt>
                <c:pt idx="2">
                  <c:v>Μάλλον όχι</c:v>
                </c:pt>
                <c:pt idx="3">
                  <c:v>Όχι</c:v>
                </c:pt>
                <c:pt idx="4">
                  <c:v>ΔΓ/ ΔΑ</c:v>
                </c:pt>
              </c:strCache>
            </c:strRef>
          </c:cat>
          <c:val>
            <c:numRef>
              <c:f>Φύλλο1!$E$61:$E$65</c:f>
              <c:numCache>
                <c:formatCode>0.0</c:formatCode>
                <c:ptCount val="5"/>
                <c:pt idx="0">
                  <c:v>12.644859906371334</c:v>
                </c:pt>
                <c:pt idx="1">
                  <c:v>19.120010381002746</c:v>
                </c:pt>
                <c:pt idx="2">
                  <c:v>22.736392401904506</c:v>
                </c:pt>
                <c:pt idx="3">
                  <c:v>40.131559246578789</c:v>
                </c:pt>
                <c:pt idx="4">
                  <c:v>5.3671780641426201</c:v>
                </c:pt>
              </c:numCache>
            </c:numRef>
          </c:val>
          <c:extLst>
            <c:ext xmlns:c16="http://schemas.microsoft.com/office/drawing/2014/chart" uri="{C3380CC4-5D6E-409C-BE32-E72D297353CC}">
              <c16:uniqueId val="{00000000-EED7-4223-8F97-8381DDBCFA2F}"/>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Φύλλο1!$B$71:$B$75</c:f>
              <c:strCache>
                <c:ptCount val="5"/>
                <c:pt idx="0">
                  <c:v>Θετικά</c:v>
                </c:pt>
                <c:pt idx="1">
                  <c:v>Μάλλον θετικά</c:v>
                </c:pt>
                <c:pt idx="2">
                  <c:v>Μάλλον αρνητικά</c:v>
                </c:pt>
                <c:pt idx="3">
                  <c:v>Αρνητικά</c:v>
                </c:pt>
                <c:pt idx="4">
                  <c:v>ΔΓ/ΔΑ</c:v>
                </c:pt>
              </c:strCache>
            </c:strRef>
          </c:cat>
          <c:val>
            <c:numRef>
              <c:f>Φύλλο1!$E$71:$E$75</c:f>
              <c:numCache>
                <c:formatCode>0.0</c:formatCode>
                <c:ptCount val="5"/>
                <c:pt idx="0">
                  <c:v>13.824070004395244</c:v>
                </c:pt>
                <c:pt idx="1">
                  <c:v>17.34326926918926</c:v>
                </c:pt>
                <c:pt idx="2">
                  <c:v>22.121109202061771</c:v>
                </c:pt>
                <c:pt idx="3">
                  <c:v>41.081631837615404</c:v>
                </c:pt>
                <c:pt idx="4">
                  <c:v>5.6299196867383241</c:v>
                </c:pt>
              </c:numCache>
            </c:numRef>
          </c:val>
          <c:extLst>
            <c:ext xmlns:c16="http://schemas.microsoft.com/office/drawing/2014/chart" uri="{C3380CC4-5D6E-409C-BE32-E72D297353CC}">
              <c16:uniqueId val="{00000000-C80B-469F-A80F-1320590A5C8F}"/>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Φύλλο1!$B$83:$B$87</c:f>
              <c:strCache>
                <c:ptCount val="5"/>
                <c:pt idx="0">
                  <c:v>Θετικά</c:v>
                </c:pt>
                <c:pt idx="1">
                  <c:v>Μάλλον θετικά</c:v>
                </c:pt>
                <c:pt idx="2">
                  <c:v>Μάλλον αρνητικά</c:v>
                </c:pt>
                <c:pt idx="3">
                  <c:v>Αρνητικά</c:v>
                </c:pt>
                <c:pt idx="4">
                  <c:v>ΔΓ/ΔΑ</c:v>
                </c:pt>
              </c:strCache>
            </c:strRef>
          </c:cat>
          <c:val>
            <c:numRef>
              <c:f>Φύλλο1!$E$83:$E$87</c:f>
              <c:numCache>
                <c:formatCode>0.0</c:formatCode>
                <c:ptCount val="5"/>
                <c:pt idx="0">
                  <c:v>11.876142801474774</c:v>
                </c:pt>
                <c:pt idx="1">
                  <c:v>23.60940419451854</c:v>
                </c:pt>
                <c:pt idx="2">
                  <c:v>14.859666476824232</c:v>
                </c:pt>
                <c:pt idx="3">
                  <c:v>43.617797228300525</c:v>
                </c:pt>
                <c:pt idx="4">
                  <c:v>6.0369892988819309</c:v>
                </c:pt>
              </c:numCache>
            </c:numRef>
          </c:val>
          <c:extLst>
            <c:ext xmlns:c16="http://schemas.microsoft.com/office/drawing/2014/chart" uri="{C3380CC4-5D6E-409C-BE32-E72D297353CC}">
              <c16:uniqueId val="{00000000-3BC7-4B8F-B70A-94A51455BB50}"/>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Pt>
            <c:idx val="4"/>
            <c:bubble3D val="0"/>
            <c:spPr>
              <a:solidFill>
                <a:srgbClr val="FFC000"/>
              </a:solidFill>
            </c:spPr>
            <c:extLst>
              <c:ext xmlns:c16="http://schemas.microsoft.com/office/drawing/2014/chart" uri="{C3380CC4-5D6E-409C-BE32-E72D297353CC}">
                <c16:uniqueId val="{00000000-1472-4378-8800-48231150F99F}"/>
              </c:ext>
            </c:extLst>
          </c:dPt>
          <c:dLbls>
            <c:spPr>
              <a:noFill/>
              <a:ln>
                <a:noFill/>
              </a:ln>
              <a:effectLst/>
            </c:spPr>
            <c:txPr>
              <a:bodyPr wrap="square" lIns="38100" tIns="19050" rIns="38100" bIns="19050" anchor="ctr">
                <a:spAutoFit/>
              </a:bodyPr>
              <a:lstStyle/>
              <a:p>
                <a:pPr>
                  <a:defRPr b="1"/>
                </a:pPr>
                <a:endParaRPr lang="el-GR"/>
              </a:p>
            </c:txPr>
            <c:showLegendKey val="0"/>
            <c:showVal val="0"/>
            <c:showCatName val="0"/>
            <c:showSerName val="0"/>
            <c:showPercent val="1"/>
            <c:showBubbleSize val="0"/>
            <c:showLeaderLines val="1"/>
            <c:extLst>
              <c:ext xmlns:c15="http://schemas.microsoft.com/office/drawing/2012/chart" uri="{CE6537A1-D6FC-4f65-9D91-7224C49458BB}"/>
            </c:extLst>
          </c:dLbls>
          <c:cat>
            <c:strRef>
              <c:f>Φύλλο1!$B$95:$B$99</c:f>
              <c:strCache>
                <c:ptCount val="5"/>
                <c:pt idx="0">
                  <c:v>Ναι</c:v>
                </c:pt>
                <c:pt idx="1">
                  <c:v>Μάλλον ναι</c:v>
                </c:pt>
                <c:pt idx="2">
                  <c:v>Μάλλον όχι</c:v>
                </c:pt>
                <c:pt idx="3">
                  <c:v>Όχι</c:v>
                </c:pt>
                <c:pt idx="4">
                  <c:v>ΔΓ/ ΔΑ</c:v>
                </c:pt>
              </c:strCache>
            </c:strRef>
          </c:cat>
          <c:val>
            <c:numRef>
              <c:f>Φύλλο1!$E$95:$E$99</c:f>
              <c:numCache>
                <c:formatCode>0.0</c:formatCode>
                <c:ptCount val="5"/>
                <c:pt idx="0">
                  <c:v>40.138546459978265</c:v>
                </c:pt>
                <c:pt idx="1">
                  <c:v>18.045975864168561</c:v>
                </c:pt>
                <c:pt idx="2">
                  <c:v>12.911372188894322</c:v>
                </c:pt>
                <c:pt idx="3">
                  <c:v>15.577493187466928</c:v>
                </c:pt>
                <c:pt idx="4">
                  <c:v>13.326612299491929</c:v>
                </c:pt>
              </c:numCache>
            </c:numRef>
          </c:val>
          <c:extLst>
            <c:ext xmlns:c16="http://schemas.microsoft.com/office/drawing/2014/chart" uri="{C3380CC4-5D6E-409C-BE32-E72D297353CC}">
              <c16:uniqueId val="{00000000-56F8-49B3-BE5E-83C876BFB01C}"/>
            </c:ext>
          </c:extLst>
        </c:ser>
        <c:dLbls>
          <c:showLegendKey val="0"/>
          <c:showVal val="0"/>
          <c:showCatName val="0"/>
          <c:showSerName val="0"/>
          <c:showPercent val="1"/>
          <c:showBubbleSize val="0"/>
          <c:showLeaderLines val="1"/>
        </c:dLbls>
      </c:pie3DChart>
    </c:plotArea>
    <c:legend>
      <c:legendPos val="t"/>
      <c:overlay val="0"/>
      <c:txPr>
        <a:bodyPr/>
        <a:lstStyle/>
        <a:p>
          <a:pPr rtl="0">
            <a:defRPr b="1"/>
          </a:pPr>
          <a:endParaRPr lang="el-G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5"/>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16727" indent="0" algn="ctr">
              <a:buNone/>
              <a:defRPr>
                <a:solidFill>
                  <a:schemeClr val="tx1">
                    <a:tint val="75000"/>
                  </a:schemeClr>
                </a:solidFill>
              </a:defRPr>
            </a:lvl2pPr>
            <a:lvl3pPr marL="1033455" indent="0" algn="ctr">
              <a:buNone/>
              <a:defRPr>
                <a:solidFill>
                  <a:schemeClr val="tx1">
                    <a:tint val="75000"/>
                  </a:schemeClr>
                </a:solidFill>
              </a:defRPr>
            </a:lvl3pPr>
            <a:lvl4pPr marL="1550182" indent="0" algn="ctr">
              <a:buNone/>
              <a:defRPr>
                <a:solidFill>
                  <a:schemeClr val="tx1">
                    <a:tint val="75000"/>
                  </a:schemeClr>
                </a:solidFill>
              </a:defRPr>
            </a:lvl4pPr>
            <a:lvl5pPr marL="2066910" indent="0" algn="ctr">
              <a:buNone/>
              <a:defRPr>
                <a:solidFill>
                  <a:schemeClr val="tx1">
                    <a:tint val="75000"/>
                  </a:schemeClr>
                </a:solidFill>
              </a:defRPr>
            </a:lvl5pPr>
            <a:lvl6pPr marL="2583637" indent="0" algn="ctr">
              <a:buNone/>
              <a:defRPr>
                <a:solidFill>
                  <a:schemeClr val="tx1">
                    <a:tint val="75000"/>
                  </a:schemeClr>
                </a:solidFill>
              </a:defRPr>
            </a:lvl6pPr>
            <a:lvl7pPr marL="3100365" indent="0" algn="ctr">
              <a:buNone/>
              <a:defRPr>
                <a:solidFill>
                  <a:schemeClr val="tx1">
                    <a:tint val="75000"/>
                  </a:schemeClr>
                </a:solidFill>
              </a:defRPr>
            </a:lvl7pPr>
            <a:lvl8pPr marL="3617092" indent="0" algn="ctr">
              <a:buNone/>
              <a:defRPr>
                <a:solidFill>
                  <a:schemeClr val="tx1">
                    <a:tint val="75000"/>
                  </a:schemeClr>
                </a:solidFill>
              </a:defRPr>
            </a:lvl8pPr>
            <a:lvl9pPr marL="413382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6868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84868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81"/>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81"/>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054630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3344" y="1328909"/>
            <a:ext cx="8120063" cy="2826985"/>
          </a:xfrm>
        </p:spPr>
        <p:txBody>
          <a:bodyPr anchor="b"/>
          <a:lstStyle>
            <a:lvl1pPr algn="ctr">
              <a:defRPr sz="7104"/>
            </a:lvl1pPr>
          </a:lstStyle>
          <a:p>
            <a:r>
              <a:rPr lang="en-US"/>
              <a:t>Click to edit Master title style</a:t>
            </a:r>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en-US"/>
              <a:t>Click to edit Master subtitle style</a:t>
            </a:r>
          </a:p>
        </p:txBody>
      </p:sp>
      <p:sp>
        <p:nvSpPr>
          <p:cNvPr id="4" name="Date Placeholder 3">
            <a:extLst>
              <a:ext uri="{FF2B5EF4-FFF2-40B4-BE49-F238E27FC236}">
                <a16:creationId xmlns:a16="http://schemas.microsoft.com/office/drawing/2014/main" id="{8D9185AD-2C02-4FF2-A075-BCF13127587D}"/>
              </a:ext>
            </a:extLst>
          </p:cNvPr>
          <p:cNvSpPr>
            <a:spLocks noGrp="1"/>
          </p:cNvSpPr>
          <p:nvPr>
            <p:ph type="dt" sz="half" idx="10"/>
          </p:nvPr>
        </p:nvSpPr>
        <p:spPr/>
        <p:txBody>
          <a:bodyPr/>
          <a:lstStyle>
            <a:lvl1pPr>
              <a:defRPr/>
            </a:lvl1pPr>
          </a:lstStyle>
          <a:p>
            <a:pPr>
              <a:defRPr/>
            </a:pPr>
            <a:fld id="{9350C25C-3338-46E3-AB7B-FD93F049F6D2}" type="datetimeFigureOut">
              <a:rPr lang="en-US"/>
              <a:pPr>
                <a:defRPr/>
              </a:pPr>
              <a:t>2/23/2021</a:t>
            </a:fld>
            <a:endParaRPr lang="en-US"/>
          </a:p>
        </p:txBody>
      </p:sp>
      <p:sp>
        <p:nvSpPr>
          <p:cNvPr id="5" name="Footer Placeholder 4">
            <a:extLst>
              <a:ext uri="{FF2B5EF4-FFF2-40B4-BE49-F238E27FC236}">
                <a16:creationId xmlns:a16="http://schemas.microsoft.com/office/drawing/2014/main" id="{BF58EFF0-71AC-4752-B53B-89E78653BB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D70759-120A-476A-B244-0081223BEAB2}"/>
              </a:ext>
            </a:extLst>
          </p:cNvPr>
          <p:cNvSpPr>
            <a:spLocks noGrp="1"/>
          </p:cNvSpPr>
          <p:nvPr>
            <p:ph type="sldNum" sz="quarter" idx="12"/>
          </p:nvPr>
        </p:nvSpPr>
        <p:spPr/>
        <p:txBody>
          <a:bodyPr/>
          <a:lstStyle>
            <a:lvl1pPr>
              <a:defRPr/>
            </a:lvl1pPr>
          </a:lstStyle>
          <a:p>
            <a:fld id="{0AF867D1-E10C-40CB-B64F-C5373A10AD46}" type="slidenum">
              <a:rPr lang="en-US" altLang="el-GR"/>
              <a:pPr/>
              <a:t>‹#›</a:t>
            </a:fld>
            <a:endParaRPr lang="en-US" altLang="el-GR"/>
          </a:p>
        </p:txBody>
      </p:sp>
    </p:spTree>
    <p:extLst>
      <p:ext uri="{BB962C8B-B14F-4D97-AF65-F5344CB8AC3E}">
        <p14:creationId xmlns:p14="http://schemas.microsoft.com/office/powerpoint/2010/main" val="191552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338EA-7C95-4FBD-BB1E-552380403A70}"/>
              </a:ext>
            </a:extLst>
          </p:cNvPr>
          <p:cNvSpPr>
            <a:spLocks noGrp="1"/>
          </p:cNvSpPr>
          <p:nvPr>
            <p:ph type="dt" sz="half" idx="10"/>
          </p:nvPr>
        </p:nvSpPr>
        <p:spPr/>
        <p:txBody>
          <a:bodyPr/>
          <a:lstStyle>
            <a:lvl1pPr>
              <a:defRPr/>
            </a:lvl1pPr>
          </a:lstStyle>
          <a:p>
            <a:pPr>
              <a:defRPr/>
            </a:pPr>
            <a:fld id="{0E2212B6-5489-4E26-8837-9BC51ACEE51C}" type="datetimeFigureOut">
              <a:rPr lang="en-US"/>
              <a:pPr>
                <a:defRPr/>
              </a:pPr>
              <a:t>2/23/2021</a:t>
            </a:fld>
            <a:endParaRPr lang="en-US"/>
          </a:p>
        </p:txBody>
      </p:sp>
      <p:sp>
        <p:nvSpPr>
          <p:cNvPr id="5" name="Footer Placeholder 4">
            <a:extLst>
              <a:ext uri="{FF2B5EF4-FFF2-40B4-BE49-F238E27FC236}">
                <a16:creationId xmlns:a16="http://schemas.microsoft.com/office/drawing/2014/main" id="{BCBD6072-6FEF-4154-8826-D12EE69F3F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C2A8282-BECB-4A25-8536-203E91B9FE3A}"/>
              </a:ext>
            </a:extLst>
          </p:cNvPr>
          <p:cNvSpPr>
            <a:spLocks noGrp="1"/>
          </p:cNvSpPr>
          <p:nvPr>
            <p:ph type="sldNum" sz="quarter" idx="12"/>
          </p:nvPr>
        </p:nvSpPr>
        <p:spPr/>
        <p:txBody>
          <a:bodyPr/>
          <a:lstStyle>
            <a:lvl1pPr>
              <a:defRPr/>
            </a:lvl1pPr>
          </a:lstStyle>
          <a:p>
            <a:fld id="{4FF486B0-1754-4029-9BDC-B4D14E046FCF}" type="slidenum">
              <a:rPr lang="en-US" altLang="el-GR"/>
              <a:pPr/>
              <a:t>‹#›</a:t>
            </a:fld>
            <a:endParaRPr lang="en-US" altLang="el-GR"/>
          </a:p>
        </p:txBody>
      </p:sp>
    </p:spTree>
    <p:extLst>
      <p:ext uri="{BB962C8B-B14F-4D97-AF65-F5344CB8AC3E}">
        <p14:creationId xmlns:p14="http://schemas.microsoft.com/office/powerpoint/2010/main" val="1543054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8699" y="2024378"/>
            <a:ext cx="9338072" cy="3377720"/>
          </a:xfrm>
        </p:spPr>
        <p:txBody>
          <a:bodyPr anchor="b"/>
          <a:lstStyle>
            <a:lvl1pPr>
              <a:defRPr sz="7104"/>
            </a:lvl1pPr>
          </a:lstStyle>
          <a:p>
            <a:r>
              <a:rPr lang="en-US"/>
              <a:t>Click to edit Master title style</a:t>
            </a:r>
          </a:p>
        </p:txBody>
      </p:sp>
      <p:sp>
        <p:nvSpPr>
          <p:cNvPr id="3" name="Text Placeholder 2"/>
          <p:cNvSpPr>
            <a:spLocks noGrp="1"/>
          </p:cNvSpPr>
          <p:nvPr>
            <p:ph type="body" idx="1"/>
          </p:nvPr>
        </p:nvSpPr>
        <p:spPr>
          <a:xfrm>
            <a:off x="738699" y="5434056"/>
            <a:ext cx="9338072" cy="1776263"/>
          </a:xfrm>
        </p:spPr>
        <p:txBody>
          <a:bodyPr/>
          <a:lstStyle>
            <a:lvl1pPr marL="0" indent="0">
              <a:buNone/>
              <a:defRPr sz="2842">
                <a:solidFill>
                  <a:schemeClr val="tx1">
                    <a:tint val="75000"/>
                  </a:schemeClr>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0D55B4-8C15-4783-AB30-E9D6BF730286}"/>
              </a:ext>
            </a:extLst>
          </p:cNvPr>
          <p:cNvSpPr>
            <a:spLocks noGrp="1"/>
          </p:cNvSpPr>
          <p:nvPr>
            <p:ph type="dt" sz="half" idx="10"/>
          </p:nvPr>
        </p:nvSpPr>
        <p:spPr/>
        <p:txBody>
          <a:bodyPr/>
          <a:lstStyle>
            <a:lvl1pPr>
              <a:defRPr/>
            </a:lvl1pPr>
          </a:lstStyle>
          <a:p>
            <a:pPr>
              <a:defRPr/>
            </a:pPr>
            <a:fld id="{3E7F3855-C67C-4DA8-AE90-841DF9FDAF3A}" type="datetimeFigureOut">
              <a:rPr lang="en-US"/>
              <a:pPr>
                <a:defRPr/>
              </a:pPr>
              <a:t>2/23/2021</a:t>
            </a:fld>
            <a:endParaRPr lang="en-US"/>
          </a:p>
        </p:txBody>
      </p:sp>
      <p:sp>
        <p:nvSpPr>
          <p:cNvPr id="5" name="Footer Placeholder 4">
            <a:extLst>
              <a:ext uri="{FF2B5EF4-FFF2-40B4-BE49-F238E27FC236}">
                <a16:creationId xmlns:a16="http://schemas.microsoft.com/office/drawing/2014/main" id="{2C0FA354-0A7D-400F-9912-FDCF59BBB4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4BD6D8-141D-4D10-9B9C-928E204A9D56}"/>
              </a:ext>
            </a:extLst>
          </p:cNvPr>
          <p:cNvSpPr>
            <a:spLocks noGrp="1"/>
          </p:cNvSpPr>
          <p:nvPr>
            <p:ph type="sldNum" sz="quarter" idx="12"/>
          </p:nvPr>
        </p:nvSpPr>
        <p:spPr/>
        <p:txBody>
          <a:bodyPr/>
          <a:lstStyle>
            <a:lvl1pPr>
              <a:defRPr/>
            </a:lvl1pPr>
          </a:lstStyle>
          <a:p>
            <a:fld id="{0AEAABC4-2F97-4BD4-973B-F8551D867C8F}" type="slidenum">
              <a:rPr lang="en-US" altLang="el-GR"/>
              <a:pPr/>
              <a:t>‹#›</a:t>
            </a:fld>
            <a:endParaRPr lang="en-US" altLang="el-GR"/>
          </a:p>
        </p:txBody>
      </p:sp>
    </p:spTree>
    <p:extLst>
      <p:ext uri="{BB962C8B-B14F-4D97-AF65-F5344CB8AC3E}">
        <p14:creationId xmlns:p14="http://schemas.microsoft.com/office/powerpoint/2010/main" val="2825754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4339"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1042" y="2161591"/>
            <a:ext cx="4601369" cy="515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0CF5C1E-4785-4B00-B05E-BA9EDDC3EAC7}"/>
              </a:ext>
            </a:extLst>
          </p:cNvPr>
          <p:cNvSpPr>
            <a:spLocks noGrp="1"/>
          </p:cNvSpPr>
          <p:nvPr>
            <p:ph type="dt" sz="half" idx="10"/>
          </p:nvPr>
        </p:nvSpPr>
        <p:spPr/>
        <p:txBody>
          <a:bodyPr/>
          <a:lstStyle>
            <a:lvl1pPr>
              <a:defRPr/>
            </a:lvl1pPr>
          </a:lstStyle>
          <a:p>
            <a:pPr>
              <a:defRPr/>
            </a:pPr>
            <a:fld id="{2215C6AF-6289-44C5-8CD0-2D4D632B3463}" type="datetimeFigureOut">
              <a:rPr lang="en-US"/>
              <a:pPr>
                <a:defRPr/>
              </a:pPr>
              <a:t>2/23/2021</a:t>
            </a:fld>
            <a:endParaRPr lang="en-US"/>
          </a:p>
        </p:txBody>
      </p:sp>
      <p:sp>
        <p:nvSpPr>
          <p:cNvPr id="6" name="Footer Placeholder 4">
            <a:extLst>
              <a:ext uri="{FF2B5EF4-FFF2-40B4-BE49-F238E27FC236}">
                <a16:creationId xmlns:a16="http://schemas.microsoft.com/office/drawing/2014/main" id="{545B6F91-D147-4384-ABBF-4A981430E5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32CF99F-56AE-4147-9474-CB794957AEFD}"/>
              </a:ext>
            </a:extLst>
          </p:cNvPr>
          <p:cNvSpPr>
            <a:spLocks noGrp="1"/>
          </p:cNvSpPr>
          <p:nvPr>
            <p:ph type="sldNum" sz="quarter" idx="12"/>
          </p:nvPr>
        </p:nvSpPr>
        <p:spPr/>
        <p:txBody>
          <a:bodyPr/>
          <a:lstStyle>
            <a:lvl1pPr>
              <a:defRPr/>
            </a:lvl1pPr>
          </a:lstStyle>
          <a:p>
            <a:fld id="{AC8F49DF-52D1-4922-9BFA-3275127E3690}" type="slidenum">
              <a:rPr lang="en-US" altLang="el-GR"/>
              <a:pPr/>
              <a:t>‹#›</a:t>
            </a:fld>
            <a:endParaRPr lang="en-US" altLang="el-GR"/>
          </a:p>
        </p:txBody>
      </p:sp>
    </p:spTree>
    <p:extLst>
      <p:ext uri="{BB962C8B-B14F-4D97-AF65-F5344CB8AC3E}">
        <p14:creationId xmlns:p14="http://schemas.microsoft.com/office/powerpoint/2010/main" val="346502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en-US"/>
              <a:t>Click to edit Master title style</a:t>
            </a:r>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745750" y="2966078"/>
            <a:ext cx="4580222"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1044"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81044" y="2966078"/>
            <a:ext cx="4602779" cy="4362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30C1D7D-DFB0-4AB8-9C2A-59700AB48D7F}"/>
              </a:ext>
            </a:extLst>
          </p:cNvPr>
          <p:cNvSpPr>
            <a:spLocks noGrp="1"/>
          </p:cNvSpPr>
          <p:nvPr>
            <p:ph type="dt" sz="half" idx="10"/>
          </p:nvPr>
        </p:nvSpPr>
        <p:spPr/>
        <p:txBody>
          <a:bodyPr/>
          <a:lstStyle>
            <a:lvl1pPr>
              <a:defRPr/>
            </a:lvl1pPr>
          </a:lstStyle>
          <a:p>
            <a:pPr>
              <a:defRPr/>
            </a:pPr>
            <a:fld id="{7D3748E5-EBE4-4001-989B-28616CCED314}" type="datetimeFigureOut">
              <a:rPr lang="en-US"/>
              <a:pPr>
                <a:defRPr/>
              </a:pPr>
              <a:t>2/23/2021</a:t>
            </a:fld>
            <a:endParaRPr lang="en-US"/>
          </a:p>
        </p:txBody>
      </p:sp>
      <p:sp>
        <p:nvSpPr>
          <p:cNvPr id="8" name="Footer Placeholder 4">
            <a:extLst>
              <a:ext uri="{FF2B5EF4-FFF2-40B4-BE49-F238E27FC236}">
                <a16:creationId xmlns:a16="http://schemas.microsoft.com/office/drawing/2014/main" id="{12B243E9-A73E-4082-A93E-C03F965953D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BA65F48-45B9-479F-AB1E-819C1965DEF8}"/>
              </a:ext>
            </a:extLst>
          </p:cNvPr>
          <p:cNvSpPr>
            <a:spLocks noGrp="1"/>
          </p:cNvSpPr>
          <p:nvPr>
            <p:ph type="sldNum" sz="quarter" idx="12"/>
          </p:nvPr>
        </p:nvSpPr>
        <p:spPr/>
        <p:txBody>
          <a:bodyPr/>
          <a:lstStyle>
            <a:lvl1pPr>
              <a:defRPr/>
            </a:lvl1pPr>
          </a:lstStyle>
          <a:p>
            <a:fld id="{0DA1476B-505A-4629-AAB9-CF0C6B50C7AD}" type="slidenum">
              <a:rPr lang="en-US" altLang="el-GR"/>
              <a:pPr/>
              <a:t>‹#›</a:t>
            </a:fld>
            <a:endParaRPr lang="en-US" altLang="el-GR"/>
          </a:p>
        </p:txBody>
      </p:sp>
    </p:spTree>
    <p:extLst>
      <p:ext uri="{BB962C8B-B14F-4D97-AF65-F5344CB8AC3E}">
        <p14:creationId xmlns:p14="http://schemas.microsoft.com/office/powerpoint/2010/main" val="2944868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EDFC071-2C3B-48B9-824E-1F63153DA497}"/>
              </a:ext>
            </a:extLst>
          </p:cNvPr>
          <p:cNvSpPr>
            <a:spLocks noGrp="1"/>
          </p:cNvSpPr>
          <p:nvPr>
            <p:ph type="dt" sz="half" idx="10"/>
          </p:nvPr>
        </p:nvSpPr>
        <p:spPr/>
        <p:txBody>
          <a:bodyPr/>
          <a:lstStyle>
            <a:lvl1pPr>
              <a:defRPr/>
            </a:lvl1pPr>
          </a:lstStyle>
          <a:p>
            <a:pPr>
              <a:defRPr/>
            </a:pPr>
            <a:fld id="{902F9580-A195-4896-A316-6026D2D7DA1D}" type="datetimeFigureOut">
              <a:rPr lang="en-US"/>
              <a:pPr>
                <a:defRPr/>
              </a:pPr>
              <a:t>2/23/2021</a:t>
            </a:fld>
            <a:endParaRPr lang="en-US"/>
          </a:p>
        </p:txBody>
      </p:sp>
      <p:sp>
        <p:nvSpPr>
          <p:cNvPr id="4" name="Footer Placeholder 4">
            <a:extLst>
              <a:ext uri="{FF2B5EF4-FFF2-40B4-BE49-F238E27FC236}">
                <a16:creationId xmlns:a16="http://schemas.microsoft.com/office/drawing/2014/main" id="{C5BB1E50-7A7B-4137-81E6-6CABD15EAEA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FF9AE7C-EF54-40BE-8970-A49D2D17849A}"/>
              </a:ext>
            </a:extLst>
          </p:cNvPr>
          <p:cNvSpPr>
            <a:spLocks noGrp="1"/>
          </p:cNvSpPr>
          <p:nvPr>
            <p:ph type="sldNum" sz="quarter" idx="12"/>
          </p:nvPr>
        </p:nvSpPr>
        <p:spPr/>
        <p:txBody>
          <a:bodyPr/>
          <a:lstStyle>
            <a:lvl1pPr>
              <a:defRPr/>
            </a:lvl1pPr>
          </a:lstStyle>
          <a:p>
            <a:fld id="{47AB75B7-5846-4120-9B0B-F22FA75FB1AA}" type="slidenum">
              <a:rPr lang="en-US" altLang="el-GR"/>
              <a:pPr/>
              <a:t>‹#›</a:t>
            </a:fld>
            <a:endParaRPr lang="en-US" altLang="el-GR"/>
          </a:p>
        </p:txBody>
      </p:sp>
    </p:spTree>
    <p:extLst>
      <p:ext uri="{BB962C8B-B14F-4D97-AF65-F5344CB8AC3E}">
        <p14:creationId xmlns:p14="http://schemas.microsoft.com/office/powerpoint/2010/main" val="96876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192933C-FC81-4EFA-9C69-66E27A255BAF}"/>
              </a:ext>
            </a:extLst>
          </p:cNvPr>
          <p:cNvSpPr>
            <a:spLocks noGrp="1"/>
          </p:cNvSpPr>
          <p:nvPr>
            <p:ph type="dt" sz="half" idx="10"/>
          </p:nvPr>
        </p:nvSpPr>
        <p:spPr/>
        <p:txBody>
          <a:bodyPr/>
          <a:lstStyle>
            <a:lvl1pPr>
              <a:defRPr/>
            </a:lvl1pPr>
          </a:lstStyle>
          <a:p>
            <a:pPr>
              <a:defRPr/>
            </a:pPr>
            <a:fld id="{C708E37D-009C-45A7-AB6A-8D763DCEB5F5}" type="datetimeFigureOut">
              <a:rPr lang="en-US"/>
              <a:pPr>
                <a:defRPr/>
              </a:pPr>
              <a:t>2/23/2021</a:t>
            </a:fld>
            <a:endParaRPr lang="en-US"/>
          </a:p>
        </p:txBody>
      </p:sp>
      <p:sp>
        <p:nvSpPr>
          <p:cNvPr id="3" name="Footer Placeholder 4">
            <a:extLst>
              <a:ext uri="{FF2B5EF4-FFF2-40B4-BE49-F238E27FC236}">
                <a16:creationId xmlns:a16="http://schemas.microsoft.com/office/drawing/2014/main" id="{BD272567-46D3-44B9-9A28-2545B7D4D8E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5AD15F0-F796-4E13-91A1-005CD3218A62}"/>
              </a:ext>
            </a:extLst>
          </p:cNvPr>
          <p:cNvSpPr>
            <a:spLocks noGrp="1"/>
          </p:cNvSpPr>
          <p:nvPr>
            <p:ph type="sldNum" sz="quarter" idx="12"/>
          </p:nvPr>
        </p:nvSpPr>
        <p:spPr/>
        <p:txBody>
          <a:bodyPr/>
          <a:lstStyle>
            <a:lvl1pPr>
              <a:defRPr/>
            </a:lvl1pPr>
          </a:lstStyle>
          <a:p>
            <a:fld id="{4107F549-1FD9-4FD8-96BF-48ECB8125BE8}" type="slidenum">
              <a:rPr lang="en-US" altLang="el-GR"/>
              <a:pPr/>
              <a:t>‹#›</a:t>
            </a:fld>
            <a:endParaRPr lang="en-US" altLang="el-GR"/>
          </a:p>
        </p:txBody>
      </p:sp>
    </p:spTree>
    <p:extLst>
      <p:ext uri="{BB962C8B-B14F-4D97-AF65-F5344CB8AC3E}">
        <p14:creationId xmlns:p14="http://schemas.microsoft.com/office/powerpoint/2010/main" val="4018631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id="{46414942-67F4-4EB5-86B0-43C8F9702994}"/>
              </a:ext>
            </a:extLst>
          </p:cNvPr>
          <p:cNvSpPr>
            <a:spLocks noGrp="1"/>
          </p:cNvSpPr>
          <p:nvPr>
            <p:ph type="dt" sz="half" idx="10"/>
          </p:nvPr>
        </p:nvSpPr>
        <p:spPr/>
        <p:txBody>
          <a:bodyPr/>
          <a:lstStyle>
            <a:lvl1pPr>
              <a:defRPr/>
            </a:lvl1pPr>
          </a:lstStyle>
          <a:p>
            <a:pPr>
              <a:defRPr/>
            </a:pPr>
            <a:fld id="{BBB3FD78-20B9-4D0E-BC19-AD1FBCE7F746}" type="datetimeFigureOut">
              <a:rPr lang="en-US"/>
              <a:pPr>
                <a:defRPr/>
              </a:pPr>
              <a:t>2/23/2021</a:t>
            </a:fld>
            <a:endParaRPr lang="en-US"/>
          </a:p>
        </p:txBody>
      </p:sp>
      <p:sp>
        <p:nvSpPr>
          <p:cNvPr id="6" name="Footer Placeholder 4">
            <a:extLst>
              <a:ext uri="{FF2B5EF4-FFF2-40B4-BE49-F238E27FC236}">
                <a16:creationId xmlns:a16="http://schemas.microsoft.com/office/drawing/2014/main" id="{09601BFA-EC3A-4283-96B1-909EC4FEEE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99AFFDB-6708-48ED-9CA2-50E5034B18C4}"/>
              </a:ext>
            </a:extLst>
          </p:cNvPr>
          <p:cNvSpPr>
            <a:spLocks noGrp="1"/>
          </p:cNvSpPr>
          <p:nvPr>
            <p:ph type="sldNum" sz="quarter" idx="12"/>
          </p:nvPr>
        </p:nvSpPr>
        <p:spPr/>
        <p:txBody>
          <a:bodyPr/>
          <a:lstStyle>
            <a:lvl1pPr>
              <a:defRPr/>
            </a:lvl1pPr>
          </a:lstStyle>
          <a:p>
            <a:fld id="{C337F20E-0B98-4F3F-9BF9-55582163BA7B}" type="slidenum">
              <a:rPr lang="en-US" altLang="el-GR"/>
              <a:pPr/>
              <a:t>‹#›</a:t>
            </a:fld>
            <a:endParaRPr lang="en-US" altLang="el-GR"/>
          </a:p>
        </p:txBody>
      </p:sp>
    </p:spTree>
    <p:extLst>
      <p:ext uri="{BB962C8B-B14F-4D97-AF65-F5344CB8AC3E}">
        <p14:creationId xmlns:p14="http://schemas.microsoft.com/office/powerpoint/2010/main" val="151685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113244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n-US"/>
              <a:t>Click to edit Master title style</a:t>
            </a:r>
          </a:p>
        </p:txBody>
      </p:sp>
      <p:sp>
        <p:nvSpPr>
          <p:cNvPr id="3" name="Picture Placeholder 2"/>
          <p:cNvSpPr>
            <a:spLocks noGrp="1"/>
          </p:cNvSpPr>
          <p:nvPr>
            <p:ph type="pic" idx="1"/>
          </p:nvPr>
        </p:nvSpPr>
        <p:spPr>
          <a:xfrm>
            <a:off x="4602779" y="1169140"/>
            <a:ext cx="5481042" cy="5770508"/>
          </a:xfrm>
        </p:spPr>
        <p:txBody>
          <a:bodyPr rtlCol="0">
            <a:normAutofit/>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pPr lvl="0"/>
            <a:endParaRPr lang="en-US" noProof="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n-US"/>
              <a:t>Click to edit Master text styles</a:t>
            </a:r>
          </a:p>
        </p:txBody>
      </p:sp>
      <p:sp>
        <p:nvSpPr>
          <p:cNvPr id="5" name="Date Placeholder 3">
            <a:extLst>
              <a:ext uri="{FF2B5EF4-FFF2-40B4-BE49-F238E27FC236}">
                <a16:creationId xmlns:a16="http://schemas.microsoft.com/office/drawing/2014/main" id="{7576B5B8-E95E-4F2B-92B6-6AD73BB19449}"/>
              </a:ext>
            </a:extLst>
          </p:cNvPr>
          <p:cNvSpPr>
            <a:spLocks noGrp="1"/>
          </p:cNvSpPr>
          <p:nvPr>
            <p:ph type="dt" sz="half" idx="10"/>
          </p:nvPr>
        </p:nvSpPr>
        <p:spPr/>
        <p:txBody>
          <a:bodyPr/>
          <a:lstStyle>
            <a:lvl1pPr>
              <a:defRPr/>
            </a:lvl1pPr>
          </a:lstStyle>
          <a:p>
            <a:pPr>
              <a:defRPr/>
            </a:pPr>
            <a:fld id="{2D839FA1-CFB6-4D9D-A0C1-088577EC918D}" type="datetimeFigureOut">
              <a:rPr lang="en-US"/>
              <a:pPr>
                <a:defRPr/>
              </a:pPr>
              <a:t>2/23/2021</a:t>
            </a:fld>
            <a:endParaRPr lang="en-US"/>
          </a:p>
        </p:txBody>
      </p:sp>
      <p:sp>
        <p:nvSpPr>
          <p:cNvPr id="6" name="Footer Placeholder 4">
            <a:extLst>
              <a:ext uri="{FF2B5EF4-FFF2-40B4-BE49-F238E27FC236}">
                <a16:creationId xmlns:a16="http://schemas.microsoft.com/office/drawing/2014/main" id="{8103435B-800B-437B-9121-31B43D69E1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72B54B-C963-450B-9FDB-FDB688D93F32}"/>
              </a:ext>
            </a:extLst>
          </p:cNvPr>
          <p:cNvSpPr>
            <a:spLocks noGrp="1"/>
          </p:cNvSpPr>
          <p:nvPr>
            <p:ph type="sldNum" sz="quarter" idx="12"/>
          </p:nvPr>
        </p:nvSpPr>
        <p:spPr/>
        <p:txBody>
          <a:bodyPr/>
          <a:lstStyle>
            <a:lvl1pPr>
              <a:defRPr/>
            </a:lvl1pPr>
          </a:lstStyle>
          <a:p>
            <a:fld id="{3082D53A-FBA4-4306-9243-629471FC57C2}" type="slidenum">
              <a:rPr lang="en-US" altLang="el-GR"/>
              <a:pPr/>
              <a:t>‹#›</a:t>
            </a:fld>
            <a:endParaRPr lang="en-US" altLang="el-GR"/>
          </a:p>
        </p:txBody>
      </p:sp>
    </p:spTree>
    <p:extLst>
      <p:ext uri="{BB962C8B-B14F-4D97-AF65-F5344CB8AC3E}">
        <p14:creationId xmlns:p14="http://schemas.microsoft.com/office/powerpoint/2010/main" val="1182082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D7071-0667-4F6C-ACE3-7B8A6C763A10}"/>
              </a:ext>
            </a:extLst>
          </p:cNvPr>
          <p:cNvSpPr>
            <a:spLocks noGrp="1"/>
          </p:cNvSpPr>
          <p:nvPr>
            <p:ph type="dt" sz="half" idx="10"/>
          </p:nvPr>
        </p:nvSpPr>
        <p:spPr/>
        <p:txBody>
          <a:bodyPr/>
          <a:lstStyle>
            <a:lvl1pPr>
              <a:defRPr/>
            </a:lvl1pPr>
          </a:lstStyle>
          <a:p>
            <a:pPr>
              <a:defRPr/>
            </a:pPr>
            <a:fld id="{D84E1973-1609-4A53-A555-420248D1AB08}" type="datetimeFigureOut">
              <a:rPr lang="en-US"/>
              <a:pPr>
                <a:defRPr/>
              </a:pPr>
              <a:t>2/23/2021</a:t>
            </a:fld>
            <a:endParaRPr lang="en-US"/>
          </a:p>
        </p:txBody>
      </p:sp>
      <p:sp>
        <p:nvSpPr>
          <p:cNvPr id="5" name="Footer Placeholder 4">
            <a:extLst>
              <a:ext uri="{FF2B5EF4-FFF2-40B4-BE49-F238E27FC236}">
                <a16:creationId xmlns:a16="http://schemas.microsoft.com/office/drawing/2014/main" id="{02715599-F733-47CF-8014-F5222FA71A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25E5A26-98F4-4DBF-AC21-9D8427F738E6}"/>
              </a:ext>
            </a:extLst>
          </p:cNvPr>
          <p:cNvSpPr>
            <a:spLocks noGrp="1"/>
          </p:cNvSpPr>
          <p:nvPr>
            <p:ph type="sldNum" sz="quarter" idx="12"/>
          </p:nvPr>
        </p:nvSpPr>
        <p:spPr/>
        <p:txBody>
          <a:bodyPr/>
          <a:lstStyle>
            <a:lvl1pPr>
              <a:defRPr/>
            </a:lvl1pPr>
          </a:lstStyle>
          <a:p>
            <a:fld id="{DA79544B-FD74-48E6-A75C-337388333128}" type="slidenum">
              <a:rPr lang="en-US" altLang="el-GR"/>
              <a:pPr/>
              <a:t>‹#›</a:t>
            </a:fld>
            <a:endParaRPr lang="en-US" altLang="el-GR"/>
          </a:p>
        </p:txBody>
      </p:sp>
    </p:spTree>
    <p:extLst>
      <p:ext uri="{BB962C8B-B14F-4D97-AF65-F5344CB8AC3E}">
        <p14:creationId xmlns:p14="http://schemas.microsoft.com/office/powerpoint/2010/main" val="1611360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5" y="432318"/>
            <a:ext cx="2334518" cy="688137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4341" y="432318"/>
            <a:ext cx="6868220" cy="68813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139F0-2035-40EE-A0A9-C7B103F5DEE6}"/>
              </a:ext>
            </a:extLst>
          </p:cNvPr>
          <p:cNvSpPr>
            <a:spLocks noGrp="1"/>
          </p:cNvSpPr>
          <p:nvPr>
            <p:ph type="dt" sz="half" idx="10"/>
          </p:nvPr>
        </p:nvSpPr>
        <p:spPr/>
        <p:txBody>
          <a:bodyPr/>
          <a:lstStyle>
            <a:lvl1pPr>
              <a:defRPr/>
            </a:lvl1pPr>
          </a:lstStyle>
          <a:p>
            <a:pPr>
              <a:defRPr/>
            </a:pPr>
            <a:fld id="{2E714F76-0C13-4999-85EE-0B7FFADC68A6}" type="datetimeFigureOut">
              <a:rPr lang="en-US"/>
              <a:pPr>
                <a:defRPr/>
              </a:pPr>
              <a:t>2/23/2021</a:t>
            </a:fld>
            <a:endParaRPr lang="en-US"/>
          </a:p>
        </p:txBody>
      </p:sp>
      <p:sp>
        <p:nvSpPr>
          <p:cNvPr id="5" name="Footer Placeholder 4">
            <a:extLst>
              <a:ext uri="{FF2B5EF4-FFF2-40B4-BE49-F238E27FC236}">
                <a16:creationId xmlns:a16="http://schemas.microsoft.com/office/drawing/2014/main" id="{F1576153-B859-4FD2-9350-F75B3037FD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2DA9BD-256B-4D01-BE79-13A27133B30A}"/>
              </a:ext>
            </a:extLst>
          </p:cNvPr>
          <p:cNvSpPr>
            <a:spLocks noGrp="1"/>
          </p:cNvSpPr>
          <p:nvPr>
            <p:ph type="sldNum" sz="quarter" idx="12"/>
          </p:nvPr>
        </p:nvSpPr>
        <p:spPr/>
        <p:txBody>
          <a:bodyPr/>
          <a:lstStyle>
            <a:lvl1pPr>
              <a:defRPr/>
            </a:lvl1pPr>
          </a:lstStyle>
          <a:p>
            <a:fld id="{81570B64-DE23-4A75-989F-5CCFB047389C}" type="slidenum">
              <a:rPr lang="en-US" altLang="el-GR"/>
              <a:pPr/>
              <a:t>‹#›</a:t>
            </a:fld>
            <a:endParaRPr lang="en-US" altLang="el-GR"/>
          </a:p>
        </p:txBody>
      </p:sp>
    </p:spTree>
    <p:extLst>
      <p:ext uri="{BB962C8B-B14F-4D97-AF65-F5344CB8AC3E}">
        <p14:creationId xmlns:p14="http://schemas.microsoft.com/office/powerpoint/2010/main" val="1117657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6004767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472350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888646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766752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098156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9198687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72960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9" y="5217895"/>
            <a:ext cx="9202738" cy="1612735"/>
          </a:xfrm>
        </p:spPr>
        <p:txBody>
          <a:bodyPr anchor="t"/>
          <a:lstStyle>
            <a:lvl1pPr algn="l">
              <a:defRPr sz="4500" b="1" cap="all"/>
            </a:lvl1pPr>
          </a:lstStyle>
          <a:p>
            <a:r>
              <a:rPr lang="en-US"/>
              <a:t>Click to edit Master title style</a:t>
            </a:r>
            <a:endParaRPr lang="el-GR"/>
          </a:p>
        </p:txBody>
      </p:sp>
      <p:sp>
        <p:nvSpPr>
          <p:cNvPr id="3" name="Text Placeholder 2"/>
          <p:cNvSpPr>
            <a:spLocks noGrp="1"/>
          </p:cNvSpPr>
          <p:nvPr>
            <p:ph type="body" idx="1"/>
          </p:nvPr>
        </p:nvSpPr>
        <p:spPr>
          <a:xfrm>
            <a:off x="855239" y="3441630"/>
            <a:ext cx="9202738" cy="1776263"/>
          </a:xfrm>
        </p:spPr>
        <p:txBody>
          <a:bodyPr anchor="b"/>
          <a:lstStyle>
            <a:lvl1pPr marL="0" indent="0">
              <a:buNone/>
              <a:defRPr sz="2300">
                <a:solidFill>
                  <a:schemeClr val="tx1">
                    <a:tint val="75000"/>
                  </a:schemeClr>
                </a:solidFill>
              </a:defRPr>
            </a:lvl1pPr>
            <a:lvl2pPr marL="516727" indent="0">
              <a:buNone/>
              <a:defRPr sz="2000">
                <a:solidFill>
                  <a:schemeClr val="tx1">
                    <a:tint val="75000"/>
                  </a:schemeClr>
                </a:solidFill>
              </a:defRPr>
            </a:lvl2pPr>
            <a:lvl3pPr marL="1033455" indent="0">
              <a:buNone/>
              <a:defRPr sz="1800">
                <a:solidFill>
                  <a:schemeClr val="tx1">
                    <a:tint val="75000"/>
                  </a:schemeClr>
                </a:solidFill>
              </a:defRPr>
            </a:lvl3pPr>
            <a:lvl4pPr marL="1550182" indent="0">
              <a:buNone/>
              <a:defRPr sz="1600">
                <a:solidFill>
                  <a:schemeClr val="tx1">
                    <a:tint val="75000"/>
                  </a:schemeClr>
                </a:solidFill>
              </a:defRPr>
            </a:lvl4pPr>
            <a:lvl5pPr marL="2066910" indent="0">
              <a:buNone/>
              <a:defRPr sz="1600">
                <a:solidFill>
                  <a:schemeClr val="tx1">
                    <a:tint val="75000"/>
                  </a:schemeClr>
                </a:solidFill>
              </a:defRPr>
            </a:lvl5pPr>
            <a:lvl6pPr marL="2583637" indent="0">
              <a:buNone/>
              <a:defRPr sz="1600">
                <a:solidFill>
                  <a:schemeClr val="tx1">
                    <a:tint val="75000"/>
                  </a:schemeClr>
                </a:solidFill>
              </a:defRPr>
            </a:lvl6pPr>
            <a:lvl7pPr marL="3100365" indent="0">
              <a:buNone/>
              <a:defRPr sz="1600">
                <a:solidFill>
                  <a:schemeClr val="tx1">
                    <a:tint val="75000"/>
                  </a:schemeClr>
                </a:solidFill>
              </a:defRPr>
            </a:lvl7pPr>
            <a:lvl8pPr marL="3617092" indent="0">
              <a:buNone/>
              <a:defRPr sz="1600">
                <a:solidFill>
                  <a:schemeClr val="tx1">
                    <a:tint val="75000"/>
                  </a:schemeClr>
                </a:solidFill>
              </a:defRPr>
            </a:lvl8pPr>
            <a:lvl9pPr marL="413382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915386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8888171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052189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9506088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611174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2873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83"/>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541325" indent="0" algn="ctr">
              <a:buNone/>
              <a:defRPr>
                <a:solidFill>
                  <a:schemeClr val="tx1">
                    <a:tint val="75000"/>
                  </a:schemeClr>
                </a:solidFill>
              </a:defRPr>
            </a:lvl2pPr>
            <a:lvl3pPr marL="1082650" indent="0" algn="ctr">
              <a:buNone/>
              <a:defRPr>
                <a:solidFill>
                  <a:schemeClr val="tx1">
                    <a:tint val="75000"/>
                  </a:schemeClr>
                </a:solidFill>
              </a:defRPr>
            </a:lvl3pPr>
            <a:lvl4pPr marL="1623974" indent="0" algn="ctr">
              <a:buNone/>
              <a:defRPr>
                <a:solidFill>
                  <a:schemeClr val="tx1">
                    <a:tint val="75000"/>
                  </a:schemeClr>
                </a:solidFill>
              </a:defRPr>
            </a:lvl4pPr>
            <a:lvl5pPr marL="2165299" indent="0" algn="ctr">
              <a:buNone/>
              <a:defRPr>
                <a:solidFill>
                  <a:schemeClr val="tx1">
                    <a:tint val="75000"/>
                  </a:schemeClr>
                </a:solidFill>
              </a:defRPr>
            </a:lvl5pPr>
            <a:lvl6pPr marL="2706624" indent="0" algn="ctr">
              <a:buNone/>
              <a:defRPr>
                <a:solidFill>
                  <a:schemeClr val="tx1">
                    <a:tint val="75000"/>
                  </a:schemeClr>
                </a:solidFill>
              </a:defRPr>
            </a:lvl6pPr>
            <a:lvl7pPr marL="3247949" indent="0" algn="ctr">
              <a:buNone/>
              <a:defRPr>
                <a:solidFill>
                  <a:schemeClr val="tx1">
                    <a:tint val="75000"/>
                  </a:schemeClr>
                </a:solidFill>
              </a:defRPr>
            </a:lvl7pPr>
            <a:lvl8pPr marL="3789274" indent="0" algn="ctr">
              <a:buNone/>
              <a:defRPr>
                <a:solidFill>
                  <a:schemeClr val="tx1">
                    <a:tint val="75000"/>
                  </a:schemeClr>
                </a:solidFill>
              </a:defRPr>
            </a:lvl8pPr>
            <a:lvl9pPr marL="4330598"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1981105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7119200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3"/>
            <a:ext cx="9202738" cy="1612735"/>
          </a:xfrm>
        </p:spPr>
        <p:txBody>
          <a:bodyPr anchor="t"/>
          <a:lstStyle>
            <a:lvl1pPr algn="l">
              <a:defRPr sz="4736" b="1" cap="all"/>
            </a:lvl1pPr>
          </a:lstStyle>
          <a:p>
            <a:r>
              <a:rPr lang="en-US"/>
              <a:t>Click to edit Master title style</a:t>
            </a:r>
            <a:endParaRPr lang="el-GR"/>
          </a:p>
        </p:txBody>
      </p:sp>
      <p:sp>
        <p:nvSpPr>
          <p:cNvPr id="3" name="Text Placeholder 2"/>
          <p:cNvSpPr>
            <a:spLocks noGrp="1"/>
          </p:cNvSpPr>
          <p:nvPr>
            <p:ph type="body" idx="1"/>
          </p:nvPr>
        </p:nvSpPr>
        <p:spPr>
          <a:xfrm>
            <a:off x="855238" y="3441630"/>
            <a:ext cx="9202738" cy="1776263"/>
          </a:xfrm>
        </p:spPr>
        <p:txBody>
          <a:bodyPr anchor="b"/>
          <a:lstStyle>
            <a:lvl1pPr marL="0" indent="0">
              <a:buNone/>
              <a:defRPr sz="2368">
                <a:solidFill>
                  <a:schemeClr val="tx1">
                    <a:tint val="75000"/>
                  </a:schemeClr>
                </a:solidFill>
              </a:defRPr>
            </a:lvl1pPr>
            <a:lvl2pPr marL="541325" indent="0">
              <a:buNone/>
              <a:defRPr sz="2131">
                <a:solidFill>
                  <a:schemeClr val="tx1">
                    <a:tint val="75000"/>
                  </a:schemeClr>
                </a:solidFill>
              </a:defRPr>
            </a:lvl2pPr>
            <a:lvl3pPr marL="1082650" indent="0">
              <a:buNone/>
              <a:defRPr sz="1894">
                <a:solidFill>
                  <a:schemeClr val="tx1">
                    <a:tint val="75000"/>
                  </a:schemeClr>
                </a:solidFill>
              </a:defRPr>
            </a:lvl3pPr>
            <a:lvl4pPr marL="1623974" indent="0">
              <a:buNone/>
              <a:defRPr sz="1658">
                <a:solidFill>
                  <a:schemeClr val="tx1">
                    <a:tint val="75000"/>
                  </a:schemeClr>
                </a:solidFill>
              </a:defRPr>
            </a:lvl4pPr>
            <a:lvl5pPr marL="2165299" indent="0">
              <a:buNone/>
              <a:defRPr sz="1658">
                <a:solidFill>
                  <a:schemeClr val="tx1">
                    <a:tint val="75000"/>
                  </a:schemeClr>
                </a:solidFill>
              </a:defRPr>
            </a:lvl5pPr>
            <a:lvl6pPr marL="2706624" indent="0">
              <a:buNone/>
              <a:defRPr sz="1658">
                <a:solidFill>
                  <a:schemeClr val="tx1">
                    <a:tint val="75000"/>
                  </a:schemeClr>
                </a:solidFill>
              </a:defRPr>
            </a:lvl6pPr>
            <a:lvl7pPr marL="3247949" indent="0">
              <a:buNone/>
              <a:defRPr sz="1658">
                <a:solidFill>
                  <a:schemeClr val="tx1">
                    <a:tint val="75000"/>
                  </a:schemeClr>
                </a:solidFill>
              </a:defRPr>
            </a:lvl7pPr>
            <a:lvl8pPr marL="3789274" indent="0">
              <a:buNone/>
              <a:defRPr sz="1658">
                <a:solidFill>
                  <a:schemeClr val="tx1">
                    <a:tint val="75000"/>
                  </a:schemeClr>
                </a:solidFill>
              </a:defRPr>
            </a:lvl8pPr>
            <a:lvl9pPr marL="4330598" indent="0">
              <a:buNone/>
              <a:defRPr sz="165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3249736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2"/>
            <a:ext cx="4781815" cy="5358866"/>
          </a:xfrm>
        </p:spPr>
        <p:txBody>
          <a:bodyPr/>
          <a:lstStyle>
            <a:lvl1pPr>
              <a:defRPr sz="3315"/>
            </a:lvl1pPr>
            <a:lvl2pPr>
              <a:defRPr sz="2842"/>
            </a:lvl2pPr>
            <a:lvl3pPr>
              <a:defRPr sz="2368"/>
            </a:lvl3pPr>
            <a:lvl4pPr>
              <a:defRPr sz="2131"/>
            </a:lvl4pPr>
            <a:lvl5pPr>
              <a:defRPr sz="2131"/>
            </a:lvl5pPr>
            <a:lvl6pPr>
              <a:defRPr sz="2131"/>
            </a:lvl6pPr>
            <a:lvl7pPr>
              <a:defRPr sz="2131"/>
            </a:lvl7pPr>
            <a:lvl8pPr>
              <a:defRPr sz="2131"/>
            </a:lvl8pPr>
            <a:lvl9pPr>
              <a:defRPr sz="2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206277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4" name="Content Placeholder 3"/>
          <p:cNvSpPr>
            <a:spLocks noGrp="1"/>
          </p:cNvSpPr>
          <p:nvPr>
            <p:ph sz="half" idx="2"/>
          </p:nvPr>
        </p:nvSpPr>
        <p:spPr>
          <a:xfrm>
            <a:off x="541337" y="2575113"/>
            <a:ext cx="4783695"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n-US"/>
              <a:t>Click to edit Master text styles</a:t>
            </a:r>
          </a:p>
        </p:txBody>
      </p:sp>
      <p:sp>
        <p:nvSpPr>
          <p:cNvPr id="6" name="Content Placeholder 5"/>
          <p:cNvSpPr>
            <a:spLocks noGrp="1"/>
          </p:cNvSpPr>
          <p:nvPr>
            <p:ph sz="quarter" idx="4"/>
          </p:nvPr>
        </p:nvSpPr>
        <p:spPr>
          <a:xfrm>
            <a:off x="5499839" y="2575113"/>
            <a:ext cx="4785574" cy="4678435"/>
          </a:xfrm>
        </p:spPr>
        <p:txBody>
          <a:bodyPr/>
          <a:lstStyle>
            <a:lvl1pPr>
              <a:defRPr sz="2842"/>
            </a:lvl1pPr>
            <a:lvl2pPr>
              <a:defRPr sz="2368"/>
            </a:lvl2pPr>
            <a:lvl3pPr>
              <a:defRPr sz="2131"/>
            </a:lvl3pPr>
            <a:lvl4pPr>
              <a:defRPr sz="1894"/>
            </a:lvl4pPr>
            <a:lvl5pPr>
              <a:defRPr sz="1894"/>
            </a:lvl5pPr>
            <a:lvl6pPr>
              <a:defRPr sz="1894"/>
            </a:lvl6pPr>
            <a:lvl7pPr>
              <a:defRPr sz="1894"/>
            </a:lvl7pPr>
            <a:lvl8pPr>
              <a:defRPr sz="1894"/>
            </a:lvl8pPr>
            <a:lvl9pPr>
              <a:defRPr sz="1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1733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4"/>
            <a:ext cx="4781815" cy="535886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8" y="1894684"/>
            <a:ext cx="4781815" cy="535886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8640091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278114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183589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368" b="1"/>
            </a:lvl1pPr>
          </a:lstStyle>
          <a:p>
            <a:r>
              <a:rPr lang="en-US"/>
              <a:t>Click to edit Master title style</a:t>
            </a:r>
            <a:endParaRPr lang="el-GR"/>
          </a:p>
        </p:txBody>
      </p:sp>
      <p:sp>
        <p:nvSpPr>
          <p:cNvPr id="3" name="Content Placeholder 2"/>
          <p:cNvSpPr>
            <a:spLocks noGrp="1"/>
          </p:cNvSpPr>
          <p:nvPr>
            <p:ph idx="1"/>
          </p:nvPr>
        </p:nvSpPr>
        <p:spPr>
          <a:xfrm>
            <a:off x="4232959" y="323299"/>
            <a:ext cx="6052454" cy="6930249"/>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199"/>
            <a:ext cx="3561926" cy="555434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4834632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368"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endParaRPr lang="el-GR"/>
          </a:p>
        </p:txBody>
      </p:sp>
      <p:sp>
        <p:nvSpPr>
          <p:cNvPr id="4" name="Text Placeholder 3"/>
          <p:cNvSpPr>
            <a:spLocks noGrp="1"/>
          </p:cNvSpPr>
          <p:nvPr>
            <p:ph type="body" sz="half" idx="2"/>
          </p:nvPr>
        </p:nvSpPr>
        <p:spPr>
          <a:xfrm>
            <a:off x="2122119" y="6355078"/>
            <a:ext cx="6496050" cy="952979"/>
          </a:xfrm>
        </p:spPr>
        <p:txBody>
          <a:bodyPr/>
          <a:lstStyle>
            <a:lvl1pPr marL="0" indent="0">
              <a:buNone/>
              <a:defRPr sz="1658"/>
            </a:lvl1pPr>
            <a:lvl2pPr marL="541325" indent="0">
              <a:buNone/>
              <a:defRPr sz="1421"/>
            </a:lvl2pPr>
            <a:lvl3pPr marL="1082650" indent="0">
              <a:buNone/>
              <a:defRPr sz="1184"/>
            </a:lvl3pPr>
            <a:lvl4pPr marL="1623974" indent="0">
              <a:buNone/>
              <a:defRPr sz="1066"/>
            </a:lvl4pPr>
            <a:lvl5pPr marL="2165299" indent="0">
              <a:buNone/>
              <a:defRPr sz="1066"/>
            </a:lvl5pPr>
            <a:lvl6pPr marL="2706624" indent="0">
              <a:buNone/>
              <a:defRPr sz="1066"/>
            </a:lvl6pPr>
            <a:lvl7pPr marL="3247949" indent="0">
              <a:buNone/>
              <a:defRPr sz="1066"/>
            </a:lvl7pPr>
            <a:lvl8pPr marL="3789274" indent="0">
              <a:buNone/>
              <a:defRPr sz="1066"/>
            </a:lvl8pPr>
            <a:lvl9pPr marL="4330598" indent="0">
              <a:buNone/>
              <a:defRPr sz="1066"/>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948920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841164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4" y="325179"/>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79"/>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9884708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kumimoji="0"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12628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8" y="1817617"/>
            <a:ext cx="4783694" cy="757496"/>
          </a:xfrm>
        </p:spPr>
        <p:txBody>
          <a:bodyPr anchor="b"/>
          <a:lstStyle>
            <a:lvl1pPr marL="0" indent="0">
              <a:buNone/>
              <a:defRPr sz="2700" b="1"/>
            </a:lvl1pPr>
            <a:lvl2pPr marL="516727" indent="0">
              <a:buNone/>
              <a:defRPr sz="2300" b="1"/>
            </a:lvl2pPr>
            <a:lvl3pPr marL="1033455" indent="0">
              <a:buNone/>
              <a:defRPr sz="2000" b="1"/>
            </a:lvl3pPr>
            <a:lvl4pPr marL="1550182" indent="0">
              <a:buNone/>
              <a:defRPr sz="1800" b="1"/>
            </a:lvl4pPr>
            <a:lvl5pPr marL="2066910" indent="0">
              <a:buNone/>
              <a:defRPr sz="1800" b="1"/>
            </a:lvl5pPr>
            <a:lvl6pPr marL="2583637" indent="0">
              <a:buNone/>
              <a:defRPr sz="1800" b="1"/>
            </a:lvl6pPr>
            <a:lvl7pPr marL="3100365" indent="0">
              <a:buNone/>
              <a:defRPr sz="1800" b="1"/>
            </a:lvl7pPr>
            <a:lvl8pPr marL="3617092" indent="0">
              <a:buNone/>
              <a:defRPr sz="1800" b="1"/>
            </a:lvl8pPr>
            <a:lvl9pPr marL="4133820" indent="0">
              <a:buNone/>
              <a:defRPr sz="1800" b="1"/>
            </a:lvl9pPr>
          </a:lstStyle>
          <a:p>
            <a:pPr lvl="0"/>
            <a:r>
              <a:rPr lang="en-US"/>
              <a:t>Click to edit Master text styles</a:t>
            </a:r>
          </a:p>
        </p:txBody>
      </p:sp>
      <p:sp>
        <p:nvSpPr>
          <p:cNvPr id="4" name="Content Placeholder 3"/>
          <p:cNvSpPr>
            <a:spLocks noGrp="1"/>
          </p:cNvSpPr>
          <p:nvPr>
            <p:ph sz="half" idx="2"/>
          </p:nvPr>
        </p:nvSpPr>
        <p:spPr>
          <a:xfrm>
            <a:off x="541338" y="2575113"/>
            <a:ext cx="4783694" cy="467843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41" y="1817617"/>
            <a:ext cx="4785573" cy="757496"/>
          </a:xfrm>
        </p:spPr>
        <p:txBody>
          <a:bodyPr anchor="b"/>
          <a:lstStyle>
            <a:lvl1pPr marL="0" indent="0">
              <a:buNone/>
              <a:defRPr sz="2700" b="1"/>
            </a:lvl1pPr>
            <a:lvl2pPr marL="516727" indent="0">
              <a:buNone/>
              <a:defRPr sz="2300" b="1"/>
            </a:lvl2pPr>
            <a:lvl3pPr marL="1033455" indent="0">
              <a:buNone/>
              <a:defRPr sz="2000" b="1"/>
            </a:lvl3pPr>
            <a:lvl4pPr marL="1550182" indent="0">
              <a:buNone/>
              <a:defRPr sz="1800" b="1"/>
            </a:lvl4pPr>
            <a:lvl5pPr marL="2066910" indent="0">
              <a:buNone/>
              <a:defRPr sz="1800" b="1"/>
            </a:lvl5pPr>
            <a:lvl6pPr marL="2583637" indent="0">
              <a:buNone/>
              <a:defRPr sz="1800" b="1"/>
            </a:lvl6pPr>
            <a:lvl7pPr marL="3100365" indent="0">
              <a:buNone/>
              <a:defRPr sz="1800" b="1"/>
            </a:lvl7pPr>
            <a:lvl8pPr marL="3617092" indent="0">
              <a:buNone/>
              <a:defRPr sz="1800" b="1"/>
            </a:lvl8pPr>
            <a:lvl9pPr marL="4133820"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499841" y="2575113"/>
            <a:ext cx="4785573" cy="4678435"/>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46675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24664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823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9" y="323299"/>
            <a:ext cx="3561926" cy="1375900"/>
          </a:xfrm>
        </p:spPr>
        <p:txBody>
          <a:bodyPr anchor="b"/>
          <a:lstStyle>
            <a:lvl1pPr algn="l">
              <a:defRPr sz="2300" b="1"/>
            </a:lvl1pPr>
          </a:lstStyle>
          <a:p>
            <a:r>
              <a:rPr lang="en-US"/>
              <a:t>Click to edit Master title style</a:t>
            </a:r>
            <a:endParaRPr lang="el-GR"/>
          </a:p>
        </p:txBody>
      </p:sp>
      <p:sp>
        <p:nvSpPr>
          <p:cNvPr id="3" name="Content Placeholder 2"/>
          <p:cNvSpPr>
            <a:spLocks noGrp="1"/>
          </p:cNvSpPr>
          <p:nvPr>
            <p:ph idx="1"/>
          </p:nvPr>
        </p:nvSpPr>
        <p:spPr>
          <a:xfrm>
            <a:off x="4232959" y="323302"/>
            <a:ext cx="6052454" cy="693024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9" y="1699201"/>
            <a:ext cx="3561926" cy="5554349"/>
          </a:xfrm>
        </p:spPr>
        <p:txBody>
          <a:bodyPr/>
          <a:lstStyle>
            <a:lvl1pPr marL="0" indent="0">
              <a:buNone/>
              <a:defRPr sz="1600"/>
            </a:lvl1pPr>
            <a:lvl2pPr marL="516727" indent="0">
              <a:buNone/>
              <a:defRPr sz="1400"/>
            </a:lvl2pPr>
            <a:lvl3pPr marL="1033455" indent="0">
              <a:buNone/>
              <a:defRPr sz="1100"/>
            </a:lvl3pPr>
            <a:lvl4pPr marL="1550182" indent="0">
              <a:buNone/>
              <a:defRPr sz="1000"/>
            </a:lvl4pPr>
            <a:lvl5pPr marL="2066910" indent="0">
              <a:buNone/>
              <a:defRPr sz="1000"/>
            </a:lvl5pPr>
            <a:lvl6pPr marL="2583637" indent="0">
              <a:buNone/>
              <a:defRPr sz="1000"/>
            </a:lvl6pPr>
            <a:lvl7pPr marL="3100365" indent="0">
              <a:buNone/>
              <a:defRPr sz="1000"/>
            </a:lvl7pPr>
            <a:lvl8pPr marL="3617092" indent="0">
              <a:buNone/>
              <a:defRPr sz="1000"/>
            </a:lvl8pPr>
            <a:lvl9pPr marL="413382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52200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8" y="5684044"/>
            <a:ext cx="6496050" cy="671034"/>
          </a:xfrm>
        </p:spPr>
        <p:txBody>
          <a:bodyPr anchor="b"/>
          <a:lstStyle>
            <a:lvl1pPr algn="l">
              <a:defRPr sz="2300" b="1"/>
            </a:lvl1pPr>
          </a:lstStyle>
          <a:p>
            <a:r>
              <a:rPr lang="en-US"/>
              <a:t>Click to edit Master title style</a:t>
            </a:r>
            <a:endParaRPr lang="el-GR"/>
          </a:p>
        </p:txBody>
      </p:sp>
      <p:sp>
        <p:nvSpPr>
          <p:cNvPr id="3" name="Picture Placeholder 2"/>
          <p:cNvSpPr>
            <a:spLocks noGrp="1"/>
          </p:cNvSpPr>
          <p:nvPr>
            <p:ph type="pic" idx="1"/>
          </p:nvPr>
        </p:nvSpPr>
        <p:spPr>
          <a:xfrm>
            <a:off x="2122118" y="725543"/>
            <a:ext cx="6496050" cy="4872038"/>
          </a:xfrm>
        </p:spPr>
        <p:txBody>
          <a:bodyPr/>
          <a:lstStyle>
            <a:lvl1pPr marL="0" indent="0">
              <a:buNone/>
              <a:defRPr sz="3600"/>
            </a:lvl1pPr>
            <a:lvl2pPr marL="516727" indent="0">
              <a:buNone/>
              <a:defRPr sz="3200"/>
            </a:lvl2pPr>
            <a:lvl3pPr marL="1033455" indent="0">
              <a:buNone/>
              <a:defRPr sz="2700"/>
            </a:lvl3pPr>
            <a:lvl4pPr marL="1550182" indent="0">
              <a:buNone/>
              <a:defRPr sz="2300"/>
            </a:lvl4pPr>
            <a:lvl5pPr marL="2066910" indent="0">
              <a:buNone/>
              <a:defRPr sz="2300"/>
            </a:lvl5pPr>
            <a:lvl6pPr marL="2583637" indent="0">
              <a:buNone/>
              <a:defRPr sz="2300"/>
            </a:lvl6pPr>
            <a:lvl7pPr marL="3100365" indent="0">
              <a:buNone/>
              <a:defRPr sz="2300"/>
            </a:lvl7pPr>
            <a:lvl8pPr marL="3617092" indent="0">
              <a:buNone/>
              <a:defRPr sz="2300"/>
            </a:lvl8pPr>
            <a:lvl9pPr marL="4133820" indent="0">
              <a:buNone/>
              <a:defRPr sz="2300"/>
            </a:lvl9pPr>
          </a:lstStyle>
          <a:p>
            <a:endParaRPr lang="el-GR"/>
          </a:p>
        </p:txBody>
      </p:sp>
      <p:sp>
        <p:nvSpPr>
          <p:cNvPr id="4" name="Text Placeholder 3"/>
          <p:cNvSpPr>
            <a:spLocks noGrp="1"/>
          </p:cNvSpPr>
          <p:nvPr>
            <p:ph type="body" sz="half" idx="2"/>
          </p:nvPr>
        </p:nvSpPr>
        <p:spPr>
          <a:xfrm>
            <a:off x="2122118" y="6355078"/>
            <a:ext cx="6496050" cy="952979"/>
          </a:xfrm>
        </p:spPr>
        <p:txBody>
          <a:bodyPr/>
          <a:lstStyle>
            <a:lvl1pPr marL="0" indent="0">
              <a:buNone/>
              <a:defRPr sz="1600"/>
            </a:lvl1pPr>
            <a:lvl2pPr marL="516727" indent="0">
              <a:buNone/>
              <a:defRPr sz="1400"/>
            </a:lvl2pPr>
            <a:lvl3pPr marL="1033455" indent="0">
              <a:buNone/>
              <a:defRPr sz="1100"/>
            </a:lvl3pPr>
            <a:lvl4pPr marL="1550182" indent="0">
              <a:buNone/>
              <a:defRPr sz="1000"/>
            </a:lvl4pPr>
            <a:lvl5pPr marL="2066910" indent="0">
              <a:buNone/>
              <a:defRPr sz="1000"/>
            </a:lvl5pPr>
            <a:lvl6pPr marL="2583637" indent="0">
              <a:buNone/>
              <a:defRPr sz="1000"/>
            </a:lvl6pPr>
            <a:lvl7pPr marL="3100365" indent="0">
              <a:buNone/>
              <a:defRPr sz="1000"/>
            </a:lvl7pPr>
            <a:lvl8pPr marL="3617092" indent="0">
              <a:buNone/>
              <a:defRPr sz="1000"/>
            </a:lvl8pPr>
            <a:lvl9pPr marL="413382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3533753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103345" tIns="51673" rIns="103345" bIns="51673"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4"/>
            <a:ext cx="9744075" cy="5358866"/>
          </a:xfrm>
          <a:prstGeom prst="rect">
            <a:avLst/>
          </a:prstGeom>
        </p:spPr>
        <p:txBody>
          <a:bodyPr vert="horz" lIns="103345" tIns="51673" rIns="103345" bIns="516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8"/>
            <a:ext cx="2526242" cy="432318"/>
          </a:xfrm>
          <a:prstGeom prst="rect">
            <a:avLst/>
          </a:prstGeom>
        </p:spPr>
        <p:txBody>
          <a:bodyPr vert="horz" lIns="103345" tIns="51673" rIns="103345" bIns="51673" rtlCol="0" anchor="ctr"/>
          <a:lstStyle>
            <a:lvl1pPr algn="l">
              <a:defRPr sz="1400">
                <a:solidFill>
                  <a:schemeClr val="tx1">
                    <a:tint val="75000"/>
                  </a:schemeClr>
                </a:solidFill>
              </a:defRPr>
            </a:lvl1pPr>
          </a:lstStyle>
          <a:p>
            <a:fld id="{1C552EE3-C1F9-4E04-98AE-3A0BA72F0934}" type="datetimeFigureOut">
              <a:rPr lang="en-US" smtClean="0"/>
              <a:t>2/23/2021</a:t>
            </a:fld>
            <a:endParaRPr lang="en-US"/>
          </a:p>
        </p:txBody>
      </p:sp>
      <p:sp>
        <p:nvSpPr>
          <p:cNvPr id="5" name="Footer Placeholder 4"/>
          <p:cNvSpPr>
            <a:spLocks noGrp="1"/>
          </p:cNvSpPr>
          <p:nvPr>
            <p:ph type="ftr" sz="quarter" idx="3"/>
          </p:nvPr>
        </p:nvSpPr>
        <p:spPr>
          <a:xfrm>
            <a:off x="3699140" y="7526098"/>
            <a:ext cx="3428471" cy="432318"/>
          </a:xfrm>
          <a:prstGeom prst="rect">
            <a:avLst/>
          </a:prstGeom>
        </p:spPr>
        <p:txBody>
          <a:bodyPr vert="horz" lIns="103345" tIns="51673" rIns="103345" bIns="51673"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8"/>
            <a:ext cx="2526242" cy="432318"/>
          </a:xfrm>
          <a:prstGeom prst="rect">
            <a:avLst/>
          </a:prstGeom>
        </p:spPr>
        <p:txBody>
          <a:bodyPr vert="horz" lIns="103345" tIns="51673" rIns="103345" bIns="51673" rtlCol="0" anchor="ctr"/>
          <a:lstStyle>
            <a:lvl1pPr algn="r">
              <a:defRPr sz="1400">
                <a:solidFill>
                  <a:schemeClr val="tx1">
                    <a:tint val="75000"/>
                  </a:schemeClr>
                </a:solidFill>
              </a:defRPr>
            </a:lvl1pPr>
          </a:lstStyle>
          <a:p>
            <a:fld id="{ACFC4956-8C58-4149-9775-70BB5168A12F}" type="slidenum">
              <a:rPr lang="en-US" smtClean="0"/>
              <a:t>‹#›</a:t>
            </a:fld>
            <a:endParaRPr lang="en-US"/>
          </a:p>
        </p:txBody>
      </p:sp>
    </p:spTree>
    <p:extLst>
      <p:ext uri="{BB962C8B-B14F-4D97-AF65-F5344CB8AC3E}">
        <p14:creationId xmlns:p14="http://schemas.microsoft.com/office/powerpoint/2010/main" val="1126148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33455" rtl="0" eaLnBrk="1" latinLnBrk="0" hangingPunct="1">
        <a:spcBef>
          <a:spcPct val="0"/>
        </a:spcBef>
        <a:buNone/>
        <a:defRPr sz="5000" kern="1200">
          <a:solidFill>
            <a:schemeClr val="tx1"/>
          </a:solidFill>
          <a:latin typeface="+mj-lt"/>
          <a:ea typeface="+mj-ea"/>
          <a:cs typeface="+mj-cs"/>
        </a:defRPr>
      </a:lvl1pPr>
    </p:titleStyle>
    <p:bodyStyle>
      <a:lvl1pPr marL="387546" indent="-387546" algn="l" defTabSz="1033455"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9682" indent="-322955" algn="l" defTabSz="1033455"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91819" indent="-258364" algn="l" defTabSz="1033455"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8546"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5273"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42001"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8728"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75456"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92183" indent="-258364" algn="l" defTabSz="103345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l-GR"/>
      </a:defPPr>
      <a:lvl1pPr marL="0" algn="l" defTabSz="1033455" rtl="0" eaLnBrk="1" latinLnBrk="0" hangingPunct="1">
        <a:defRPr sz="2000" kern="1200">
          <a:solidFill>
            <a:schemeClr val="tx1"/>
          </a:solidFill>
          <a:latin typeface="+mn-lt"/>
          <a:ea typeface="+mn-ea"/>
          <a:cs typeface="+mn-cs"/>
        </a:defRPr>
      </a:lvl1pPr>
      <a:lvl2pPr marL="516727" algn="l" defTabSz="1033455" rtl="0" eaLnBrk="1" latinLnBrk="0" hangingPunct="1">
        <a:defRPr sz="2000" kern="1200">
          <a:solidFill>
            <a:schemeClr val="tx1"/>
          </a:solidFill>
          <a:latin typeface="+mn-lt"/>
          <a:ea typeface="+mn-ea"/>
          <a:cs typeface="+mn-cs"/>
        </a:defRPr>
      </a:lvl2pPr>
      <a:lvl3pPr marL="1033455" algn="l" defTabSz="1033455" rtl="0" eaLnBrk="1" latinLnBrk="0" hangingPunct="1">
        <a:defRPr sz="2000" kern="1200">
          <a:solidFill>
            <a:schemeClr val="tx1"/>
          </a:solidFill>
          <a:latin typeface="+mn-lt"/>
          <a:ea typeface="+mn-ea"/>
          <a:cs typeface="+mn-cs"/>
        </a:defRPr>
      </a:lvl3pPr>
      <a:lvl4pPr marL="1550182" algn="l" defTabSz="1033455" rtl="0" eaLnBrk="1" latinLnBrk="0" hangingPunct="1">
        <a:defRPr sz="2000" kern="1200">
          <a:solidFill>
            <a:schemeClr val="tx1"/>
          </a:solidFill>
          <a:latin typeface="+mn-lt"/>
          <a:ea typeface="+mn-ea"/>
          <a:cs typeface="+mn-cs"/>
        </a:defRPr>
      </a:lvl4pPr>
      <a:lvl5pPr marL="2066910" algn="l" defTabSz="1033455" rtl="0" eaLnBrk="1" latinLnBrk="0" hangingPunct="1">
        <a:defRPr sz="2000" kern="1200">
          <a:solidFill>
            <a:schemeClr val="tx1"/>
          </a:solidFill>
          <a:latin typeface="+mn-lt"/>
          <a:ea typeface="+mn-ea"/>
          <a:cs typeface="+mn-cs"/>
        </a:defRPr>
      </a:lvl5pPr>
      <a:lvl6pPr marL="2583637" algn="l" defTabSz="1033455" rtl="0" eaLnBrk="1" latinLnBrk="0" hangingPunct="1">
        <a:defRPr sz="2000" kern="1200">
          <a:solidFill>
            <a:schemeClr val="tx1"/>
          </a:solidFill>
          <a:latin typeface="+mn-lt"/>
          <a:ea typeface="+mn-ea"/>
          <a:cs typeface="+mn-cs"/>
        </a:defRPr>
      </a:lvl6pPr>
      <a:lvl7pPr marL="3100365" algn="l" defTabSz="1033455" rtl="0" eaLnBrk="1" latinLnBrk="0" hangingPunct="1">
        <a:defRPr sz="2000" kern="1200">
          <a:solidFill>
            <a:schemeClr val="tx1"/>
          </a:solidFill>
          <a:latin typeface="+mn-lt"/>
          <a:ea typeface="+mn-ea"/>
          <a:cs typeface="+mn-cs"/>
        </a:defRPr>
      </a:lvl7pPr>
      <a:lvl8pPr marL="3617092" algn="l" defTabSz="1033455" rtl="0" eaLnBrk="1" latinLnBrk="0" hangingPunct="1">
        <a:defRPr sz="2000" kern="1200">
          <a:solidFill>
            <a:schemeClr val="tx1"/>
          </a:solidFill>
          <a:latin typeface="+mn-lt"/>
          <a:ea typeface="+mn-ea"/>
          <a:cs typeface="+mn-cs"/>
        </a:defRPr>
      </a:lvl8pPr>
      <a:lvl9pPr marL="4133820" algn="l" defTabSz="103345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9FF37D3E-AB1D-4C9A-9C24-13BBC8CEF74A}"/>
              </a:ext>
            </a:extLst>
          </p:cNvPr>
          <p:cNvSpPr>
            <a:spLocks noGrp="1"/>
          </p:cNvSpPr>
          <p:nvPr>
            <p:ph type="title"/>
          </p:nvPr>
        </p:nvSpPr>
        <p:spPr bwMode="auto">
          <a:xfrm>
            <a:off x="744339" y="432319"/>
            <a:ext cx="9338072" cy="156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2051" name="Text Placeholder 2">
            <a:extLst>
              <a:ext uri="{FF2B5EF4-FFF2-40B4-BE49-F238E27FC236}">
                <a16:creationId xmlns:a16="http://schemas.microsoft.com/office/drawing/2014/main" id="{5874A8AD-DD1B-4983-9187-2336CCFE28B6}"/>
              </a:ext>
            </a:extLst>
          </p:cNvPr>
          <p:cNvSpPr>
            <a:spLocks noGrp="1"/>
          </p:cNvSpPr>
          <p:nvPr>
            <p:ph type="body" idx="1"/>
          </p:nvPr>
        </p:nvSpPr>
        <p:spPr bwMode="auto">
          <a:xfrm>
            <a:off x="744339" y="2161591"/>
            <a:ext cx="9338072" cy="515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540F9F19-7AC6-49E3-8012-6EAA7D43A01C}"/>
              </a:ext>
            </a:extLst>
          </p:cNvPr>
          <p:cNvSpPr>
            <a:spLocks noGrp="1"/>
          </p:cNvSpPr>
          <p:nvPr>
            <p:ph type="dt" sz="half" idx="2"/>
          </p:nvPr>
        </p:nvSpPr>
        <p:spPr>
          <a:xfrm>
            <a:off x="744339" y="7526096"/>
            <a:ext cx="2436019" cy="432318"/>
          </a:xfrm>
          <a:prstGeom prst="rect">
            <a:avLst/>
          </a:prstGeom>
        </p:spPr>
        <p:txBody>
          <a:bodyPr vert="horz" lIns="91440" tIns="45720" rIns="91440" bIns="45720" rtlCol="0" anchor="ctr"/>
          <a:lstStyle>
            <a:lvl1pPr algn="l" fontAlgn="auto">
              <a:spcBef>
                <a:spcPts val="0"/>
              </a:spcBef>
              <a:spcAft>
                <a:spcPts val="0"/>
              </a:spcAft>
              <a:defRPr sz="1421">
                <a:solidFill>
                  <a:schemeClr val="tx1">
                    <a:tint val="75000"/>
                  </a:schemeClr>
                </a:solidFill>
                <a:latin typeface="+mn-lt"/>
                <a:cs typeface="+mn-cs"/>
              </a:defRPr>
            </a:lvl1pPr>
          </a:lstStyle>
          <a:p>
            <a:pPr>
              <a:defRPr/>
            </a:pPr>
            <a:fld id="{C7F598F7-426D-4D79-BF12-C157E151BFD1}" type="datetimeFigureOut">
              <a:rPr lang="en-US"/>
              <a:pPr>
                <a:defRPr/>
              </a:pPr>
              <a:t>2/23/2021</a:t>
            </a:fld>
            <a:endParaRPr lang="en-US"/>
          </a:p>
        </p:txBody>
      </p:sp>
      <p:sp>
        <p:nvSpPr>
          <p:cNvPr id="5" name="Footer Placeholder 4">
            <a:extLst>
              <a:ext uri="{FF2B5EF4-FFF2-40B4-BE49-F238E27FC236}">
                <a16:creationId xmlns:a16="http://schemas.microsoft.com/office/drawing/2014/main" id="{FE2354C5-4AF5-4C7F-A2B8-6A3EE7185A47}"/>
              </a:ext>
            </a:extLst>
          </p:cNvPr>
          <p:cNvSpPr>
            <a:spLocks noGrp="1"/>
          </p:cNvSpPr>
          <p:nvPr>
            <p:ph type="ftr" sz="quarter" idx="3"/>
          </p:nvPr>
        </p:nvSpPr>
        <p:spPr>
          <a:xfrm>
            <a:off x="3586361" y="7526096"/>
            <a:ext cx="3654028" cy="432318"/>
          </a:xfrm>
          <a:prstGeom prst="rect">
            <a:avLst/>
          </a:prstGeom>
        </p:spPr>
        <p:txBody>
          <a:bodyPr vert="horz" lIns="91440" tIns="45720" rIns="91440" bIns="45720" rtlCol="0" anchor="ctr"/>
          <a:lstStyle>
            <a:lvl1pPr algn="ctr" fontAlgn="auto">
              <a:spcBef>
                <a:spcPts val="0"/>
              </a:spcBef>
              <a:spcAft>
                <a:spcPts val="0"/>
              </a:spcAft>
              <a:defRPr sz="1421">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C4833B6-68DD-4F2C-9FA7-6C5238393D3A}"/>
              </a:ext>
            </a:extLst>
          </p:cNvPr>
          <p:cNvSpPr>
            <a:spLocks noGrp="1"/>
          </p:cNvSpPr>
          <p:nvPr>
            <p:ph type="sldNum" sz="quarter" idx="4"/>
          </p:nvPr>
        </p:nvSpPr>
        <p:spPr>
          <a:xfrm>
            <a:off x="7646392" y="7526096"/>
            <a:ext cx="2436019" cy="432318"/>
          </a:xfrm>
          <a:prstGeom prst="rect">
            <a:avLst/>
          </a:prstGeom>
        </p:spPr>
        <p:txBody>
          <a:bodyPr vert="horz" wrap="square" lIns="91440" tIns="45720" rIns="91440" bIns="45720" numCol="1" anchor="ctr" anchorCtr="0" compatLnSpc="1">
            <a:prstTxWarp prst="textNoShape">
              <a:avLst/>
            </a:prstTxWarp>
          </a:bodyPr>
          <a:lstStyle>
            <a:lvl1pPr algn="r">
              <a:defRPr sz="1421">
                <a:solidFill>
                  <a:srgbClr val="898989"/>
                </a:solidFill>
                <a:latin typeface="Calibri" panose="020F0502020204030204" pitchFamily="34" charset="0"/>
              </a:defRPr>
            </a:lvl1pPr>
          </a:lstStyle>
          <a:p>
            <a:fld id="{F7BF394F-814E-4BA9-951D-8F55F57241C0}" type="slidenum">
              <a:rPr lang="en-US" altLang="el-GR"/>
              <a:pPr/>
              <a:t>‹#›</a:t>
            </a:fld>
            <a:endParaRPr lang="en-US" altLang="el-GR"/>
          </a:p>
        </p:txBody>
      </p:sp>
    </p:spTree>
    <p:extLst>
      <p:ext uri="{BB962C8B-B14F-4D97-AF65-F5344CB8AC3E}">
        <p14:creationId xmlns:p14="http://schemas.microsoft.com/office/powerpoint/2010/main" val="39819653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90000"/>
        </a:lnSpc>
        <a:spcBef>
          <a:spcPct val="0"/>
        </a:spcBef>
        <a:spcAft>
          <a:spcPct val="0"/>
        </a:spcAft>
        <a:defRPr sz="5210" kern="1200">
          <a:solidFill>
            <a:schemeClr val="tx1"/>
          </a:solidFill>
          <a:latin typeface="+mj-lt"/>
          <a:ea typeface="+mj-ea"/>
          <a:cs typeface="+mj-cs"/>
        </a:defRPr>
      </a:lvl1pPr>
      <a:lvl2pPr algn="l" rtl="0" eaLnBrk="0" fontAlgn="base" hangingPunct="0">
        <a:lnSpc>
          <a:spcPct val="90000"/>
        </a:lnSpc>
        <a:spcBef>
          <a:spcPct val="0"/>
        </a:spcBef>
        <a:spcAft>
          <a:spcPct val="0"/>
        </a:spcAft>
        <a:defRPr sz="5210">
          <a:solidFill>
            <a:schemeClr val="tx1"/>
          </a:solidFill>
          <a:latin typeface="Calibri Light" pitchFamily="34" charset="0"/>
        </a:defRPr>
      </a:lvl2pPr>
      <a:lvl3pPr algn="l" rtl="0" eaLnBrk="0" fontAlgn="base" hangingPunct="0">
        <a:lnSpc>
          <a:spcPct val="90000"/>
        </a:lnSpc>
        <a:spcBef>
          <a:spcPct val="0"/>
        </a:spcBef>
        <a:spcAft>
          <a:spcPct val="0"/>
        </a:spcAft>
        <a:defRPr sz="5210">
          <a:solidFill>
            <a:schemeClr val="tx1"/>
          </a:solidFill>
          <a:latin typeface="Calibri Light" pitchFamily="34" charset="0"/>
        </a:defRPr>
      </a:lvl3pPr>
      <a:lvl4pPr algn="l" rtl="0" eaLnBrk="0" fontAlgn="base" hangingPunct="0">
        <a:lnSpc>
          <a:spcPct val="90000"/>
        </a:lnSpc>
        <a:spcBef>
          <a:spcPct val="0"/>
        </a:spcBef>
        <a:spcAft>
          <a:spcPct val="0"/>
        </a:spcAft>
        <a:defRPr sz="5210">
          <a:solidFill>
            <a:schemeClr val="tx1"/>
          </a:solidFill>
          <a:latin typeface="Calibri Light" pitchFamily="34" charset="0"/>
        </a:defRPr>
      </a:lvl4pPr>
      <a:lvl5pPr algn="l" rtl="0" eaLnBrk="0" fontAlgn="base" hangingPunct="0">
        <a:lnSpc>
          <a:spcPct val="90000"/>
        </a:lnSpc>
        <a:spcBef>
          <a:spcPct val="0"/>
        </a:spcBef>
        <a:spcAft>
          <a:spcPct val="0"/>
        </a:spcAft>
        <a:defRPr sz="5210">
          <a:solidFill>
            <a:schemeClr val="tx1"/>
          </a:solidFill>
          <a:latin typeface="Calibri Light" pitchFamily="34" charset="0"/>
        </a:defRPr>
      </a:lvl5pPr>
      <a:lvl6pPr marL="541325" algn="l" rtl="0" fontAlgn="base">
        <a:lnSpc>
          <a:spcPct val="90000"/>
        </a:lnSpc>
        <a:spcBef>
          <a:spcPct val="0"/>
        </a:spcBef>
        <a:spcAft>
          <a:spcPct val="0"/>
        </a:spcAft>
        <a:defRPr sz="5210">
          <a:solidFill>
            <a:schemeClr val="tx1"/>
          </a:solidFill>
          <a:latin typeface="Calibri Light" pitchFamily="34" charset="0"/>
        </a:defRPr>
      </a:lvl6pPr>
      <a:lvl7pPr marL="1082650" algn="l" rtl="0" fontAlgn="base">
        <a:lnSpc>
          <a:spcPct val="90000"/>
        </a:lnSpc>
        <a:spcBef>
          <a:spcPct val="0"/>
        </a:spcBef>
        <a:spcAft>
          <a:spcPct val="0"/>
        </a:spcAft>
        <a:defRPr sz="5210">
          <a:solidFill>
            <a:schemeClr val="tx1"/>
          </a:solidFill>
          <a:latin typeface="Calibri Light" pitchFamily="34" charset="0"/>
        </a:defRPr>
      </a:lvl7pPr>
      <a:lvl8pPr marL="1623974" algn="l" rtl="0" fontAlgn="base">
        <a:lnSpc>
          <a:spcPct val="90000"/>
        </a:lnSpc>
        <a:spcBef>
          <a:spcPct val="0"/>
        </a:spcBef>
        <a:spcAft>
          <a:spcPct val="0"/>
        </a:spcAft>
        <a:defRPr sz="5210">
          <a:solidFill>
            <a:schemeClr val="tx1"/>
          </a:solidFill>
          <a:latin typeface="Calibri Light" pitchFamily="34" charset="0"/>
        </a:defRPr>
      </a:lvl8pPr>
      <a:lvl9pPr marL="2165299" algn="l" rtl="0" fontAlgn="base">
        <a:lnSpc>
          <a:spcPct val="90000"/>
        </a:lnSpc>
        <a:spcBef>
          <a:spcPct val="0"/>
        </a:spcBef>
        <a:spcAft>
          <a:spcPct val="0"/>
        </a:spcAft>
        <a:defRPr sz="5210">
          <a:solidFill>
            <a:schemeClr val="tx1"/>
          </a:solidFill>
          <a:latin typeface="Calibri Light" pitchFamily="34" charset="0"/>
        </a:defRPr>
      </a:lvl9pPr>
    </p:titleStyle>
    <p:bodyStyle>
      <a:lvl1pPr marL="270662" indent="-270662" algn="l" rtl="0" eaLnBrk="0" fontAlgn="base" hangingPunct="0">
        <a:lnSpc>
          <a:spcPct val="90000"/>
        </a:lnSpc>
        <a:spcBef>
          <a:spcPts val="1184"/>
        </a:spcBef>
        <a:spcAft>
          <a:spcPct val="0"/>
        </a:spcAft>
        <a:buFont typeface="Arial" panose="020B0604020202020204" pitchFamily="34" charset="0"/>
        <a:buChar char="•"/>
        <a:defRPr sz="3315" kern="1200">
          <a:solidFill>
            <a:schemeClr val="tx1"/>
          </a:solidFill>
          <a:latin typeface="+mn-lt"/>
          <a:ea typeface="+mn-ea"/>
          <a:cs typeface="+mn-cs"/>
        </a:defRPr>
      </a:lvl1pPr>
      <a:lvl2pPr marL="811987" indent="-270662" algn="l" rtl="0" eaLnBrk="0" fontAlgn="base" hangingPunct="0">
        <a:lnSpc>
          <a:spcPct val="90000"/>
        </a:lnSpc>
        <a:spcBef>
          <a:spcPts val="592"/>
        </a:spcBef>
        <a:spcAft>
          <a:spcPct val="0"/>
        </a:spcAft>
        <a:buFont typeface="Arial" panose="020B0604020202020204" pitchFamily="34" charset="0"/>
        <a:buChar char="•"/>
        <a:defRPr sz="2842" kern="1200">
          <a:solidFill>
            <a:schemeClr val="tx1"/>
          </a:solidFill>
          <a:latin typeface="+mn-lt"/>
          <a:ea typeface="+mn-ea"/>
          <a:cs typeface="+mn-cs"/>
        </a:defRPr>
      </a:lvl2pPr>
      <a:lvl3pPr marL="135331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3pPr>
      <a:lvl4pPr marL="1894637"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4pPr>
      <a:lvl5pPr marL="2435962" indent="-270662" algn="l" rtl="0" eaLnBrk="0" fontAlgn="base" hangingPunct="0">
        <a:lnSpc>
          <a:spcPct val="90000"/>
        </a:lnSpc>
        <a:spcBef>
          <a:spcPts val="592"/>
        </a:spcBef>
        <a:spcAft>
          <a:spcPct val="0"/>
        </a:spcAft>
        <a:buFont typeface="Arial" panose="020B0604020202020204" pitchFamily="34" charset="0"/>
        <a:buChar char="•"/>
        <a:defRPr sz="2368"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a:buChar char="•"/>
        <a:defRPr sz="2131" kern="1200">
          <a:solidFill>
            <a:schemeClr val="tx1"/>
          </a:solidFill>
          <a:latin typeface="+mn-lt"/>
          <a:ea typeface="+mn-ea"/>
          <a:cs typeface="+mn-cs"/>
        </a:defRPr>
      </a:lvl9pPr>
    </p:bodyStyle>
    <p:otherStyle>
      <a:defPPr>
        <a:defRPr lang="en-US"/>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t>2/23/2021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t>‹#›</a:t>
            </a:fld>
            <a:endParaRPr lang="en-US"/>
          </a:p>
        </p:txBody>
      </p:sp>
    </p:spTree>
    <p:extLst>
      <p:ext uri="{BB962C8B-B14F-4D97-AF65-F5344CB8AC3E}">
        <p14:creationId xmlns:p14="http://schemas.microsoft.com/office/powerpoint/2010/main" val="27962900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79C6D00A-B865-405E-AE51-4C83ED671E74}" type="datetimeFigureOut">
              <a:rPr lang="en-US" smtClean="0"/>
              <a:t>2/23/2021</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85A07AA-7A5D-4778-A7E4-4A6E379E3C41}" type="slidenum">
              <a:rPr lang="en-US" smtClean="0"/>
              <a:t>‹#›</a:t>
            </a:fld>
            <a:endParaRPr lang="en-US"/>
          </a:p>
        </p:txBody>
      </p:sp>
    </p:spTree>
    <p:extLst>
      <p:ext uri="{BB962C8B-B14F-4D97-AF65-F5344CB8AC3E}">
        <p14:creationId xmlns:p14="http://schemas.microsoft.com/office/powerpoint/2010/main" val="420244603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ctr" defTabSz="1082650" rtl="0" eaLnBrk="1" latinLnBrk="0" hangingPunct="1">
        <a:spcBef>
          <a:spcPct val="0"/>
        </a:spcBef>
        <a:buNone/>
        <a:defRPr sz="5210" kern="1200">
          <a:solidFill>
            <a:schemeClr val="tx1"/>
          </a:solidFill>
          <a:latin typeface="+mj-lt"/>
          <a:ea typeface="+mj-ea"/>
          <a:cs typeface="+mj-cs"/>
        </a:defRPr>
      </a:lvl1pPr>
    </p:titleStyle>
    <p:bodyStyle>
      <a:lvl1pPr marL="405994" indent="-405994" algn="l" defTabSz="1082650" rtl="0" eaLnBrk="1" latinLnBrk="0" hangingPunct="1">
        <a:spcBef>
          <a:spcPct val="20000"/>
        </a:spcBef>
        <a:buFont typeface="Arial" pitchFamily="34" charset="0"/>
        <a:buChar char="•"/>
        <a:defRPr sz="3789" kern="1200">
          <a:solidFill>
            <a:schemeClr val="tx1"/>
          </a:solidFill>
          <a:latin typeface="+mn-lt"/>
          <a:ea typeface="+mn-ea"/>
          <a:cs typeface="+mn-cs"/>
        </a:defRPr>
      </a:lvl1pPr>
      <a:lvl2pPr marL="879653" indent="-338328" algn="l" defTabSz="1082650" rtl="0" eaLnBrk="1" latinLnBrk="0" hangingPunct="1">
        <a:spcBef>
          <a:spcPct val="20000"/>
        </a:spcBef>
        <a:buFont typeface="Arial" pitchFamily="34" charset="0"/>
        <a:buChar char="–"/>
        <a:defRPr sz="3315" kern="1200">
          <a:solidFill>
            <a:schemeClr val="tx1"/>
          </a:solidFill>
          <a:latin typeface="+mn-lt"/>
          <a:ea typeface="+mn-ea"/>
          <a:cs typeface="+mn-cs"/>
        </a:defRPr>
      </a:lvl2pPr>
      <a:lvl3pPr marL="1353312" indent="-270662" algn="l" defTabSz="1082650" rtl="0" eaLnBrk="1" latinLnBrk="0" hangingPunct="1">
        <a:spcBef>
          <a:spcPct val="20000"/>
        </a:spcBef>
        <a:buFont typeface="Arial" pitchFamily="34" charset="0"/>
        <a:buChar char="•"/>
        <a:defRPr sz="2842" kern="1200">
          <a:solidFill>
            <a:schemeClr val="tx1"/>
          </a:solidFill>
          <a:latin typeface="+mn-lt"/>
          <a:ea typeface="+mn-ea"/>
          <a:cs typeface="+mn-cs"/>
        </a:defRPr>
      </a:lvl3pPr>
      <a:lvl4pPr marL="1894637"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4pPr>
      <a:lvl5pPr marL="2435962"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5pPr>
      <a:lvl6pPr marL="297728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6pPr>
      <a:lvl7pPr marL="351861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7pPr>
      <a:lvl8pPr marL="4059936"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8pPr>
      <a:lvl9pPr marL="4601261" indent="-270662" algn="l" defTabSz="1082650" rtl="0" eaLnBrk="1" latinLnBrk="0" hangingPunct="1">
        <a:spcBef>
          <a:spcPct val="20000"/>
        </a:spcBef>
        <a:buFont typeface="Arial" pitchFamily="34" charset="0"/>
        <a:buChar char="•"/>
        <a:defRPr sz="2368" kern="1200">
          <a:solidFill>
            <a:schemeClr val="tx1"/>
          </a:solidFill>
          <a:latin typeface="+mn-lt"/>
          <a:ea typeface="+mn-ea"/>
          <a:cs typeface="+mn-cs"/>
        </a:defRPr>
      </a:lvl9pPr>
    </p:bodyStyle>
    <p:otherStyle>
      <a:defPPr>
        <a:defRPr lang="el-GR"/>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a:extLst>
              <a:ext uri="{FF2B5EF4-FFF2-40B4-BE49-F238E27FC236}">
                <a16:creationId xmlns:a16="http://schemas.microsoft.com/office/drawing/2014/main" id="{A8A476B2-F500-4B48-896B-7EAEC311A8BB}"/>
              </a:ext>
            </a:extLst>
          </p:cNvPr>
          <p:cNvSpPr>
            <a:spLocks noGrp="1"/>
          </p:cNvSpPr>
          <p:nvPr>
            <p:ph type="subTitle" idx="1"/>
          </p:nvPr>
        </p:nvSpPr>
        <p:spPr>
          <a:xfrm>
            <a:off x="1654859" y="1443790"/>
            <a:ext cx="8035479" cy="1371599"/>
          </a:xfrm>
        </p:spPr>
        <p:txBody>
          <a:bodyPr/>
          <a:lstStyle/>
          <a:p>
            <a:pPr eaLnBrk="1" fontAlgn="auto" hangingPunct="1">
              <a:spcAft>
                <a:spcPts val="0"/>
              </a:spcAft>
              <a:defRPr/>
            </a:pPr>
            <a:r>
              <a:rPr lang="el-GR" altLang="el-GR" sz="2605" b="1" dirty="0">
                <a:solidFill>
                  <a:srgbClr val="333C5C"/>
                </a:solidFill>
              </a:rPr>
              <a:t>ΒΑΡΟΜΕΤΡΟ </a:t>
            </a:r>
            <a:endParaRPr lang="en-US" altLang="el-GR" sz="2605" dirty="0"/>
          </a:p>
        </p:txBody>
      </p:sp>
      <p:sp>
        <p:nvSpPr>
          <p:cNvPr id="4099" name="TextBox 8">
            <a:extLst>
              <a:ext uri="{FF2B5EF4-FFF2-40B4-BE49-F238E27FC236}">
                <a16:creationId xmlns:a16="http://schemas.microsoft.com/office/drawing/2014/main" id="{53549F71-39B0-48CB-BEBE-0E73B818914B}"/>
              </a:ext>
            </a:extLst>
          </p:cNvPr>
          <p:cNvSpPr txBox="1">
            <a:spLocks noChangeArrowheads="1"/>
          </p:cNvSpPr>
          <p:nvPr/>
        </p:nvSpPr>
        <p:spPr bwMode="auto">
          <a:xfrm>
            <a:off x="673013" y="5451842"/>
            <a:ext cx="11001557" cy="45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1082650" eaLnBrk="1" fontAlgn="base" hangingPunct="1">
              <a:spcBef>
                <a:spcPct val="0"/>
              </a:spcBef>
              <a:spcAft>
                <a:spcPct val="0"/>
              </a:spcAft>
              <a:defRPr/>
            </a:pPr>
            <a:r>
              <a:rPr lang="el-GR" altLang="el-GR" sz="2368" b="1" dirty="0">
                <a:solidFill>
                  <a:srgbClr val="333C5C"/>
                </a:solidFill>
                <a:latin typeface="Calibri" panose="020F0502020204030204" pitchFamily="34" charset="0"/>
              </a:rPr>
              <a:t> ΠΟΛΙΤΙΚΟ ΣΚΗΝΙΚΟ ΚΑΙ ΔΙΕΡΓΑΣΙΕΣ ΣΤΗΝ ΚΕΝΤΡΟΑΡΙΣΤΕΡΑ </a:t>
            </a:r>
            <a:endParaRPr lang="en-US" altLang="el-GR" sz="2368" b="1" dirty="0">
              <a:solidFill>
                <a:srgbClr val="333C5C"/>
              </a:solidFill>
              <a:latin typeface="Calibri" panose="020F0502020204030204" pitchFamily="34" charset="0"/>
            </a:endParaRPr>
          </a:p>
        </p:txBody>
      </p:sp>
      <p:pic>
        <p:nvPicPr>
          <p:cNvPr id="4100" name="Picture 5">
            <a:extLst>
              <a:ext uri="{FF2B5EF4-FFF2-40B4-BE49-F238E27FC236}">
                <a16:creationId xmlns:a16="http://schemas.microsoft.com/office/drawing/2014/main" id="{548BF941-AAF1-4465-8945-8203C2D178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8311" y="2349106"/>
            <a:ext cx="5315634" cy="1274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Ποια είναι η άποψή σας για τα πρόσωπα των Πολιτικών Αρχηγών...</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3835880"/>
              </p:ext>
            </p:extLst>
          </p:nvPr>
        </p:nvGraphicFramePr>
        <p:xfrm>
          <a:off x="541338" y="1266825"/>
          <a:ext cx="9744075" cy="598646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8A15D855-195F-4D4F-9E76-985CA14679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93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55181"/>
          </a:xfrm>
        </p:spPr>
        <p:txBody>
          <a:bodyPr>
            <a:normAutofit/>
          </a:bodyPr>
          <a:lstStyle/>
          <a:p>
            <a:pPr algn="l"/>
            <a:r>
              <a:rPr lang="el-GR" sz="1600" b="1" dirty="0"/>
              <a:t>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2552232"/>
              </p:ext>
            </p:extLst>
          </p:nvPr>
        </p:nvGraphicFramePr>
        <p:xfrm>
          <a:off x="744340" y="1892300"/>
          <a:ext cx="9338072" cy="54213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08CD1B94-53BA-44F7-B982-EF1624DBCA9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82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33500"/>
          </a:xfrm>
        </p:spPr>
        <p:txBody>
          <a:bodyPr>
            <a:normAutofit/>
          </a:bodyPr>
          <a:lstStyle/>
          <a:p>
            <a:pPr algn="l"/>
            <a:r>
              <a:rPr lang="el-GR" sz="1600" b="1" dirty="0"/>
              <a:t>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4149419685"/>
              </p:ext>
            </p:extLst>
          </p:nvPr>
        </p:nvGraphicFramePr>
        <p:xfrm>
          <a:off x="1739900" y="1892300"/>
          <a:ext cx="7696201" cy="2922701"/>
        </p:xfrm>
        <a:graphic>
          <a:graphicData uri="http://schemas.openxmlformats.org/drawingml/2006/table">
            <a:tbl>
              <a:tblPr>
                <a:tableStyleId>{6E25E649-3F16-4E02-A733-19D2CDBF48F0}</a:tableStyleId>
              </a:tblPr>
              <a:tblGrid>
                <a:gridCol w="1826790">
                  <a:extLst>
                    <a:ext uri="{9D8B030D-6E8A-4147-A177-3AD203B41FA5}">
                      <a16:colId xmlns:a16="http://schemas.microsoft.com/office/drawing/2014/main" val="20000"/>
                    </a:ext>
                  </a:extLst>
                </a:gridCol>
                <a:gridCol w="1133287">
                  <a:extLst>
                    <a:ext uri="{9D8B030D-6E8A-4147-A177-3AD203B41FA5}">
                      <a16:colId xmlns:a16="http://schemas.microsoft.com/office/drawing/2014/main" val="20001"/>
                    </a:ext>
                  </a:extLst>
                </a:gridCol>
                <a:gridCol w="1116372">
                  <a:extLst>
                    <a:ext uri="{9D8B030D-6E8A-4147-A177-3AD203B41FA5}">
                      <a16:colId xmlns:a16="http://schemas.microsoft.com/office/drawing/2014/main" val="20002"/>
                    </a:ext>
                  </a:extLst>
                </a:gridCol>
                <a:gridCol w="1116372">
                  <a:extLst>
                    <a:ext uri="{9D8B030D-6E8A-4147-A177-3AD203B41FA5}">
                      <a16:colId xmlns:a16="http://schemas.microsoft.com/office/drawing/2014/main" val="20003"/>
                    </a:ext>
                  </a:extLst>
                </a:gridCol>
                <a:gridCol w="1184031">
                  <a:extLst>
                    <a:ext uri="{9D8B030D-6E8A-4147-A177-3AD203B41FA5}">
                      <a16:colId xmlns:a16="http://schemas.microsoft.com/office/drawing/2014/main" val="20004"/>
                    </a:ext>
                  </a:extLst>
                </a:gridCol>
                <a:gridCol w="1319349">
                  <a:extLst>
                    <a:ext uri="{9D8B030D-6E8A-4147-A177-3AD203B41FA5}">
                      <a16:colId xmlns:a16="http://schemas.microsoft.com/office/drawing/2014/main" val="20005"/>
                    </a:ext>
                  </a:extLst>
                </a:gridCol>
              </a:tblGrid>
              <a:tr h="228912">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28912">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28912">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12,15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57,01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28912">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28912">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28912">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28912">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228912">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633581">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228912">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228912">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18,52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23904530"/>
              </p:ext>
            </p:extLst>
          </p:nvPr>
        </p:nvGraphicFramePr>
        <p:xfrm>
          <a:off x="1739899" y="5397500"/>
          <a:ext cx="7696201" cy="1828799"/>
        </p:xfrm>
        <a:graphic>
          <a:graphicData uri="http://schemas.openxmlformats.org/drawingml/2006/table">
            <a:tbl>
              <a:tblPr>
                <a:tableStyleId>{6E25E649-3F16-4E02-A733-19D2CDBF48F0}</a:tableStyleId>
              </a:tblPr>
              <a:tblGrid>
                <a:gridCol w="1826790">
                  <a:extLst>
                    <a:ext uri="{9D8B030D-6E8A-4147-A177-3AD203B41FA5}">
                      <a16:colId xmlns:a16="http://schemas.microsoft.com/office/drawing/2014/main" val="20000"/>
                    </a:ext>
                  </a:extLst>
                </a:gridCol>
                <a:gridCol w="1133287">
                  <a:extLst>
                    <a:ext uri="{9D8B030D-6E8A-4147-A177-3AD203B41FA5}">
                      <a16:colId xmlns:a16="http://schemas.microsoft.com/office/drawing/2014/main" val="20001"/>
                    </a:ext>
                  </a:extLst>
                </a:gridCol>
                <a:gridCol w="1116372">
                  <a:extLst>
                    <a:ext uri="{9D8B030D-6E8A-4147-A177-3AD203B41FA5}">
                      <a16:colId xmlns:a16="http://schemas.microsoft.com/office/drawing/2014/main" val="20002"/>
                    </a:ext>
                  </a:extLst>
                </a:gridCol>
                <a:gridCol w="1116372">
                  <a:extLst>
                    <a:ext uri="{9D8B030D-6E8A-4147-A177-3AD203B41FA5}">
                      <a16:colId xmlns:a16="http://schemas.microsoft.com/office/drawing/2014/main" val="20003"/>
                    </a:ext>
                  </a:extLst>
                </a:gridCol>
                <a:gridCol w="1184031">
                  <a:extLst>
                    <a:ext uri="{9D8B030D-6E8A-4147-A177-3AD203B41FA5}">
                      <a16:colId xmlns:a16="http://schemas.microsoft.com/office/drawing/2014/main" val="20004"/>
                    </a:ext>
                  </a:extLst>
                </a:gridCol>
                <a:gridCol w="1319349">
                  <a:extLst>
                    <a:ext uri="{9D8B030D-6E8A-4147-A177-3AD203B41FA5}">
                      <a16:colId xmlns:a16="http://schemas.microsoft.com/office/drawing/2014/main" val="20005"/>
                    </a:ext>
                  </a:extLst>
                </a:gridCol>
              </a:tblGrid>
              <a:tr h="26125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6125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54,60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6125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17,19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6125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6125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6125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6125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BB0DEBAC-5C00-419F-A290-BF08AFB9783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32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88481"/>
          </a:xfrm>
        </p:spPr>
        <p:txBody>
          <a:bodyPr>
            <a:normAutofit/>
          </a:bodyPr>
          <a:lstStyle/>
          <a:p>
            <a:r>
              <a:rPr lang="el-GR" sz="1600" b="1" dirty="0"/>
              <a:t>Πως θα βλέπατε... </a:t>
            </a:r>
            <a:br>
              <a:rPr lang="el-GR" sz="1600" b="1" dirty="0"/>
            </a:br>
            <a:r>
              <a:rPr lang="el-GR" sz="1600" b="1" dirty="0"/>
              <a:t>...μια ευρύτερη πολιτική συνεργασία ΣΥΡΙΖΑ – ΚΙΝΑΛ ;</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8922565"/>
              </p:ext>
            </p:extLst>
          </p:nvPr>
        </p:nvGraphicFramePr>
        <p:xfrm>
          <a:off x="744340" y="1536700"/>
          <a:ext cx="9338072" cy="57769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81337194-3124-40E5-A583-28F99F64327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303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91681"/>
          </a:xfrm>
        </p:spPr>
        <p:txBody>
          <a:bodyPr>
            <a:normAutofit/>
          </a:bodyPr>
          <a:lstStyle/>
          <a:p>
            <a:r>
              <a:rPr lang="el-GR" sz="1600" b="1" dirty="0"/>
              <a:t>Πως θα βλέπατε... </a:t>
            </a:r>
            <a:br>
              <a:rPr lang="el-GR" sz="1600" b="1" dirty="0"/>
            </a:br>
            <a:r>
              <a:rPr lang="el-GR" sz="1600" b="1" dirty="0"/>
              <a:t>...μια ευρύτερη πολιτική συνεργασία ΣΥΡΙΖΑ – ΚΙΝΑΛ ;</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828625615"/>
              </p:ext>
            </p:extLst>
          </p:nvPr>
        </p:nvGraphicFramePr>
        <p:xfrm>
          <a:off x="1752600" y="1714500"/>
          <a:ext cx="7607299" cy="2628896"/>
        </p:xfrm>
        <a:graphic>
          <a:graphicData uri="http://schemas.openxmlformats.org/drawingml/2006/table">
            <a:tbl>
              <a:tblPr>
                <a:tableStyleId>{6E25E649-3F16-4E02-A733-19D2CDBF48F0}</a:tableStyleId>
              </a:tblPr>
              <a:tblGrid>
                <a:gridCol w="1805689">
                  <a:extLst>
                    <a:ext uri="{9D8B030D-6E8A-4147-A177-3AD203B41FA5}">
                      <a16:colId xmlns:a16="http://schemas.microsoft.com/office/drawing/2014/main" val="20000"/>
                    </a:ext>
                  </a:extLst>
                </a:gridCol>
                <a:gridCol w="1120196">
                  <a:extLst>
                    <a:ext uri="{9D8B030D-6E8A-4147-A177-3AD203B41FA5}">
                      <a16:colId xmlns:a16="http://schemas.microsoft.com/office/drawing/2014/main" val="20001"/>
                    </a:ext>
                  </a:extLst>
                </a:gridCol>
                <a:gridCol w="1103476">
                  <a:extLst>
                    <a:ext uri="{9D8B030D-6E8A-4147-A177-3AD203B41FA5}">
                      <a16:colId xmlns:a16="http://schemas.microsoft.com/office/drawing/2014/main" val="20002"/>
                    </a:ext>
                  </a:extLst>
                </a:gridCol>
                <a:gridCol w="1103476">
                  <a:extLst>
                    <a:ext uri="{9D8B030D-6E8A-4147-A177-3AD203B41FA5}">
                      <a16:colId xmlns:a16="http://schemas.microsoft.com/office/drawing/2014/main" val="20003"/>
                    </a:ext>
                  </a:extLst>
                </a:gridCol>
                <a:gridCol w="1170354">
                  <a:extLst>
                    <a:ext uri="{9D8B030D-6E8A-4147-A177-3AD203B41FA5}">
                      <a16:colId xmlns:a16="http://schemas.microsoft.com/office/drawing/2014/main" val="20004"/>
                    </a:ext>
                  </a:extLst>
                </a:gridCol>
                <a:gridCol w="1304108">
                  <a:extLst>
                    <a:ext uri="{9D8B030D-6E8A-4147-A177-3AD203B41FA5}">
                      <a16:colId xmlns:a16="http://schemas.microsoft.com/office/drawing/2014/main" val="20005"/>
                    </a:ext>
                  </a:extLst>
                </a:gridCol>
              </a:tblGrid>
              <a:tr h="35246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4733">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76,47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4733">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4733">
                <a:tc>
                  <a:txBody>
                    <a:bodyPr/>
                    <a:lstStyle/>
                    <a:p>
                      <a:pPr algn="l" fontAlgn="b"/>
                      <a:r>
                        <a:rPr lang="el-GR" sz="1100" b="1" u="none" strike="noStrike" dirty="0">
                          <a:effectLst/>
                        </a:rPr>
                        <a:t>Κεντροδεξιά</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4733">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94733">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4733">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4733">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12,50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523832">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17,02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4733">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4733">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18,52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8581071"/>
              </p:ext>
            </p:extLst>
          </p:nvPr>
        </p:nvGraphicFramePr>
        <p:xfrm>
          <a:off x="1752600" y="4698999"/>
          <a:ext cx="7607298" cy="2362203"/>
        </p:xfrm>
        <a:graphic>
          <a:graphicData uri="http://schemas.openxmlformats.org/drawingml/2006/table">
            <a:tbl>
              <a:tblPr>
                <a:tableStyleId>{6E25E649-3F16-4E02-A733-19D2CDBF48F0}</a:tableStyleId>
              </a:tblPr>
              <a:tblGrid>
                <a:gridCol w="1805688">
                  <a:extLst>
                    <a:ext uri="{9D8B030D-6E8A-4147-A177-3AD203B41FA5}">
                      <a16:colId xmlns:a16="http://schemas.microsoft.com/office/drawing/2014/main" val="20000"/>
                    </a:ext>
                  </a:extLst>
                </a:gridCol>
                <a:gridCol w="1120196">
                  <a:extLst>
                    <a:ext uri="{9D8B030D-6E8A-4147-A177-3AD203B41FA5}">
                      <a16:colId xmlns:a16="http://schemas.microsoft.com/office/drawing/2014/main" val="20001"/>
                    </a:ext>
                  </a:extLst>
                </a:gridCol>
                <a:gridCol w="1103476">
                  <a:extLst>
                    <a:ext uri="{9D8B030D-6E8A-4147-A177-3AD203B41FA5}">
                      <a16:colId xmlns:a16="http://schemas.microsoft.com/office/drawing/2014/main" val="20002"/>
                    </a:ext>
                  </a:extLst>
                </a:gridCol>
                <a:gridCol w="1103476">
                  <a:extLst>
                    <a:ext uri="{9D8B030D-6E8A-4147-A177-3AD203B41FA5}">
                      <a16:colId xmlns:a16="http://schemas.microsoft.com/office/drawing/2014/main" val="20003"/>
                    </a:ext>
                  </a:extLst>
                </a:gridCol>
                <a:gridCol w="1170354">
                  <a:extLst>
                    <a:ext uri="{9D8B030D-6E8A-4147-A177-3AD203B41FA5}">
                      <a16:colId xmlns:a16="http://schemas.microsoft.com/office/drawing/2014/main" val="20004"/>
                    </a:ext>
                  </a:extLst>
                </a:gridCol>
                <a:gridCol w="1304108">
                  <a:extLst>
                    <a:ext uri="{9D8B030D-6E8A-4147-A177-3AD203B41FA5}">
                      <a16:colId xmlns:a16="http://schemas.microsoft.com/office/drawing/2014/main" val="20005"/>
                    </a:ext>
                  </a:extLst>
                </a:gridCol>
              </a:tblGrid>
              <a:tr h="547449">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02459">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02459">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17,90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02459">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02459">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27,27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02459">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02459">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7,41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1D65934D-9D10-4768-8670-A92A6EA69E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50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01181"/>
          </a:xfrm>
        </p:spPr>
        <p:txBody>
          <a:bodyPr>
            <a:normAutofit/>
          </a:bodyPr>
          <a:lstStyle/>
          <a:p>
            <a:r>
              <a:rPr lang="el-GR" sz="1600" b="1" dirty="0"/>
              <a:t>Πως θα βλέπατε...</a:t>
            </a:r>
            <a:br>
              <a:rPr lang="el-GR" sz="1600" b="1" dirty="0"/>
            </a:br>
            <a:r>
              <a:rPr lang="el-GR" sz="1600" b="1" dirty="0"/>
              <a:t> ...μια συνεργασία της Κυβέρνησης με το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0722614"/>
              </p:ext>
            </p:extLst>
          </p:nvPr>
        </p:nvGraphicFramePr>
        <p:xfrm>
          <a:off x="744340" y="1625600"/>
          <a:ext cx="9338072" cy="56880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2CCA9D4C-A304-4EC4-AAB5-5EB33D0372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94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54032"/>
          </a:xfrm>
        </p:spPr>
        <p:txBody>
          <a:bodyPr>
            <a:normAutofit/>
          </a:bodyPr>
          <a:lstStyle/>
          <a:p>
            <a:r>
              <a:rPr lang="el-GR" sz="1600" b="1" dirty="0"/>
              <a:t>Πως θα βλέπατε...</a:t>
            </a:r>
            <a:br>
              <a:rPr lang="el-GR" sz="1600" b="1" dirty="0"/>
            </a:br>
            <a:r>
              <a:rPr lang="el-GR" sz="1600" b="1" dirty="0"/>
              <a:t> ...μια συνεργασία της Κυβέρνησης με το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1724647077"/>
              </p:ext>
            </p:extLst>
          </p:nvPr>
        </p:nvGraphicFramePr>
        <p:xfrm>
          <a:off x="1790700" y="1713861"/>
          <a:ext cx="7683500" cy="2399666"/>
        </p:xfrm>
        <a:graphic>
          <a:graphicData uri="http://schemas.openxmlformats.org/drawingml/2006/table">
            <a:tbl>
              <a:tblPr>
                <a:tableStyleId>{6E25E649-3F16-4E02-A733-19D2CDBF48F0}</a:tableStyleId>
              </a:tblPr>
              <a:tblGrid>
                <a:gridCol w="1823776">
                  <a:extLst>
                    <a:ext uri="{9D8B030D-6E8A-4147-A177-3AD203B41FA5}">
                      <a16:colId xmlns:a16="http://schemas.microsoft.com/office/drawing/2014/main" val="20000"/>
                    </a:ext>
                  </a:extLst>
                </a:gridCol>
                <a:gridCol w="1131416">
                  <a:extLst>
                    <a:ext uri="{9D8B030D-6E8A-4147-A177-3AD203B41FA5}">
                      <a16:colId xmlns:a16="http://schemas.microsoft.com/office/drawing/2014/main" val="20001"/>
                    </a:ext>
                  </a:extLst>
                </a:gridCol>
                <a:gridCol w="1114530">
                  <a:extLst>
                    <a:ext uri="{9D8B030D-6E8A-4147-A177-3AD203B41FA5}">
                      <a16:colId xmlns:a16="http://schemas.microsoft.com/office/drawing/2014/main" val="20002"/>
                    </a:ext>
                  </a:extLst>
                </a:gridCol>
                <a:gridCol w="1114530">
                  <a:extLst>
                    <a:ext uri="{9D8B030D-6E8A-4147-A177-3AD203B41FA5}">
                      <a16:colId xmlns:a16="http://schemas.microsoft.com/office/drawing/2014/main" val="20003"/>
                    </a:ext>
                  </a:extLst>
                </a:gridCol>
                <a:gridCol w="1182077">
                  <a:extLst>
                    <a:ext uri="{9D8B030D-6E8A-4147-A177-3AD203B41FA5}">
                      <a16:colId xmlns:a16="http://schemas.microsoft.com/office/drawing/2014/main" val="20004"/>
                    </a:ext>
                  </a:extLst>
                </a:gridCol>
                <a:gridCol w="1317171">
                  <a:extLst>
                    <a:ext uri="{9D8B030D-6E8A-4147-A177-3AD203B41FA5}">
                      <a16:colId xmlns:a16="http://schemas.microsoft.com/office/drawing/2014/main" val="20005"/>
                    </a:ext>
                  </a:extLst>
                </a:gridCol>
              </a:tblGrid>
              <a:tr h="321818">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778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778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778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778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31,32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778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38434">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778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478283">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778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8,05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778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15,38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85959506"/>
              </p:ext>
            </p:extLst>
          </p:nvPr>
        </p:nvGraphicFramePr>
        <p:xfrm>
          <a:off x="1790696" y="4584699"/>
          <a:ext cx="7683499" cy="2400302"/>
        </p:xfrm>
        <a:graphic>
          <a:graphicData uri="http://schemas.openxmlformats.org/drawingml/2006/table">
            <a:tbl>
              <a:tblPr>
                <a:tableStyleId>{6E25E649-3F16-4E02-A733-19D2CDBF48F0}</a:tableStyleId>
              </a:tblPr>
              <a:tblGrid>
                <a:gridCol w="1823775">
                  <a:extLst>
                    <a:ext uri="{9D8B030D-6E8A-4147-A177-3AD203B41FA5}">
                      <a16:colId xmlns:a16="http://schemas.microsoft.com/office/drawing/2014/main" val="20000"/>
                    </a:ext>
                  </a:extLst>
                </a:gridCol>
                <a:gridCol w="1131417">
                  <a:extLst>
                    <a:ext uri="{9D8B030D-6E8A-4147-A177-3AD203B41FA5}">
                      <a16:colId xmlns:a16="http://schemas.microsoft.com/office/drawing/2014/main" val="20001"/>
                    </a:ext>
                  </a:extLst>
                </a:gridCol>
                <a:gridCol w="1114529">
                  <a:extLst>
                    <a:ext uri="{9D8B030D-6E8A-4147-A177-3AD203B41FA5}">
                      <a16:colId xmlns:a16="http://schemas.microsoft.com/office/drawing/2014/main" val="20002"/>
                    </a:ext>
                  </a:extLst>
                </a:gridCol>
                <a:gridCol w="1114529">
                  <a:extLst>
                    <a:ext uri="{9D8B030D-6E8A-4147-A177-3AD203B41FA5}">
                      <a16:colId xmlns:a16="http://schemas.microsoft.com/office/drawing/2014/main" val="20003"/>
                    </a:ext>
                  </a:extLst>
                </a:gridCol>
                <a:gridCol w="1182077">
                  <a:extLst>
                    <a:ext uri="{9D8B030D-6E8A-4147-A177-3AD203B41FA5}">
                      <a16:colId xmlns:a16="http://schemas.microsoft.com/office/drawing/2014/main" val="20004"/>
                    </a:ext>
                  </a:extLst>
                </a:gridCol>
                <a:gridCol w="1317172">
                  <a:extLst>
                    <a:ext uri="{9D8B030D-6E8A-4147-A177-3AD203B41FA5}">
                      <a16:colId xmlns:a16="http://schemas.microsoft.com/office/drawing/2014/main" val="20005"/>
                    </a:ext>
                  </a:extLst>
                </a:gridCol>
              </a:tblGrid>
              <a:tr h="556280">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θετικά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0733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28,96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0733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0733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19,40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0733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0733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0733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3,70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D0CAA694-E736-4820-8DE5-1DFDE2A84A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70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32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7374400"/>
              </p:ext>
            </p:extLst>
          </p:nvPr>
        </p:nvGraphicFramePr>
        <p:xfrm>
          <a:off x="744340" y="1803400"/>
          <a:ext cx="9338072" cy="55102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3D572091-D653-4786-AB9A-6E0BB94D5F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771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3964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hart 4"/>
          <p:cNvGraphicFramePr>
            <a:graphicFrameLocks/>
          </p:cNvGraphicFramePr>
          <p:nvPr>
            <p:extLst>
              <p:ext uri="{D42A27DB-BD31-4B8C-83A1-F6EECF244321}">
                <p14:modId xmlns:p14="http://schemas.microsoft.com/office/powerpoint/2010/main" val="794762081"/>
              </p:ext>
            </p:extLst>
          </p:nvPr>
        </p:nvGraphicFramePr>
        <p:xfrm>
          <a:off x="1000625" y="1969240"/>
          <a:ext cx="8615986" cy="5089106"/>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5723BBC7-8457-40D5-A53F-260DB796F4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489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06481"/>
          </a:xfrm>
        </p:spPr>
        <p:txBody>
          <a:bodyPr>
            <a:normAutofit/>
          </a:bodyPr>
          <a:lstStyle/>
          <a:p>
            <a:pPr algn="l"/>
            <a:r>
              <a:rPr lang="el-GR" sz="1600" b="1" dirty="0"/>
              <a:t>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120517318"/>
              </p:ext>
            </p:extLst>
          </p:nvPr>
        </p:nvGraphicFramePr>
        <p:xfrm>
          <a:off x="1828800" y="2133600"/>
          <a:ext cx="7632698" cy="2324108"/>
        </p:xfrm>
        <a:graphic>
          <a:graphicData uri="http://schemas.openxmlformats.org/drawingml/2006/table">
            <a:tbl>
              <a:tblPr>
                <a:tableStyleId>{6E25E649-3F16-4E02-A733-19D2CDBF48F0}</a:tableStyleId>
              </a:tblPr>
              <a:tblGrid>
                <a:gridCol w="1811718">
                  <a:extLst>
                    <a:ext uri="{9D8B030D-6E8A-4147-A177-3AD203B41FA5}">
                      <a16:colId xmlns:a16="http://schemas.microsoft.com/office/drawing/2014/main" val="20000"/>
                    </a:ext>
                  </a:extLst>
                </a:gridCol>
                <a:gridCol w="1123936">
                  <a:extLst>
                    <a:ext uri="{9D8B030D-6E8A-4147-A177-3AD203B41FA5}">
                      <a16:colId xmlns:a16="http://schemas.microsoft.com/office/drawing/2014/main" val="20001"/>
                    </a:ext>
                  </a:extLst>
                </a:gridCol>
                <a:gridCol w="1107160">
                  <a:extLst>
                    <a:ext uri="{9D8B030D-6E8A-4147-A177-3AD203B41FA5}">
                      <a16:colId xmlns:a16="http://schemas.microsoft.com/office/drawing/2014/main" val="20002"/>
                    </a:ext>
                  </a:extLst>
                </a:gridCol>
                <a:gridCol w="1107160">
                  <a:extLst>
                    <a:ext uri="{9D8B030D-6E8A-4147-A177-3AD203B41FA5}">
                      <a16:colId xmlns:a16="http://schemas.microsoft.com/office/drawing/2014/main" val="20003"/>
                    </a:ext>
                  </a:extLst>
                </a:gridCol>
                <a:gridCol w="1174261">
                  <a:extLst>
                    <a:ext uri="{9D8B030D-6E8A-4147-A177-3AD203B41FA5}">
                      <a16:colId xmlns:a16="http://schemas.microsoft.com/office/drawing/2014/main" val="20004"/>
                    </a:ext>
                  </a:extLst>
                </a:gridCol>
                <a:gridCol w="1308463">
                  <a:extLst>
                    <a:ext uri="{9D8B030D-6E8A-4147-A177-3AD203B41FA5}">
                      <a16:colId xmlns:a16="http://schemas.microsoft.com/office/drawing/2014/main" val="20005"/>
                    </a:ext>
                  </a:extLst>
                </a:gridCol>
              </a:tblGrid>
              <a:tr h="18314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83145">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83145">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83145">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7,34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83145">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83145">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83145">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83145">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44,44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492658">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83145">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83145">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26,92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18929108"/>
              </p:ext>
            </p:extLst>
          </p:nvPr>
        </p:nvGraphicFramePr>
        <p:xfrm>
          <a:off x="1828800" y="5029200"/>
          <a:ext cx="7632697" cy="1831791"/>
        </p:xfrm>
        <a:graphic>
          <a:graphicData uri="http://schemas.openxmlformats.org/drawingml/2006/table">
            <a:tbl>
              <a:tblPr>
                <a:tableStyleId>{6E25E649-3F16-4E02-A733-19D2CDBF48F0}</a:tableStyleId>
              </a:tblPr>
              <a:tblGrid>
                <a:gridCol w="1811717">
                  <a:extLst>
                    <a:ext uri="{9D8B030D-6E8A-4147-A177-3AD203B41FA5}">
                      <a16:colId xmlns:a16="http://schemas.microsoft.com/office/drawing/2014/main" val="20000"/>
                    </a:ext>
                  </a:extLst>
                </a:gridCol>
                <a:gridCol w="1123936">
                  <a:extLst>
                    <a:ext uri="{9D8B030D-6E8A-4147-A177-3AD203B41FA5}">
                      <a16:colId xmlns:a16="http://schemas.microsoft.com/office/drawing/2014/main" val="20001"/>
                    </a:ext>
                  </a:extLst>
                </a:gridCol>
                <a:gridCol w="1107160">
                  <a:extLst>
                    <a:ext uri="{9D8B030D-6E8A-4147-A177-3AD203B41FA5}">
                      <a16:colId xmlns:a16="http://schemas.microsoft.com/office/drawing/2014/main" val="20002"/>
                    </a:ext>
                  </a:extLst>
                </a:gridCol>
                <a:gridCol w="1107160">
                  <a:extLst>
                    <a:ext uri="{9D8B030D-6E8A-4147-A177-3AD203B41FA5}">
                      <a16:colId xmlns:a16="http://schemas.microsoft.com/office/drawing/2014/main" val="20003"/>
                    </a:ext>
                  </a:extLst>
                </a:gridCol>
                <a:gridCol w="1174261">
                  <a:extLst>
                    <a:ext uri="{9D8B030D-6E8A-4147-A177-3AD203B41FA5}">
                      <a16:colId xmlns:a16="http://schemas.microsoft.com/office/drawing/2014/main" val="20004"/>
                    </a:ext>
                  </a:extLst>
                </a:gridCol>
                <a:gridCol w="1308463">
                  <a:extLst>
                    <a:ext uri="{9D8B030D-6E8A-4147-A177-3AD203B41FA5}">
                      <a16:colId xmlns:a16="http://schemas.microsoft.com/office/drawing/2014/main" val="20005"/>
                    </a:ext>
                  </a:extLst>
                </a:gridCol>
              </a:tblGrid>
              <a:tr h="275771">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75771">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46,01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08858">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75771">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75771">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75771">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75771">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14,29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9DDFD59B-25AF-42BC-AA59-51B1E1F2B7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489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a:extLst>
              <a:ext uri="{FF2B5EF4-FFF2-40B4-BE49-F238E27FC236}">
                <a16:creationId xmlns:a16="http://schemas.microsoft.com/office/drawing/2014/main" id="{E27AB5F6-B526-4477-9C02-1AC62B0211BB}"/>
              </a:ext>
            </a:extLst>
          </p:cNvPr>
          <p:cNvSpPr>
            <a:spLocks noGrp="1"/>
          </p:cNvSpPr>
          <p:nvPr>
            <p:ph type="title"/>
          </p:nvPr>
        </p:nvSpPr>
        <p:spPr>
          <a:xfrm>
            <a:off x="541338" y="302623"/>
            <a:ext cx="9341831" cy="864636"/>
          </a:xfrm>
          <a:solidFill>
            <a:srgbClr val="C00000"/>
          </a:solidFill>
        </p:spPr>
        <p:txBody>
          <a:bodyPr>
            <a:normAutofit/>
          </a:bodyPr>
          <a:lstStyle/>
          <a:p>
            <a:pPr algn="ctr" eaLnBrk="1" hangingPunct="1"/>
            <a:r>
              <a:rPr lang="el-GR" altLang="en-US" sz="3200" dirty="0">
                <a:solidFill>
                  <a:srgbClr val="002060"/>
                </a:solidFill>
              </a:rPr>
              <a:t>Ταυτότητα Έρευνας</a:t>
            </a:r>
            <a:endParaRPr lang="en-US" altLang="en-US" sz="3200" dirty="0">
              <a:solidFill>
                <a:srgbClr val="002060"/>
              </a:solidFill>
            </a:endParaRPr>
          </a:p>
        </p:txBody>
      </p:sp>
      <p:sp>
        <p:nvSpPr>
          <p:cNvPr id="3075" name="4 - Θέση περιεχομένου">
            <a:extLst>
              <a:ext uri="{FF2B5EF4-FFF2-40B4-BE49-F238E27FC236}">
                <a16:creationId xmlns:a16="http://schemas.microsoft.com/office/drawing/2014/main" id="{0FD9D685-9ECC-480A-9435-6AA3E4ED3556}"/>
              </a:ext>
            </a:extLst>
          </p:cNvPr>
          <p:cNvSpPr>
            <a:spLocks noGrp="1"/>
          </p:cNvSpPr>
          <p:nvPr>
            <p:ph idx="1"/>
          </p:nvPr>
        </p:nvSpPr>
        <p:spPr>
          <a:xfrm>
            <a:off x="296984" y="1268761"/>
            <a:ext cx="10159477" cy="6437780"/>
          </a:xfrm>
          <a:solidFill>
            <a:srgbClr val="002060"/>
          </a:solidFill>
        </p:spPr>
        <p:txBody>
          <a:bodyPr rtlCol="0">
            <a:normAutofit fontScale="92500"/>
          </a:bodyPr>
          <a:lstStyle/>
          <a:p>
            <a:pPr>
              <a:defRPr/>
            </a:pPr>
            <a:r>
              <a:rPr lang="el-GR" altLang="en-US" sz="2131" b="1" dirty="0">
                <a:solidFill>
                  <a:srgbClr val="D9D9D9"/>
                </a:solidFill>
              </a:rPr>
              <a:t>Η Έρευνα πραγματοποιήθηκε από την </a:t>
            </a:r>
            <a:r>
              <a:rPr lang="en-US" altLang="en-US" sz="2131" b="1" dirty="0">
                <a:solidFill>
                  <a:srgbClr val="D9D9D9"/>
                </a:solidFill>
              </a:rPr>
              <a:t>Opinion Poll</a:t>
            </a:r>
            <a:r>
              <a:rPr lang="el-GR" altLang="en-US" sz="2131" b="1" dirty="0">
                <a:solidFill>
                  <a:srgbClr val="D9D9D9"/>
                </a:solidFill>
              </a:rPr>
              <a:t> Ε.Π.Ε – Αριθμός Μητρώου Ε.Σ.Ρ. 49.</a:t>
            </a:r>
          </a:p>
          <a:p>
            <a:pPr>
              <a:defRPr/>
            </a:pPr>
            <a:endParaRPr lang="el-GR" altLang="en-US" sz="2131" b="1" dirty="0">
              <a:solidFill>
                <a:srgbClr val="D9D9D9"/>
              </a:solidFill>
            </a:endParaRPr>
          </a:p>
          <a:p>
            <a:pPr>
              <a:defRPr/>
            </a:pPr>
            <a:r>
              <a:rPr lang="el-GR" altLang="en-US" sz="2131" b="1" dirty="0">
                <a:solidFill>
                  <a:srgbClr val="D9D9D9"/>
                </a:solidFill>
              </a:rPr>
              <a:t>ΕΞΕΤΑΖΟΜΕΝΟΣ ΠΛΗΘΥΣΜΟΣ</a:t>
            </a:r>
            <a:r>
              <a:rPr lang="el-GR" altLang="en-US" sz="2131" dirty="0">
                <a:solidFill>
                  <a:srgbClr val="D9D9D9"/>
                </a:solidFill>
              </a:rPr>
              <a:t>: Ηλικίας άνω των 1</a:t>
            </a:r>
            <a:r>
              <a:rPr lang="en-US" altLang="en-US" sz="2131" dirty="0">
                <a:solidFill>
                  <a:srgbClr val="D9D9D9"/>
                </a:solidFill>
              </a:rPr>
              <a:t>7</a:t>
            </a:r>
            <a:r>
              <a:rPr lang="el-GR" altLang="en-US" sz="2131" dirty="0">
                <a:solidFill>
                  <a:srgbClr val="D9D9D9"/>
                </a:solidFill>
              </a:rPr>
              <a:t>, με δικαίωμα ψήφου</a:t>
            </a:r>
          </a:p>
          <a:p>
            <a:pPr>
              <a:defRPr/>
            </a:pPr>
            <a:r>
              <a:rPr lang="el-GR" altLang="en-US" sz="2131" b="1" dirty="0">
                <a:solidFill>
                  <a:srgbClr val="D9D9D9"/>
                </a:solidFill>
              </a:rPr>
              <a:t>ΜΕΓΕΘΟΣ ΔΕΙΓΜΑΤΟΣ:</a:t>
            </a:r>
            <a:r>
              <a:rPr lang="el-GR" altLang="en-US" sz="2131" dirty="0">
                <a:solidFill>
                  <a:srgbClr val="D9D9D9"/>
                </a:solidFill>
              </a:rPr>
              <a:t> 1.0</a:t>
            </a:r>
            <a:r>
              <a:rPr lang="en-US" altLang="en-US" sz="2131" dirty="0">
                <a:solidFill>
                  <a:srgbClr val="D9D9D9"/>
                </a:solidFill>
              </a:rPr>
              <a:t>0</a:t>
            </a:r>
            <a:r>
              <a:rPr lang="el-GR" altLang="en-US" sz="2131" dirty="0">
                <a:solidFill>
                  <a:srgbClr val="D9D9D9"/>
                </a:solidFill>
              </a:rPr>
              <a:t>3  νοικοκυριά</a:t>
            </a:r>
          </a:p>
          <a:p>
            <a:pPr>
              <a:defRPr/>
            </a:pPr>
            <a:r>
              <a:rPr lang="el-GR" altLang="en-US" sz="2131" b="1" dirty="0">
                <a:solidFill>
                  <a:srgbClr val="D9D9D9"/>
                </a:solidFill>
              </a:rPr>
              <a:t>ΧΡΟΝΙΚΟ ΔΙΑΣΤΗΜΑ:</a:t>
            </a:r>
            <a:r>
              <a:rPr lang="el-GR" altLang="en-US" sz="2131" dirty="0">
                <a:solidFill>
                  <a:srgbClr val="D9D9D9"/>
                </a:solidFill>
              </a:rPr>
              <a:t> 15 Φεβρουαρίου  - 19  Φεβρουαρίου   2021</a:t>
            </a:r>
          </a:p>
          <a:p>
            <a:pPr>
              <a:defRPr/>
            </a:pPr>
            <a:r>
              <a:rPr lang="el-GR" altLang="en-US" sz="2131" b="1" dirty="0">
                <a:solidFill>
                  <a:srgbClr val="D9D9D9"/>
                </a:solidFill>
              </a:rPr>
              <a:t>ΠΕΡΙΟΧΗ ΔΙΕΞΑΓΩΓΗΣ:</a:t>
            </a:r>
            <a:r>
              <a:rPr lang="el-GR" altLang="en-US" sz="2131" dirty="0">
                <a:solidFill>
                  <a:srgbClr val="D9D9D9"/>
                </a:solidFill>
              </a:rPr>
              <a:t> Πανελλαδική κάλυψη</a:t>
            </a:r>
          </a:p>
          <a:p>
            <a:pPr>
              <a:defRPr/>
            </a:pPr>
            <a:r>
              <a:rPr lang="el-GR" altLang="en-US" sz="2131" b="1" dirty="0">
                <a:solidFill>
                  <a:srgbClr val="D9D9D9"/>
                </a:solidFill>
              </a:rPr>
              <a:t>ΜΕΘΟΔΟΣ ΔΕΙΓΜΑΤΟΛΗΨΙΑΣ:</a:t>
            </a:r>
            <a:r>
              <a:rPr lang="el-GR" altLang="en-US" sz="2131" dirty="0">
                <a:solidFill>
                  <a:srgbClr val="D9D9D9"/>
                </a:solidFill>
              </a:rPr>
              <a:t> </a:t>
            </a:r>
            <a:r>
              <a:rPr lang="el-GR" altLang="en-US" sz="2131" dirty="0" err="1">
                <a:solidFill>
                  <a:srgbClr val="D9D9D9"/>
                </a:solidFill>
              </a:rPr>
              <a:t>Πολυσταδιακή</a:t>
            </a:r>
            <a:r>
              <a:rPr lang="el-GR" altLang="en-US" sz="2131" dirty="0">
                <a:solidFill>
                  <a:srgbClr val="D9D9D9"/>
                </a:solidFill>
              </a:rPr>
              <a:t> τυχαία δειγματοληψία με χρήση </a:t>
            </a:r>
            <a:r>
              <a:rPr lang="en-US" altLang="en-US" sz="2131" dirty="0">
                <a:solidFill>
                  <a:srgbClr val="D9D9D9"/>
                </a:solidFill>
              </a:rPr>
              <a:t>quota </a:t>
            </a:r>
            <a:r>
              <a:rPr lang="el-GR" altLang="en-US" sz="2131" dirty="0">
                <a:solidFill>
                  <a:srgbClr val="D9D9D9"/>
                </a:solidFill>
              </a:rPr>
              <a:t>βάσει  γεωγραφικής κατανομής.</a:t>
            </a:r>
          </a:p>
          <a:p>
            <a:pPr>
              <a:defRPr/>
            </a:pPr>
            <a:r>
              <a:rPr lang="el-GR" altLang="en-US" sz="2131" b="1" dirty="0">
                <a:solidFill>
                  <a:srgbClr val="D9D9D9"/>
                </a:solidFill>
              </a:rPr>
              <a:t>ΜΕΘΟΔΟΣ ΣΥΛΛΟΓΗΣ ΣΤΟΙΧΕΙΩΝ:</a:t>
            </a:r>
            <a:r>
              <a:rPr lang="el-GR" altLang="en-US" sz="2131" dirty="0">
                <a:solidFill>
                  <a:srgbClr val="D9D9D9"/>
                </a:solidFill>
              </a:rPr>
              <a:t> Τηλεφωνικές συνεντεύξεις βάσει ηλεκτρονικού ερωτηματολογίου (</a:t>
            </a:r>
            <a:r>
              <a:rPr lang="en-US" altLang="en-US" sz="2131" dirty="0">
                <a:solidFill>
                  <a:srgbClr val="D9D9D9"/>
                </a:solidFill>
              </a:rPr>
              <a:t>CATI</a:t>
            </a:r>
            <a:r>
              <a:rPr lang="el-GR" altLang="en-US" sz="2131" dirty="0">
                <a:solidFill>
                  <a:srgbClr val="D9D9D9"/>
                </a:solidFill>
              </a:rPr>
              <a:t>).</a:t>
            </a:r>
          </a:p>
          <a:p>
            <a:pPr>
              <a:defRPr/>
            </a:pPr>
            <a:r>
              <a:rPr lang="el-GR" altLang="en-US" sz="2131" b="1" dirty="0">
                <a:solidFill>
                  <a:srgbClr val="D9D9D9"/>
                </a:solidFill>
              </a:rPr>
              <a:t>ΣΤΑΘΜΙΣΗ:</a:t>
            </a:r>
            <a:r>
              <a:rPr lang="el-GR" altLang="en-US" sz="2131" dirty="0">
                <a:solidFill>
                  <a:srgbClr val="D9D9D9"/>
                </a:solidFill>
              </a:rPr>
              <a:t> Έγινε στάθμιση με βάση τα αποτελέσματα των  βουλευτικών εκλογών του  Ιουλίου 2019.</a:t>
            </a:r>
          </a:p>
          <a:p>
            <a:pPr>
              <a:defRPr/>
            </a:pPr>
            <a:r>
              <a:rPr lang="el-GR" altLang="en-US" sz="2131" b="1" dirty="0">
                <a:solidFill>
                  <a:srgbClr val="D9D9D9"/>
                </a:solidFill>
              </a:rPr>
              <a:t>ΜΕΓΙΣΤΟ ΣΤΑΤΙΣΤΙΚΟ ΣΦΑΛΜΑ: </a:t>
            </a:r>
            <a:r>
              <a:rPr lang="en-US" altLang="en-US" sz="2131" b="1" dirty="0">
                <a:solidFill>
                  <a:srgbClr val="D9D9D9"/>
                </a:solidFill>
              </a:rPr>
              <a:t>+/-</a:t>
            </a:r>
            <a:r>
              <a:rPr lang="el-GR" altLang="en-US" sz="2131" dirty="0">
                <a:solidFill>
                  <a:srgbClr val="D9D9D9"/>
                </a:solidFill>
              </a:rPr>
              <a:t>3 %</a:t>
            </a:r>
          </a:p>
          <a:p>
            <a:pPr>
              <a:buNone/>
              <a:defRPr/>
            </a:pPr>
            <a:endParaRPr lang="el-GR" altLang="en-US" sz="2131" dirty="0">
              <a:solidFill>
                <a:srgbClr val="D9D9D9"/>
              </a:solidFill>
            </a:endParaRPr>
          </a:p>
          <a:p>
            <a:pPr>
              <a:buNone/>
              <a:defRPr/>
            </a:pPr>
            <a:r>
              <a:rPr lang="el-GR" sz="2131" b="1" dirty="0"/>
              <a:t>       </a:t>
            </a:r>
            <a:r>
              <a:rPr lang="el-GR" sz="2131" b="1" dirty="0">
                <a:solidFill>
                  <a:schemeClr val="bg1"/>
                </a:solidFill>
              </a:rPr>
              <a:t>Προσωπικό  </a:t>
            </a:r>
            <a:r>
              <a:rPr lang="en-US" sz="2131" b="1" dirty="0">
                <a:solidFill>
                  <a:schemeClr val="bg1"/>
                </a:solidFill>
              </a:rPr>
              <a:t> field</a:t>
            </a:r>
            <a:r>
              <a:rPr lang="en-US" sz="2131" dirty="0">
                <a:solidFill>
                  <a:schemeClr val="bg1"/>
                </a:solidFill>
              </a:rPr>
              <a:t>: </a:t>
            </a:r>
            <a:r>
              <a:rPr lang="el-GR" sz="2131" dirty="0">
                <a:solidFill>
                  <a:schemeClr val="bg1"/>
                </a:solidFill>
              </a:rPr>
              <a:t>Εργαστήκαν  12 ερευνητές  και 2 επόπτες</a:t>
            </a:r>
          </a:p>
          <a:p>
            <a:pPr>
              <a:buNone/>
              <a:defRPr/>
            </a:pPr>
            <a:endParaRPr lang="el-GR" altLang="en-US" sz="2131" dirty="0">
              <a:solidFill>
                <a:srgbClr val="D9D9D9"/>
              </a:solidFill>
            </a:endParaRPr>
          </a:p>
          <a:p>
            <a:pPr>
              <a:defRPr/>
            </a:pPr>
            <a:r>
              <a:rPr lang="el-GR" altLang="en-US" sz="2131" dirty="0">
                <a:solidFill>
                  <a:srgbClr val="D9D9D9"/>
                </a:solidFill>
              </a:rPr>
              <a:t>Η </a:t>
            </a:r>
            <a:r>
              <a:rPr lang="en-US" altLang="en-US" sz="2131" dirty="0">
                <a:solidFill>
                  <a:srgbClr val="D9D9D9"/>
                </a:solidFill>
              </a:rPr>
              <a:t>Opinion Poll</a:t>
            </a:r>
            <a:r>
              <a:rPr lang="el-GR" altLang="en-US" sz="2131" dirty="0">
                <a:solidFill>
                  <a:srgbClr val="D9D9D9"/>
                </a:solidFill>
              </a:rPr>
              <a:t> Ε.Π.Ε. είναι μέλος της </a:t>
            </a:r>
            <a:r>
              <a:rPr lang="en-US" altLang="en-US" sz="2131" dirty="0">
                <a:solidFill>
                  <a:srgbClr val="D9D9D9"/>
                </a:solidFill>
              </a:rPr>
              <a:t>ESOMAR</a:t>
            </a:r>
            <a:r>
              <a:rPr lang="el-GR" altLang="en-US" sz="2131" dirty="0">
                <a:solidFill>
                  <a:srgbClr val="D9D9D9"/>
                </a:solidFill>
              </a:rPr>
              <a:t>, της </a:t>
            </a:r>
            <a:r>
              <a:rPr lang="en-US" altLang="en-US" sz="2131" dirty="0">
                <a:solidFill>
                  <a:srgbClr val="D9D9D9"/>
                </a:solidFill>
              </a:rPr>
              <a:t>WAPOR </a:t>
            </a:r>
            <a:r>
              <a:rPr lang="el-GR" altLang="en-US" sz="2131" dirty="0">
                <a:solidFill>
                  <a:srgbClr val="D9D9D9"/>
                </a:solidFill>
              </a:rPr>
              <a:t>και τηρεί τους διεθνείς κώδικες δεοντολογίας για την διεξαγωγή και δημοσιοποίηση ερευνών κοινής γνώμης.</a:t>
            </a:r>
          </a:p>
          <a:p>
            <a:pPr>
              <a:defRPr/>
            </a:pPr>
            <a:endParaRPr lang="el-GR" altLang="en-US" sz="2131" dirty="0">
              <a:solidFill>
                <a:srgbClr val="D9D9D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42481"/>
          </a:xfrm>
        </p:spPr>
        <p:txBody>
          <a:bodyPr>
            <a:no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8200255"/>
              </p:ext>
            </p:extLst>
          </p:nvPr>
        </p:nvGraphicFramePr>
        <p:xfrm>
          <a:off x="744340" y="2057400"/>
          <a:ext cx="9338072" cy="52562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0FE02F8C-C83A-401C-A032-E605A9246C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77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63156"/>
          </a:xfrm>
        </p:spPr>
        <p:txBody>
          <a:bodyPr>
            <a:no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6044790"/>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D3990357-9B9F-4A33-82F2-0D85006903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568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06400"/>
            <a:ext cx="9338072" cy="1587499"/>
          </a:xfrm>
        </p:spPr>
        <p:txBody>
          <a:bodyPr>
            <a:normAutofit/>
          </a:bodyPr>
          <a:lstStyle/>
          <a:p>
            <a:pPr algn="l"/>
            <a:r>
              <a:rPr lang="el-GR" sz="1600" b="1" dirty="0"/>
              <a:t>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878300803"/>
              </p:ext>
            </p:extLst>
          </p:nvPr>
        </p:nvGraphicFramePr>
        <p:xfrm>
          <a:off x="1727592" y="1638301"/>
          <a:ext cx="7549972" cy="2534561"/>
        </p:xfrm>
        <a:graphic>
          <a:graphicData uri="http://schemas.openxmlformats.org/drawingml/2006/table">
            <a:tbl>
              <a:tblPr>
                <a:tableStyleId>{6E25E649-3F16-4E02-A733-19D2CDBF48F0}</a:tableStyleId>
              </a:tblPr>
              <a:tblGrid>
                <a:gridCol w="2656016">
                  <a:extLst>
                    <a:ext uri="{9D8B030D-6E8A-4147-A177-3AD203B41FA5}">
                      <a16:colId xmlns:a16="http://schemas.microsoft.com/office/drawing/2014/main" val="20000"/>
                    </a:ext>
                  </a:extLst>
                </a:gridCol>
                <a:gridCol w="1647714">
                  <a:extLst>
                    <a:ext uri="{9D8B030D-6E8A-4147-A177-3AD203B41FA5}">
                      <a16:colId xmlns:a16="http://schemas.microsoft.com/office/drawing/2014/main" val="20001"/>
                    </a:ext>
                  </a:extLst>
                </a:gridCol>
                <a:gridCol w="1623121">
                  <a:extLst>
                    <a:ext uri="{9D8B030D-6E8A-4147-A177-3AD203B41FA5}">
                      <a16:colId xmlns:a16="http://schemas.microsoft.com/office/drawing/2014/main" val="20002"/>
                    </a:ext>
                  </a:extLst>
                </a:gridCol>
                <a:gridCol w="1623121">
                  <a:extLst>
                    <a:ext uri="{9D8B030D-6E8A-4147-A177-3AD203B41FA5}">
                      <a16:colId xmlns:a16="http://schemas.microsoft.com/office/drawing/2014/main" val="20003"/>
                    </a:ext>
                  </a:extLst>
                </a:gridCol>
              </a:tblGrid>
              <a:tr h="529757">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Οι διαδικασίες θα πρέπει να γίνουν όσο το δυνατόν πιο γρήγορα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Να γίνουν Νοέμβριο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8315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41,18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8315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25,23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8315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8315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8315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8315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8315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356454">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27,66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8315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8315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34,62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41534021"/>
              </p:ext>
            </p:extLst>
          </p:nvPr>
        </p:nvGraphicFramePr>
        <p:xfrm>
          <a:off x="1727590" y="4172862"/>
          <a:ext cx="7549972" cy="3360630"/>
        </p:xfrm>
        <a:graphic>
          <a:graphicData uri="http://schemas.openxmlformats.org/drawingml/2006/table">
            <a:tbl>
              <a:tblPr>
                <a:tableStyleId>{6E25E649-3F16-4E02-A733-19D2CDBF48F0}</a:tableStyleId>
              </a:tblPr>
              <a:tblGrid>
                <a:gridCol w="2656016">
                  <a:extLst>
                    <a:ext uri="{9D8B030D-6E8A-4147-A177-3AD203B41FA5}">
                      <a16:colId xmlns:a16="http://schemas.microsoft.com/office/drawing/2014/main" val="20000"/>
                    </a:ext>
                  </a:extLst>
                </a:gridCol>
                <a:gridCol w="1647714">
                  <a:extLst>
                    <a:ext uri="{9D8B030D-6E8A-4147-A177-3AD203B41FA5}">
                      <a16:colId xmlns:a16="http://schemas.microsoft.com/office/drawing/2014/main" val="20001"/>
                    </a:ext>
                  </a:extLst>
                </a:gridCol>
                <a:gridCol w="1623121">
                  <a:extLst>
                    <a:ext uri="{9D8B030D-6E8A-4147-A177-3AD203B41FA5}">
                      <a16:colId xmlns:a16="http://schemas.microsoft.com/office/drawing/2014/main" val="20002"/>
                    </a:ext>
                  </a:extLst>
                </a:gridCol>
                <a:gridCol w="1623121">
                  <a:extLst>
                    <a:ext uri="{9D8B030D-6E8A-4147-A177-3AD203B41FA5}">
                      <a16:colId xmlns:a16="http://schemas.microsoft.com/office/drawing/2014/main" val="20003"/>
                    </a:ext>
                  </a:extLst>
                </a:gridCol>
              </a:tblGrid>
              <a:tr h="514518">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Οι διαδικασίες θα πρέπει να γίνουν όσο το δυνατόν πιο γρήγορα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Να γίνουν Νοέμβριο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77882">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31,80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44,65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23,55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r h="177882">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29,30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46,48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24,22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2"/>
                  </a:ext>
                </a:extLst>
              </a:tr>
              <a:tr h="177882">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48,48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37,88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3"/>
                  </a:ext>
                </a:extLst>
              </a:tr>
              <a:tr h="177882">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30,23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34,88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34,88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4"/>
                  </a:ext>
                </a:extLst>
              </a:tr>
              <a:tr h="177882">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5"/>
                  </a:ext>
                </a:extLst>
              </a:tr>
              <a:tr h="177882">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42,86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r h="177882">
                <a:tc>
                  <a:txBody>
                    <a:bodyPr/>
                    <a:lstStyle/>
                    <a:p>
                      <a:pPr algn="l" fontAlgn="b"/>
                      <a:r>
                        <a:rPr lang="el-GR" sz="1100" b="1" u="none" strike="noStrike">
                          <a:effectLst/>
                        </a:rPr>
                        <a:t>ΕΝΩΣΗ ΚΕΝΤΡΩΩΝ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80,00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7"/>
                  </a:ext>
                </a:extLst>
              </a:tr>
              <a:tr h="177882">
                <a:tc>
                  <a:txBody>
                    <a:bodyPr/>
                    <a:lstStyle/>
                    <a:p>
                      <a:pPr algn="l" fontAlgn="b"/>
                      <a:r>
                        <a:rPr lang="el-GR" sz="1100" b="1" u="none" strike="noStrike">
                          <a:effectLst/>
                        </a:rPr>
                        <a:t>ΧΡΥΣΗ ΑΥΓΗ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45,83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8"/>
                  </a:ext>
                </a:extLst>
              </a:tr>
              <a:tr h="177882">
                <a:tc>
                  <a:txBody>
                    <a:bodyPr/>
                    <a:lstStyle/>
                    <a:p>
                      <a:pPr algn="l" fontAlgn="b"/>
                      <a:r>
                        <a:rPr lang="el-GR" sz="1100" b="1" u="none" strike="noStrike">
                          <a:effectLst/>
                        </a:rPr>
                        <a:t>ΠΛΕΥΣΗ ΕΛΕΥΘΕΡΙΑΣ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09"/>
                  </a:ext>
                </a:extLst>
              </a:tr>
              <a:tr h="177882">
                <a:tc>
                  <a:txBody>
                    <a:bodyPr/>
                    <a:lstStyle/>
                    <a:p>
                      <a:pPr algn="l" fontAlgn="b"/>
                      <a:r>
                        <a:rPr lang="el-GR" sz="1100" b="1" u="none" strike="noStrike">
                          <a:effectLst/>
                        </a:rPr>
                        <a:t>ΑΝΤΑΡΣΥΑ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66,67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0"/>
                  </a:ext>
                </a:extLst>
              </a:tr>
              <a:tr h="177882">
                <a:tc>
                  <a:txBody>
                    <a:bodyPr/>
                    <a:lstStyle/>
                    <a:p>
                      <a:pPr algn="l" fontAlgn="b"/>
                      <a:r>
                        <a:rPr lang="el-GR" sz="1100" b="1" u="none" strike="noStrike">
                          <a:effectLst/>
                        </a:rPr>
                        <a:t>ΔΗΜΙΟΥΡΓΙΑ ΞΑΝΑ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1"/>
                  </a:ext>
                </a:extLst>
              </a:tr>
              <a:tr h="177882">
                <a:tc>
                  <a:txBody>
                    <a:bodyPr/>
                    <a:lstStyle/>
                    <a:p>
                      <a:pPr algn="l" fontAlgn="b"/>
                      <a:r>
                        <a:rPr lang="el-GR" sz="1100" b="1" u="none" strike="noStrike">
                          <a:effectLst/>
                        </a:rPr>
                        <a:t>Λευκό</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47,06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29,41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2"/>
                  </a:ext>
                </a:extLst>
              </a:tr>
              <a:tr h="177882">
                <a:tc>
                  <a:txBody>
                    <a:bodyPr/>
                    <a:lstStyle/>
                    <a:p>
                      <a:pPr algn="l" fontAlgn="b"/>
                      <a:r>
                        <a:rPr lang="el-GR" sz="1100" b="1" u="none" strike="noStrike">
                          <a:effectLst/>
                        </a:rPr>
                        <a:t>Άκυρο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50,00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3"/>
                  </a:ext>
                </a:extLst>
              </a:tr>
              <a:tr h="177882">
                <a:tc>
                  <a:txBody>
                    <a:bodyPr/>
                    <a:lstStyle/>
                    <a:p>
                      <a:pPr algn="l" fontAlgn="b"/>
                      <a:r>
                        <a:rPr lang="el-GR" sz="1100" b="1" u="none" strike="noStrike">
                          <a:effectLst/>
                        </a:rPr>
                        <a:t>Αποχή</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32,00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28,00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4"/>
                  </a:ext>
                </a:extLst>
              </a:tr>
              <a:tr h="177882">
                <a:tc>
                  <a:txBody>
                    <a:bodyPr/>
                    <a:lstStyle/>
                    <a:p>
                      <a:pPr algn="l"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21,59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37,50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40,91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5"/>
                  </a:ext>
                </a:extLst>
              </a:tr>
              <a:tr h="177882">
                <a:tc>
                  <a:txBody>
                    <a:bodyPr/>
                    <a:lstStyle/>
                    <a:p>
                      <a:pPr algn="l" fontAlgn="b"/>
                      <a:r>
                        <a:rPr lang="el-GR" sz="1100" b="1" u="none" strike="noStrike">
                          <a:effectLst/>
                        </a:rPr>
                        <a:t>Άλλο κόμμα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a:effectLst/>
                        </a:rPr>
                        <a:t>30,00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tc>
                  <a:txBody>
                    <a:bodyPr/>
                    <a:lstStyle/>
                    <a:p>
                      <a:pPr algn="ctr" fontAlgn="b"/>
                      <a:r>
                        <a:rPr lang="el-GR" sz="1100" b="1" u="none" strike="noStrike" dirty="0">
                          <a:effectLst/>
                        </a:rPr>
                        <a:t>20,00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00B0F0"/>
                    </a:solidFill>
                  </a:tcPr>
                </a:tc>
                <a:extLst>
                  <a:ext uri="{0D108BD9-81ED-4DB2-BD59-A6C34878D82A}">
                    <a16:rowId xmlns:a16="http://schemas.microsoft.com/office/drawing/2014/main" val="10016"/>
                  </a:ext>
                </a:extLst>
              </a:tr>
            </a:tbl>
          </a:graphicData>
        </a:graphic>
      </p:graphicFrame>
      <p:pic>
        <p:nvPicPr>
          <p:cNvPr id="7" name="Picture 1">
            <a:extLst>
              <a:ext uri="{FF2B5EF4-FFF2-40B4-BE49-F238E27FC236}">
                <a16:creationId xmlns:a16="http://schemas.microsoft.com/office/drawing/2014/main" id="{9D9771B1-6BC9-456F-B3AF-9E9C6D64A4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196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8155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8605084"/>
              </p:ext>
            </p:extLst>
          </p:nvPr>
        </p:nvGraphicFramePr>
        <p:xfrm>
          <a:off x="744340" y="1689100"/>
          <a:ext cx="9338072" cy="56245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5837BF25-1FB7-4A34-A21C-9502A66F42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696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313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8893168"/>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17FFAF08-6110-4DBF-B409-FE8220CF73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844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3281"/>
          </a:xfrm>
        </p:spPr>
        <p:txBody>
          <a:bodyPr>
            <a:noAutofit/>
          </a:bodyPr>
          <a:lstStyle/>
          <a:p>
            <a:pPr algn="l"/>
            <a:r>
              <a:rPr lang="el-GR" sz="1600" b="1" dirty="0"/>
              <a:t>Ήδη κατατίθενται υποψηφιότητες για την θέση του Πρόεδρου του ΚΙΝΑΛ (Φ. Γεννηματά, Α. Λοβέρδος), ενώ γράφονται και συζητούνται και άλλα ονόματα (</a:t>
            </a:r>
            <a:r>
              <a:rPr lang="el-GR" sz="1600" b="1" dirty="0" err="1"/>
              <a:t>Ν.Ανδρουλάκης</a:t>
            </a:r>
            <a:r>
              <a:rPr lang="el-GR" sz="1600" b="1" dirty="0"/>
              <a:t>, Παύλος </a:t>
            </a:r>
            <a:r>
              <a:rPr lang="el-GR" sz="1600" b="1" dirty="0" err="1"/>
              <a:t>Γερουλάνος</a:t>
            </a:r>
            <a:r>
              <a:rPr lang="el-GR" sz="1600" b="1" dirty="0"/>
              <a:t>). Εσείς ποιον θα προτιμούσατε για νέο Πρόεδρο του ΚΙΝΑΛ;</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992181440"/>
              </p:ext>
            </p:extLst>
          </p:nvPr>
        </p:nvGraphicFramePr>
        <p:xfrm>
          <a:off x="1945704" y="1771652"/>
          <a:ext cx="6832601" cy="2588893"/>
        </p:xfrm>
        <a:graphic>
          <a:graphicData uri="http://schemas.openxmlformats.org/drawingml/2006/table">
            <a:tbl>
              <a:tblPr>
                <a:tableStyleId>{6E25E649-3F16-4E02-A733-19D2CDBF48F0}</a:tableStyleId>
              </a:tblPr>
              <a:tblGrid>
                <a:gridCol w="1370963">
                  <a:extLst>
                    <a:ext uri="{9D8B030D-6E8A-4147-A177-3AD203B41FA5}">
                      <a16:colId xmlns:a16="http://schemas.microsoft.com/office/drawing/2014/main" val="20000"/>
                    </a:ext>
                  </a:extLst>
                </a:gridCol>
                <a:gridCol w="850505">
                  <a:extLst>
                    <a:ext uri="{9D8B030D-6E8A-4147-A177-3AD203B41FA5}">
                      <a16:colId xmlns:a16="http://schemas.microsoft.com/office/drawing/2014/main" val="20001"/>
                    </a:ext>
                  </a:extLst>
                </a:gridCol>
                <a:gridCol w="837811">
                  <a:extLst>
                    <a:ext uri="{9D8B030D-6E8A-4147-A177-3AD203B41FA5}">
                      <a16:colId xmlns:a16="http://schemas.microsoft.com/office/drawing/2014/main" val="20002"/>
                    </a:ext>
                  </a:extLst>
                </a:gridCol>
                <a:gridCol w="837811">
                  <a:extLst>
                    <a:ext uri="{9D8B030D-6E8A-4147-A177-3AD203B41FA5}">
                      <a16:colId xmlns:a16="http://schemas.microsoft.com/office/drawing/2014/main" val="20003"/>
                    </a:ext>
                  </a:extLst>
                </a:gridCol>
                <a:gridCol w="888587">
                  <a:extLst>
                    <a:ext uri="{9D8B030D-6E8A-4147-A177-3AD203B41FA5}">
                      <a16:colId xmlns:a16="http://schemas.microsoft.com/office/drawing/2014/main" val="20004"/>
                    </a:ext>
                  </a:extLst>
                </a:gridCol>
                <a:gridCol w="990140">
                  <a:extLst>
                    <a:ext uri="{9D8B030D-6E8A-4147-A177-3AD203B41FA5}">
                      <a16:colId xmlns:a16="http://schemas.microsoft.com/office/drawing/2014/main" val="20005"/>
                    </a:ext>
                  </a:extLst>
                </a:gridCol>
                <a:gridCol w="1056784">
                  <a:extLst>
                    <a:ext uri="{9D8B030D-6E8A-4147-A177-3AD203B41FA5}">
                      <a16:colId xmlns:a16="http://schemas.microsoft.com/office/drawing/2014/main" val="20006"/>
                    </a:ext>
                  </a:extLst>
                </a:gridCol>
              </a:tblGrid>
              <a:tr h="34480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Ανδρουλάκης Νίκος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Γεννηματά Φώφη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Γερουλάνος Παύλος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Λοβέρδος Ανδρέας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Άλλον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38,46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07643">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512444">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26,74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40,74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58408681"/>
              </p:ext>
            </p:extLst>
          </p:nvPr>
        </p:nvGraphicFramePr>
        <p:xfrm>
          <a:off x="1945704" y="4705352"/>
          <a:ext cx="6832601" cy="2571748"/>
        </p:xfrm>
        <a:graphic>
          <a:graphicData uri="http://schemas.openxmlformats.org/drawingml/2006/table">
            <a:tbl>
              <a:tblPr>
                <a:tableStyleId>{6E25E649-3F16-4E02-A733-19D2CDBF48F0}</a:tableStyleId>
              </a:tblPr>
              <a:tblGrid>
                <a:gridCol w="1370963">
                  <a:extLst>
                    <a:ext uri="{9D8B030D-6E8A-4147-A177-3AD203B41FA5}">
                      <a16:colId xmlns:a16="http://schemas.microsoft.com/office/drawing/2014/main" val="20000"/>
                    </a:ext>
                  </a:extLst>
                </a:gridCol>
                <a:gridCol w="850505">
                  <a:extLst>
                    <a:ext uri="{9D8B030D-6E8A-4147-A177-3AD203B41FA5}">
                      <a16:colId xmlns:a16="http://schemas.microsoft.com/office/drawing/2014/main" val="20001"/>
                    </a:ext>
                  </a:extLst>
                </a:gridCol>
                <a:gridCol w="837811">
                  <a:extLst>
                    <a:ext uri="{9D8B030D-6E8A-4147-A177-3AD203B41FA5}">
                      <a16:colId xmlns:a16="http://schemas.microsoft.com/office/drawing/2014/main" val="20002"/>
                    </a:ext>
                  </a:extLst>
                </a:gridCol>
                <a:gridCol w="837811">
                  <a:extLst>
                    <a:ext uri="{9D8B030D-6E8A-4147-A177-3AD203B41FA5}">
                      <a16:colId xmlns:a16="http://schemas.microsoft.com/office/drawing/2014/main" val="20003"/>
                    </a:ext>
                  </a:extLst>
                </a:gridCol>
                <a:gridCol w="888587">
                  <a:extLst>
                    <a:ext uri="{9D8B030D-6E8A-4147-A177-3AD203B41FA5}">
                      <a16:colId xmlns:a16="http://schemas.microsoft.com/office/drawing/2014/main" val="20004"/>
                    </a:ext>
                  </a:extLst>
                </a:gridCol>
                <a:gridCol w="990140">
                  <a:extLst>
                    <a:ext uri="{9D8B030D-6E8A-4147-A177-3AD203B41FA5}">
                      <a16:colId xmlns:a16="http://schemas.microsoft.com/office/drawing/2014/main" val="20005"/>
                    </a:ext>
                  </a:extLst>
                </a:gridCol>
                <a:gridCol w="1056784">
                  <a:extLst>
                    <a:ext uri="{9D8B030D-6E8A-4147-A177-3AD203B41FA5}">
                      <a16:colId xmlns:a16="http://schemas.microsoft.com/office/drawing/2014/main" val="20006"/>
                    </a:ext>
                  </a:extLst>
                </a:gridCol>
              </a:tblGrid>
              <a:tr h="596014">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Ανδρουλάκης Νίκος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Γεννηματά Φώφη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Γερουλάνος Παύλος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Λοβέρδος Ανδρέας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Άλλον</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29289">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11,96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29289">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26,25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29289">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29289">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29289">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29289">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14,29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AEF0D561-7134-4482-9BA4-9FF7D059BF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513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Ανεξάρτητα από την επιλογή σας,  ποιος νομίζετε ότι...</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2123288"/>
              </p:ext>
            </p:extLst>
          </p:nvPr>
        </p:nvGraphicFramePr>
        <p:xfrm>
          <a:off x="541338" y="1130157"/>
          <a:ext cx="9744075" cy="6123131"/>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3A4AC6B6-13C3-4269-AAE8-64CE05050C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1292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0081"/>
          </a:xfrm>
        </p:spPr>
        <p:txBody>
          <a:bodyPr>
            <a:normAutofit/>
          </a:bodyPr>
          <a:lstStyle/>
          <a:p>
            <a:pPr algn="l"/>
            <a:r>
              <a:rPr lang="el-GR" sz="1600" b="1" dirty="0"/>
              <a:t>Υπάρχουν σκέψεις/ προτάσεις για επαναφορά στον τίτλο ΠΑΣΟΚ του Κινήματος Αλλαγής. Εσείς τι πιστεύετε;</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703842"/>
              </p:ext>
            </p:extLst>
          </p:nvPr>
        </p:nvGraphicFramePr>
        <p:xfrm>
          <a:off x="744340" y="1638300"/>
          <a:ext cx="9338072" cy="56753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16436093-4C79-44BA-87D6-E12B7E9030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1215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56781"/>
          </a:xfrm>
        </p:spPr>
        <p:txBody>
          <a:bodyPr>
            <a:normAutofit/>
          </a:bodyPr>
          <a:lstStyle/>
          <a:p>
            <a:r>
              <a:rPr lang="el-GR" sz="1600" b="1" dirty="0"/>
              <a:t>Υπάρχουν σκέψεις/ προτάσεις για επαναφορά στον τίτλο ΠΑΣΟΚ του Κινήματος Αλλαγής. Εσείς τι πιστεύετε;</a:t>
            </a:r>
            <a:br>
              <a:rPr lang="el-GR" sz="1600" b="1" dirty="0"/>
            </a:br>
            <a:r>
              <a:rPr lang="el-GR" sz="1600" b="1" dirty="0">
                <a:solidFill>
                  <a:srgbClr val="00B050"/>
                </a:solidFill>
                <a:highlight>
                  <a:srgbClr val="FF0000"/>
                </a:highlight>
              </a:rPr>
              <a:t>(Ψηφοφόροι ΚΙΝΑΛ)</a:t>
            </a:r>
            <a:endParaRPr lang="en-US" sz="1600" b="1" dirty="0">
              <a:solidFill>
                <a:srgbClr val="00B050"/>
              </a:solidFill>
              <a:highlight>
                <a:srgbClr val="FF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8158783"/>
              </p:ext>
            </p:extLst>
          </p:nvPr>
        </p:nvGraphicFramePr>
        <p:xfrm>
          <a:off x="541338" y="1841500"/>
          <a:ext cx="9744075" cy="5411788"/>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FF5BFCCA-D61A-4297-91DC-12A1A47935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387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32420"/>
          </a:xfrm>
        </p:spPr>
        <p:txBody>
          <a:bodyPr>
            <a:normAutofit/>
          </a:bodyPr>
          <a:lstStyle/>
          <a:p>
            <a:pPr algn="l"/>
            <a:r>
              <a:rPr lang="el-GR" sz="1600" b="1" dirty="0"/>
              <a:t>Υπάρχουν σκέψεις/ προτάσεις για επαναφορά στον τίτλο ΠΑΣΟΚ του Κινήματος Αλλαγής. Εσείς τι πιστεύετε;</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18119658"/>
              </p:ext>
            </p:extLst>
          </p:nvPr>
        </p:nvGraphicFramePr>
        <p:xfrm>
          <a:off x="1406383" y="1289611"/>
          <a:ext cx="7850632" cy="2873361"/>
        </p:xfrm>
        <a:graphic>
          <a:graphicData uri="http://schemas.openxmlformats.org/drawingml/2006/table">
            <a:tbl>
              <a:tblPr>
                <a:tableStyleId>{6E25E649-3F16-4E02-A733-19D2CDBF48F0}</a:tableStyleId>
              </a:tblPr>
              <a:tblGrid>
                <a:gridCol w="2248988">
                  <a:extLst>
                    <a:ext uri="{9D8B030D-6E8A-4147-A177-3AD203B41FA5}">
                      <a16:colId xmlns:a16="http://schemas.microsoft.com/office/drawing/2014/main" val="20000"/>
                    </a:ext>
                  </a:extLst>
                </a:gridCol>
                <a:gridCol w="1395205">
                  <a:extLst>
                    <a:ext uri="{9D8B030D-6E8A-4147-A177-3AD203B41FA5}">
                      <a16:colId xmlns:a16="http://schemas.microsoft.com/office/drawing/2014/main" val="20001"/>
                    </a:ext>
                  </a:extLst>
                </a:gridCol>
                <a:gridCol w="1374381">
                  <a:extLst>
                    <a:ext uri="{9D8B030D-6E8A-4147-A177-3AD203B41FA5}">
                      <a16:colId xmlns:a16="http://schemas.microsoft.com/office/drawing/2014/main" val="20002"/>
                    </a:ext>
                  </a:extLst>
                </a:gridCol>
                <a:gridCol w="1374381">
                  <a:extLst>
                    <a:ext uri="{9D8B030D-6E8A-4147-A177-3AD203B41FA5}">
                      <a16:colId xmlns:a16="http://schemas.microsoft.com/office/drawing/2014/main" val="20003"/>
                    </a:ext>
                  </a:extLst>
                </a:gridCol>
                <a:gridCol w="1457677">
                  <a:extLst>
                    <a:ext uri="{9D8B030D-6E8A-4147-A177-3AD203B41FA5}">
                      <a16:colId xmlns:a16="http://schemas.microsoft.com/office/drawing/2014/main" val="20004"/>
                    </a:ext>
                  </a:extLst>
                </a:gridCol>
              </a:tblGrid>
              <a:tr h="934071">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επανέλθει ο τίτλος ΠΑΣΟΚ</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χρησιμοποιείται ο τίτλος ΚΙΝΑΛ γιατί δείχνει μεγαλύτερη ευρύτητα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Πρόκειται για μια συζήτηση χωρίς νόημα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67588">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5,88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52,94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67588">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36,79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18,87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67588">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67588">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44,26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8,20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67588">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39,53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8,84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67588">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67588">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326165">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65,96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67588">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67588">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51,85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29,63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25138355"/>
              </p:ext>
            </p:extLst>
          </p:nvPr>
        </p:nvGraphicFramePr>
        <p:xfrm>
          <a:off x="1396108" y="4724400"/>
          <a:ext cx="7871182" cy="2336799"/>
        </p:xfrm>
        <a:graphic>
          <a:graphicData uri="http://schemas.openxmlformats.org/drawingml/2006/table">
            <a:tbl>
              <a:tblPr>
                <a:tableStyleId>{6E25E649-3F16-4E02-A733-19D2CDBF48F0}</a:tableStyleId>
              </a:tblPr>
              <a:tblGrid>
                <a:gridCol w="2254874">
                  <a:extLst>
                    <a:ext uri="{9D8B030D-6E8A-4147-A177-3AD203B41FA5}">
                      <a16:colId xmlns:a16="http://schemas.microsoft.com/office/drawing/2014/main" val="20000"/>
                    </a:ext>
                  </a:extLst>
                </a:gridCol>
                <a:gridCol w="1398857">
                  <a:extLst>
                    <a:ext uri="{9D8B030D-6E8A-4147-A177-3AD203B41FA5}">
                      <a16:colId xmlns:a16="http://schemas.microsoft.com/office/drawing/2014/main" val="20001"/>
                    </a:ext>
                  </a:extLst>
                </a:gridCol>
                <a:gridCol w="1377979">
                  <a:extLst>
                    <a:ext uri="{9D8B030D-6E8A-4147-A177-3AD203B41FA5}">
                      <a16:colId xmlns:a16="http://schemas.microsoft.com/office/drawing/2014/main" val="20002"/>
                    </a:ext>
                  </a:extLst>
                </a:gridCol>
                <a:gridCol w="1377979">
                  <a:extLst>
                    <a:ext uri="{9D8B030D-6E8A-4147-A177-3AD203B41FA5}">
                      <a16:colId xmlns:a16="http://schemas.microsoft.com/office/drawing/2014/main" val="20003"/>
                    </a:ext>
                  </a:extLst>
                </a:gridCol>
                <a:gridCol w="1461493">
                  <a:extLst>
                    <a:ext uri="{9D8B030D-6E8A-4147-A177-3AD203B41FA5}">
                      <a16:colId xmlns:a16="http://schemas.microsoft.com/office/drawing/2014/main" val="20004"/>
                    </a:ext>
                  </a:extLst>
                </a:gridCol>
              </a:tblGrid>
              <a:tr h="1096737">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επανέλθει ο τίτλος ΠΑΣΟΚ</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Είναι προτιμότερο να χρησιμοποιείται ο τίτλος ΚΙΝΑΛ γιατί δείχνει μεγαλύτερη ευρύτητα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Πρόκειται για μια συζήτηση χωρίς νόημα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206677">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14,98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43,73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06677">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8,17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06677">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49,25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26,87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06677">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206677">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206677">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1C8D24B4-2DCB-45C5-B822-C572E6A9CD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59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400" b="1" dirty="0"/>
              <a:t>Πιστεύετε ότι η χώρα, πάει σε γενικά σωστή κατεύθυνση ή όχι;</a:t>
            </a:r>
            <a:endParaRPr lang="en-US" sz="1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6451744"/>
              </p:ext>
            </p:extLst>
          </p:nvPr>
        </p:nvGraphicFramePr>
        <p:xfrm>
          <a:off x="744340" y="1202974"/>
          <a:ext cx="9338072" cy="611072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5A32201D-D518-4618-AF7C-171A96B8979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26581"/>
          </a:xfrm>
        </p:spPr>
        <p:txBody>
          <a:bodyPr>
            <a:normAutofit/>
          </a:bodyPr>
          <a:lstStyle/>
          <a:p>
            <a:pPr algn="l"/>
            <a:r>
              <a:rPr lang="el-GR" sz="1600" b="1" dirty="0"/>
              <a:t>Ποιο από τα ακόλουθα κόμματα θα μπορούσατε να ψηφίσετε και ποιο δεν θα μπορούσατε να </a:t>
            </a:r>
            <a:r>
              <a:rPr lang="el-GR" sz="1600" b="1" dirty="0" err="1"/>
              <a:t>ψηφισετε</a:t>
            </a:r>
            <a:r>
              <a:rPr lang="el-GR" sz="1600" b="1" dirty="0"/>
              <a:t> ποτέ;</a:t>
            </a:r>
            <a:endParaRPr lang="en-US" sz="1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5050048"/>
              </p:ext>
            </p:extLst>
          </p:nvPr>
        </p:nvGraphicFramePr>
        <p:xfrm>
          <a:off x="541338" y="1489753"/>
          <a:ext cx="9744075" cy="5763535"/>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BB2DC40B-E79B-404B-AA03-4A06001D74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344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36886"/>
          </a:xfrm>
        </p:spPr>
        <p:txBody>
          <a:bodyPr>
            <a:normAutofit/>
          </a:bodyPr>
          <a:lstStyle/>
          <a:p>
            <a:r>
              <a:rPr lang="el-GR" sz="1600" b="1" dirty="0"/>
              <a:t>Αν πρόκυπτε θέμα εκλογών και ψηφίζαμε την ερχόμενη Κυριακή, εσείς ποιο κόμμα θα ψηφίζατε ;</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18400275"/>
              </p:ext>
            </p:extLst>
          </p:nvPr>
        </p:nvGraphicFramePr>
        <p:xfrm>
          <a:off x="541338" y="1469205"/>
          <a:ext cx="9744075" cy="578408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AD774CD3-3346-491B-B2B3-3F5AB1B861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8034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Η πορεία της πρόθεσης ψήφου</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3386334444"/>
              </p:ext>
            </p:extLst>
          </p:nvPr>
        </p:nvGraphicFramePr>
        <p:xfrm>
          <a:off x="1079500" y="1895039"/>
          <a:ext cx="8521701" cy="4302561"/>
        </p:xfrm>
        <a:graphic>
          <a:graphicData uri="http://schemas.openxmlformats.org/drawingml/2006/table">
            <a:tbl>
              <a:tblPr>
                <a:tableStyleId>{3B4B98B0-60AC-42C2-AFA5-B58CD77FA1E5}</a:tableStyleId>
              </a:tblPr>
              <a:tblGrid>
                <a:gridCol w="1192882">
                  <a:extLst>
                    <a:ext uri="{9D8B030D-6E8A-4147-A177-3AD203B41FA5}">
                      <a16:colId xmlns:a16="http://schemas.microsoft.com/office/drawing/2014/main" val="20000"/>
                    </a:ext>
                  </a:extLst>
                </a:gridCol>
                <a:gridCol w="354213">
                  <a:extLst>
                    <a:ext uri="{9D8B030D-6E8A-4147-A177-3AD203B41FA5}">
                      <a16:colId xmlns:a16="http://schemas.microsoft.com/office/drawing/2014/main" val="20001"/>
                    </a:ext>
                  </a:extLst>
                </a:gridCol>
                <a:gridCol w="560276">
                  <a:extLst>
                    <a:ext uri="{9D8B030D-6E8A-4147-A177-3AD203B41FA5}">
                      <a16:colId xmlns:a16="http://schemas.microsoft.com/office/drawing/2014/main" val="20002"/>
                    </a:ext>
                  </a:extLst>
                </a:gridCol>
                <a:gridCol w="561450">
                  <a:extLst>
                    <a:ext uri="{9D8B030D-6E8A-4147-A177-3AD203B41FA5}">
                      <a16:colId xmlns:a16="http://schemas.microsoft.com/office/drawing/2014/main" val="20003"/>
                    </a:ext>
                  </a:extLst>
                </a:gridCol>
                <a:gridCol w="561450">
                  <a:extLst>
                    <a:ext uri="{9D8B030D-6E8A-4147-A177-3AD203B41FA5}">
                      <a16:colId xmlns:a16="http://schemas.microsoft.com/office/drawing/2014/main" val="20004"/>
                    </a:ext>
                  </a:extLst>
                </a:gridCol>
                <a:gridCol w="561450">
                  <a:extLst>
                    <a:ext uri="{9D8B030D-6E8A-4147-A177-3AD203B41FA5}">
                      <a16:colId xmlns:a16="http://schemas.microsoft.com/office/drawing/2014/main" val="20005"/>
                    </a:ext>
                  </a:extLst>
                </a:gridCol>
                <a:gridCol w="561450">
                  <a:extLst>
                    <a:ext uri="{9D8B030D-6E8A-4147-A177-3AD203B41FA5}">
                      <a16:colId xmlns:a16="http://schemas.microsoft.com/office/drawing/2014/main" val="20006"/>
                    </a:ext>
                  </a:extLst>
                </a:gridCol>
                <a:gridCol w="561450">
                  <a:extLst>
                    <a:ext uri="{9D8B030D-6E8A-4147-A177-3AD203B41FA5}">
                      <a16:colId xmlns:a16="http://schemas.microsoft.com/office/drawing/2014/main" val="20007"/>
                    </a:ext>
                  </a:extLst>
                </a:gridCol>
                <a:gridCol w="561450">
                  <a:extLst>
                    <a:ext uri="{9D8B030D-6E8A-4147-A177-3AD203B41FA5}">
                      <a16:colId xmlns:a16="http://schemas.microsoft.com/office/drawing/2014/main" val="20008"/>
                    </a:ext>
                  </a:extLst>
                </a:gridCol>
                <a:gridCol w="609126">
                  <a:extLst>
                    <a:ext uri="{9D8B030D-6E8A-4147-A177-3AD203B41FA5}">
                      <a16:colId xmlns:a16="http://schemas.microsoft.com/office/drawing/2014/main" val="20009"/>
                    </a:ext>
                  </a:extLst>
                </a:gridCol>
                <a:gridCol w="609126">
                  <a:extLst>
                    <a:ext uri="{9D8B030D-6E8A-4147-A177-3AD203B41FA5}">
                      <a16:colId xmlns:a16="http://schemas.microsoft.com/office/drawing/2014/main" val="20010"/>
                    </a:ext>
                  </a:extLst>
                </a:gridCol>
                <a:gridCol w="609126">
                  <a:extLst>
                    <a:ext uri="{9D8B030D-6E8A-4147-A177-3AD203B41FA5}">
                      <a16:colId xmlns:a16="http://schemas.microsoft.com/office/drawing/2014/main" val="20011"/>
                    </a:ext>
                  </a:extLst>
                </a:gridCol>
                <a:gridCol w="609126">
                  <a:extLst>
                    <a:ext uri="{9D8B030D-6E8A-4147-A177-3AD203B41FA5}">
                      <a16:colId xmlns:a16="http://schemas.microsoft.com/office/drawing/2014/main" val="20012"/>
                    </a:ext>
                  </a:extLst>
                </a:gridCol>
                <a:gridCol w="609126">
                  <a:extLst>
                    <a:ext uri="{9D8B030D-6E8A-4147-A177-3AD203B41FA5}">
                      <a16:colId xmlns:a16="http://schemas.microsoft.com/office/drawing/2014/main" val="20013"/>
                    </a:ext>
                  </a:extLst>
                </a:gridCol>
              </a:tblGrid>
              <a:tr h="1507311">
                <a:tc>
                  <a:txBody>
                    <a:bodyPr/>
                    <a:lstStyle/>
                    <a:p>
                      <a:pPr algn="l" fontAlgn="b"/>
                      <a:r>
                        <a:rPr lang="el-GR" sz="1100" u="none" strike="noStrike" dirty="0">
                          <a:effectLst/>
                        </a:rPr>
                        <a:t> </a:t>
                      </a:r>
                      <a:endParaRPr lang="el-GR" sz="1100" b="0"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ΣΕΠΤΕΜΒΡΙΟΣ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ΝΟΕΜΒΡΙΟΣ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ΙΑΝΟΥΑΡΙΟΣ</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ΜΑΡΤΙΟΣ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ΜΑΡΤΙΟΣ</a:t>
                      </a:r>
                      <a:r>
                        <a:rPr lang="el-GR" sz="1100" b="1" i="0" u="none" strike="noStrike" baseline="0" dirty="0">
                          <a:solidFill>
                            <a:srgbClr val="000000"/>
                          </a:solidFill>
                          <a:effectLst/>
                          <a:latin typeface="Calibri"/>
                        </a:rPr>
                        <a:t> Β</a:t>
                      </a:r>
                      <a:endParaRPr lang="el-GR" sz="1100" b="1" i="0" u="none" strike="noStrike" dirty="0">
                        <a:solidFill>
                          <a:srgbClr val="000000"/>
                        </a:solidFill>
                        <a:effectLst/>
                        <a:latin typeface="Calibri"/>
                      </a:endParaRP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ΜΑΙΟΣ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ΙΟΥΝΙΟΣ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ΙΟΥΛΙΟΣ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ΣΕΠΤΕΜΒΡΙΟΣ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ΟΚΤΩΒΡΙΟΣ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ΝΟΕΜΒΡΙΟΣ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ΙΑΝΟΥΑΡΙΟΣ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i="0" u="none" strike="noStrike" dirty="0">
                          <a:solidFill>
                            <a:srgbClr val="000000"/>
                          </a:solidFill>
                          <a:effectLst/>
                          <a:latin typeface="Calibri"/>
                        </a:rPr>
                        <a:t>ΦΕΒΡΟΥΑΡΙΟΣ</a:t>
                      </a:r>
                    </a:p>
                  </a:txBody>
                  <a:tcPr marL="9525" marR="9525" marT="9525" marB="0" vert="vert27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584434">
                <a:tc>
                  <a:txBody>
                    <a:bodyPr/>
                    <a:lstStyle/>
                    <a:p>
                      <a:pPr algn="ctr"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41,9</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40,5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chemeClr val="tx1"/>
                          </a:solidFill>
                          <a:effectLst/>
                          <a:latin typeface="+mn-lt"/>
                        </a:rPr>
                        <a:t>38,3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40,2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41,5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41,2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40,3</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a:t>
                      </a:r>
                      <a:r>
                        <a:rPr lang="en-US" sz="1100" b="0" i="0" u="none" strike="noStrike" dirty="0">
                          <a:solidFill>
                            <a:srgbClr val="000000"/>
                          </a:solidFill>
                          <a:effectLst/>
                          <a:latin typeface="Calibri"/>
                        </a:rPr>
                        <a:t>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37,5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38,6</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37,3</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584434">
                <a:tc>
                  <a:txBody>
                    <a:bodyPr/>
                    <a:lstStyle/>
                    <a:p>
                      <a:pPr algn="ctr" fontAlgn="b"/>
                      <a:r>
                        <a:rPr lang="el-GR" sz="1100" b="1" u="none" strike="noStrike" dirty="0">
                          <a:effectLst/>
                        </a:rPr>
                        <a:t>ΣΥΡΙΖΑ</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23,1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23,0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21,3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20,2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19,8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19,5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18,</a:t>
                      </a:r>
                      <a:r>
                        <a:rPr lang="en-US" sz="1100" b="0" i="0" u="none" strike="noStrike" dirty="0">
                          <a:solidFill>
                            <a:srgbClr val="000000"/>
                          </a:solidFill>
                          <a:effectLst/>
                          <a:latin typeface="Calibri"/>
                        </a:rPr>
                        <a:t>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18,8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21,4</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20,2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514188">
                <a:tc>
                  <a:txBody>
                    <a:bodyPr/>
                    <a:lstStyle/>
                    <a:p>
                      <a:pPr algn="ctr" fontAlgn="b"/>
                      <a:r>
                        <a:rPr lang="el-GR" sz="1100" b="1" u="none" strike="noStrike" dirty="0">
                          <a:effectLst/>
                        </a:rPr>
                        <a:t>ΚΙΝΗΜΑ ΑΛΛΑΓΗΣ</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5,4</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5,0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6,</a:t>
                      </a:r>
                      <a:r>
                        <a:rPr lang="en-US" sz="1100" b="0" i="0" u="none" strike="noStrike" dirty="0">
                          <a:solidFill>
                            <a:srgbClr val="000000"/>
                          </a:solidFill>
                          <a:effectLst/>
                          <a:latin typeface="Calibri"/>
                        </a:rPr>
                        <a:t>7</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6,5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6,5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7,1</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62377">
                <a:tc>
                  <a:txBody>
                    <a:bodyPr/>
                    <a:lstStyle/>
                    <a:p>
                      <a:pPr algn="ctr" fontAlgn="b"/>
                      <a:r>
                        <a:rPr lang="el-GR" sz="1100" b="1" u="none" strike="noStrike" dirty="0">
                          <a:effectLst/>
                        </a:rPr>
                        <a:t>ΚΚΕ</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5,1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4,6</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4,8</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5,2</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5,0</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5,1</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5,3</a:t>
                      </a:r>
                      <a:endParaRPr lang="en-US"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87440">
                <a:tc>
                  <a:txBody>
                    <a:bodyPr/>
                    <a:lstStyle/>
                    <a:p>
                      <a:pPr algn="ctr" fontAlgn="b"/>
                      <a:r>
                        <a:rPr lang="el-GR" sz="1100" b="1" u="none" strike="noStrike" dirty="0">
                          <a:effectLst/>
                        </a:rPr>
                        <a:t>ΕΛΛΗΝΙΚΗ ΛΥΣΗ</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4,3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4,5</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4</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3,6</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3,1</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3,2</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4,4</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62377">
                <a:tc>
                  <a:txBody>
                    <a:bodyPr/>
                    <a:lstStyle/>
                    <a:p>
                      <a:pPr algn="ctr" fontAlgn="b"/>
                      <a:r>
                        <a:rPr lang="el-GR" sz="1100" b="1" u="none" strike="noStrike" dirty="0">
                          <a:effectLst/>
                        </a:rPr>
                        <a:t>ΜΕΡΑ 25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u="none" strike="noStrike" dirty="0">
                          <a:effectLst/>
                        </a:rPr>
                        <a:t>3,0</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u="none" strike="noStrike" dirty="0">
                          <a:effectLst/>
                        </a:rPr>
                        <a:t>2,7</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3</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2,5</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2,2</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2,8</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n-US" sz="1100" b="0" i="0" u="none" strike="noStrike" dirty="0">
                          <a:solidFill>
                            <a:srgbClr val="000000"/>
                          </a:solidFill>
                          <a:effectLst/>
                          <a:latin typeface="Calibri"/>
                        </a:rPr>
                        <a:t>2,8</a:t>
                      </a:r>
                      <a:endParaRPr lang="el-GR" sz="1100" b="0" i="0" u="none" strike="noStrike" dirty="0">
                        <a:solidFill>
                          <a:srgbClr val="000000"/>
                        </a:solidFill>
                        <a:effectLst/>
                        <a:latin typeface="Calibri"/>
                      </a:endParaRP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2,7</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0" i="0" u="none" strike="noStrike" dirty="0">
                          <a:solidFill>
                            <a:srgbClr val="000000"/>
                          </a:solidFill>
                          <a:effectLst/>
                          <a:latin typeface="Calibri"/>
                        </a:rPr>
                        <a:t>3,1</a:t>
                      </a:r>
                    </a:p>
                  </a:txBody>
                  <a:tcPr marL="9525" marR="9525" marT="9525"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4" name="Picture 1">
            <a:extLst>
              <a:ext uri="{FF2B5EF4-FFF2-40B4-BE49-F238E27FC236}">
                <a16:creationId xmlns:a16="http://schemas.microsoft.com/office/drawing/2014/main" id="{0265B56F-EA71-472F-B751-BFF4C472A2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6430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894623" y="5168404"/>
            <a:ext cx="9202738" cy="1193633"/>
          </a:xfrm>
        </p:spPr>
        <p:txBody>
          <a:bodyPr>
            <a:normAutofit/>
          </a:bodyPr>
          <a:lstStyle/>
          <a:p>
            <a:r>
              <a:rPr lang="el-GR" sz="4144" dirty="0">
                <a:solidFill>
                  <a:schemeClr val="tx2"/>
                </a:solidFill>
              </a:rPr>
              <a:t>Τέλος Παρουσίασης</a:t>
            </a:r>
          </a:p>
        </p:txBody>
      </p:sp>
      <p:pic>
        <p:nvPicPr>
          <p:cNvPr id="3" name="Picture 1">
            <a:extLst>
              <a:ext uri="{FF2B5EF4-FFF2-40B4-BE49-F238E27FC236}">
                <a16:creationId xmlns:a16="http://schemas.microsoft.com/office/drawing/2014/main" id="{563E432C-571F-4BAF-8C1B-54157C3C40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560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Πιστεύετε ότι η χώρα, πάει σε γενικά σωστή κατεύθυνση ή όχι;</a:t>
            </a:r>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2689627228"/>
              </p:ext>
            </p:extLst>
          </p:nvPr>
        </p:nvGraphicFramePr>
        <p:xfrm>
          <a:off x="1905000" y="1993900"/>
          <a:ext cx="7137400" cy="2313305"/>
        </p:xfrm>
        <a:graphic>
          <a:graphicData uri="http://schemas.openxmlformats.org/drawingml/2006/table">
            <a:tbl>
              <a:tblPr>
                <a:tableStyleId>{6E25E649-3F16-4E02-A733-19D2CDBF48F0}</a:tableStyleId>
              </a:tblPr>
              <a:tblGrid>
                <a:gridCol w="1694152">
                  <a:extLst>
                    <a:ext uri="{9D8B030D-6E8A-4147-A177-3AD203B41FA5}">
                      <a16:colId xmlns:a16="http://schemas.microsoft.com/office/drawing/2014/main" val="20000"/>
                    </a:ext>
                  </a:extLst>
                </a:gridCol>
                <a:gridCol w="1051001">
                  <a:extLst>
                    <a:ext uri="{9D8B030D-6E8A-4147-A177-3AD203B41FA5}">
                      <a16:colId xmlns:a16="http://schemas.microsoft.com/office/drawing/2014/main" val="20001"/>
                    </a:ext>
                  </a:extLst>
                </a:gridCol>
                <a:gridCol w="1035315">
                  <a:extLst>
                    <a:ext uri="{9D8B030D-6E8A-4147-A177-3AD203B41FA5}">
                      <a16:colId xmlns:a16="http://schemas.microsoft.com/office/drawing/2014/main" val="20002"/>
                    </a:ext>
                  </a:extLst>
                </a:gridCol>
                <a:gridCol w="1035315">
                  <a:extLst>
                    <a:ext uri="{9D8B030D-6E8A-4147-A177-3AD203B41FA5}">
                      <a16:colId xmlns:a16="http://schemas.microsoft.com/office/drawing/2014/main" val="20003"/>
                    </a:ext>
                  </a:extLst>
                </a:gridCol>
                <a:gridCol w="1098062">
                  <a:extLst>
                    <a:ext uri="{9D8B030D-6E8A-4147-A177-3AD203B41FA5}">
                      <a16:colId xmlns:a16="http://schemas.microsoft.com/office/drawing/2014/main" val="20004"/>
                    </a:ext>
                  </a:extLst>
                </a:gridCol>
                <a:gridCol w="1223555">
                  <a:extLst>
                    <a:ext uri="{9D8B030D-6E8A-4147-A177-3AD203B41FA5}">
                      <a16:colId xmlns:a16="http://schemas.microsoft.com/office/drawing/2014/main" val="20005"/>
                    </a:ext>
                  </a:extLst>
                </a:gridCol>
              </a:tblGrid>
              <a:tr h="190500">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dirty="0">
                          <a:effectLst/>
                        </a:rPr>
                        <a:t>Άκρα Δεξιά</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11,11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51,40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23,36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16,82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51,69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37,08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6,18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5,06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21,98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34,62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17,03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23,63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4"/>
                  </a:ext>
                </a:extLst>
              </a:tr>
              <a:tr h="2540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8,33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25,46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24,54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40,28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5,30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17,42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71,97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0,76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12,77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21,28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6,38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53,19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10,23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18,18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25,00</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44,32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30,77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l-GR" sz="1100" b="1" u="none" strike="noStrike" dirty="0">
                          <a:effectLst/>
                        </a:rPr>
                        <a:t>38,46</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11197025"/>
              </p:ext>
            </p:extLst>
          </p:nvPr>
        </p:nvGraphicFramePr>
        <p:xfrm>
          <a:off x="1905000" y="4773612"/>
          <a:ext cx="7302502" cy="2516185"/>
        </p:xfrm>
        <a:graphic>
          <a:graphicData uri="http://schemas.openxmlformats.org/drawingml/2006/table">
            <a:tbl>
              <a:tblPr>
                <a:tableStyleId>{6E25E649-3F16-4E02-A733-19D2CDBF48F0}</a:tableStyleId>
              </a:tblPr>
              <a:tblGrid>
                <a:gridCol w="1733341">
                  <a:extLst>
                    <a:ext uri="{9D8B030D-6E8A-4147-A177-3AD203B41FA5}">
                      <a16:colId xmlns:a16="http://schemas.microsoft.com/office/drawing/2014/main" val="20000"/>
                    </a:ext>
                  </a:extLst>
                </a:gridCol>
                <a:gridCol w="1075313">
                  <a:extLst>
                    <a:ext uri="{9D8B030D-6E8A-4147-A177-3AD203B41FA5}">
                      <a16:colId xmlns:a16="http://schemas.microsoft.com/office/drawing/2014/main" val="20001"/>
                    </a:ext>
                  </a:extLst>
                </a:gridCol>
                <a:gridCol w="1059264">
                  <a:extLst>
                    <a:ext uri="{9D8B030D-6E8A-4147-A177-3AD203B41FA5}">
                      <a16:colId xmlns:a16="http://schemas.microsoft.com/office/drawing/2014/main" val="20002"/>
                    </a:ext>
                  </a:extLst>
                </a:gridCol>
                <a:gridCol w="1059264">
                  <a:extLst>
                    <a:ext uri="{9D8B030D-6E8A-4147-A177-3AD203B41FA5}">
                      <a16:colId xmlns:a16="http://schemas.microsoft.com/office/drawing/2014/main" val="20003"/>
                    </a:ext>
                  </a:extLst>
                </a:gridCol>
                <a:gridCol w="1123462">
                  <a:extLst>
                    <a:ext uri="{9D8B030D-6E8A-4147-A177-3AD203B41FA5}">
                      <a16:colId xmlns:a16="http://schemas.microsoft.com/office/drawing/2014/main" val="20004"/>
                    </a:ext>
                  </a:extLst>
                </a:gridCol>
                <a:gridCol w="1251858">
                  <a:extLst>
                    <a:ext uri="{9D8B030D-6E8A-4147-A177-3AD203B41FA5}">
                      <a16:colId xmlns:a16="http://schemas.microsoft.com/office/drawing/2014/main" val="20005"/>
                    </a:ext>
                  </a:extLst>
                </a:gridCol>
              </a:tblGrid>
              <a:tr h="359455">
                <a:tc>
                  <a:txBody>
                    <a:bodyPr/>
                    <a:lstStyle/>
                    <a:p>
                      <a:pPr algn="l"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Ναι</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ναι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Μάλλον 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Όχι</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59455">
                <a:tc>
                  <a:txBody>
                    <a:bodyPr/>
                    <a:lstStyle/>
                    <a:p>
                      <a:pPr algn="l" fontAlgn="b"/>
                      <a:r>
                        <a:rPr lang="el-GR" sz="1100" b="1" u="none" strike="noStrike" dirty="0">
                          <a:effectLst/>
                        </a:rPr>
                        <a:t>Ν.Δ.</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53,23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8,92</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0,62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59455">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4,69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18,75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21,09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53,91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59455">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30,30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33,33</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15,15</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59455">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11,36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9,09</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13,64</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65,91</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59455">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46,67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6,67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59455">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10,71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53,57</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5" name="Picture 1">
            <a:extLst>
              <a:ext uri="{FF2B5EF4-FFF2-40B4-BE49-F238E27FC236}">
                <a16:creationId xmlns:a16="http://schemas.microsoft.com/office/drawing/2014/main" id="{3C6DB4D8-28E3-44D2-A5A8-7CC8469D08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23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ικανοποιημένοι είστε από το συνολικό έργο της Κυβέρνησης ;</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9473974"/>
              </p:ext>
            </p:extLst>
          </p:nvPr>
        </p:nvGraphicFramePr>
        <p:xfrm>
          <a:off x="744340" y="1202974"/>
          <a:ext cx="9338072" cy="6110724"/>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DBF05120-450E-43FB-BFC9-C0CC2D414E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192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ικανοποιημένοι είστε από το συνολικό έργο της Κυβέρνησης ;</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798317942"/>
              </p:ext>
            </p:extLst>
          </p:nvPr>
        </p:nvGraphicFramePr>
        <p:xfrm>
          <a:off x="1511300" y="1670050"/>
          <a:ext cx="8128000" cy="2249805"/>
        </p:xfrm>
        <a:graphic>
          <a:graphicData uri="http://schemas.openxmlformats.org/drawingml/2006/table">
            <a:tbl>
              <a:tblPr>
                <a:tableStyleId>{6E25E649-3F16-4E02-A733-19D2CDBF48F0}</a:tableStyleId>
              </a:tblPr>
              <a:tblGrid>
                <a:gridCol w="1929283">
                  <a:extLst>
                    <a:ext uri="{9D8B030D-6E8A-4147-A177-3AD203B41FA5}">
                      <a16:colId xmlns:a16="http://schemas.microsoft.com/office/drawing/2014/main" val="20000"/>
                    </a:ext>
                  </a:extLst>
                </a:gridCol>
                <a:gridCol w="1196870">
                  <a:extLst>
                    <a:ext uri="{9D8B030D-6E8A-4147-A177-3AD203B41FA5}">
                      <a16:colId xmlns:a16="http://schemas.microsoft.com/office/drawing/2014/main" val="20001"/>
                    </a:ext>
                  </a:extLst>
                </a:gridCol>
                <a:gridCol w="1179007">
                  <a:extLst>
                    <a:ext uri="{9D8B030D-6E8A-4147-A177-3AD203B41FA5}">
                      <a16:colId xmlns:a16="http://schemas.microsoft.com/office/drawing/2014/main" val="20002"/>
                    </a:ext>
                  </a:extLst>
                </a:gridCol>
                <a:gridCol w="1179007">
                  <a:extLst>
                    <a:ext uri="{9D8B030D-6E8A-4147-A177-3AD203B41FA5}">
                      <a16:colId xmlns:a16="http://schemas.microsoft.com/office/drawing/2014/main" val="20003"/>
                    </a:ext>
                  </a:extLst>
                </a:gridCol>
                <a:gridCol w="1250461">
                  <a:extLst>
                    <a:ext uri="{9D8B030D-6E8A-4147-A177-3AD203B41FA5}">
                      <a16:colId xmlns:a16="http://schemas.microsoft.com/office/drawing/2014/main" val="20004"/>
                    </a:ext>
                  </a:extLst>
                </a:gridCol>
                <a:gridCol w="1393372">
                  <a:extLst>
                    <a:ext uri="{9D8B030D-6E8A-4147-A177-3AD203B41FA5}">
                      <a16:colId xmlns:a16="http://schemas.microsoft.com/office/drawing/2014/main" val="20005"/>
                    </a:ext>
                  </a:extLst>
                </a:gridCol>
              </a:tblGrid>
              <a:tr h="190500">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Πολύ</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Αρκετά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Λίγο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Καθόλου</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13,89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27,53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53,37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15,17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7,14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47,80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effectLst/>
                        </a:rPr>
                        <a:t>16,48</a:t>
                      </a:r>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905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20,83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40,28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34,72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67,67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6,38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17,02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29,79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46,81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43,68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19,23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42,31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88846142"/>
              </p:ext>
            </p:extLst>
          </p:nvPr>
        </p:nvGraphicFramePr>
        <p:xfrm>
          <a:off x="1511300" y="4192588"/>
          <a:ext cx="8127999" cy="2995615"/>
        </p:xfrm>
        <a:graphic>
          <a:graphicData uri="http://schemas.openxmlformats.org/drawingml/2006/table">
            <a:tbl>
              <a:tblPr>
                <a:tableStyleId>{6E25E649-3F16-4E02-A733-19D2CDBF48F0}</a:tableStyleId>
              </a:tblPr>
              <a:tblGrid>
                <a:gridCol w="1929283">
                  <a:extLst>
                    <a:ext uri="{9D8B030D-6E8A-4147-A177-3AD203B41FA5}">
                      <a16:colId xmlns:a16="http://schemas.microsoft.com/office/drawing/2014/main" val="20000"/>
                    </a:ext>
                  </a:extLst>
                </a:gridCol>
                <a:gridCol w="1196871">
                  <a:extLst>
                    <a:ext uri="{9D8B030D-6E8A-4147-A177-3AD203B41FA5}">
                      <a16:colId xmlns:a16="http://schemas.microsoft.com/office/drawing/2014/main" val="20001"/>
                    </a:ext>
                  </a:extLst>
                </a:gridCol>
                <a:gridCol w="1179006">
                  <a:extLst>
                    <a:ext uri="{9D8B030D-6E8A-4147-A177-3AD203B41FA5}">
                      <a16:colId xmlns:a16="http://schemas.microsoft.com/office/drawing/2014/main" val="20002"/>
                    </a:ext>
                  </a:extLst>
                </a:gridCol>
                <a:gridCol w="1179006">
                  <a:extLst>
                    <a:ext uri="{9D8B030D-6E8A-4147-A177-3AD203B41FA5}">
                      <a16:colId xmlns:a16="http://schemas.microsoft.com/office/drawing/2014/main" val="20003"/>
                    </a:ext>
                  </a:extLst>
                </a:gridCol>
                <a:gridCol w="1250461">
                  <a:extLst>
                    <a:ext uri="{9D8B030D-6E8A-4147-A177-3AD203B41FA5}">
                      <a16:colId xmlns:a16="http://schemas.microsoft.com/office/drawing/2014/main" val="20004"/>
                    </a:ext>
                  </a:extLst>
                </a:gridCol>
                <a:gridCol w="1393372">
                  <a:extLst>
                    <a:ext uri="{9D8B030D-6E8A-4147-A177-3AD203B41FA5}">
                      <a16:colId xmlns:a16="http://schemas.microsoft.com/office/drawing/2014/main" val="20005"/>
                    </a:ext>
                  </a:extLst>
                </a:gridCol>
              </a:tblGrid>
              <a:tr h="427945">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Πολύ</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Αρκετά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Λίγο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Καθόλου</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427945">
                <a:tc>
                  <a:txBody>
                    <a:bodyPr/>
                    <a:lstStyle/>
                    <a:p>
                      <a:pPr algn="l" fontAlgn="b"/>
                      <a:r>
                        <a:rPr lang="el-GR" sz="1100" b="1" u="none" strike="noStrike">
                          <a:effectLst/>
                        </a:rPr>
                        <a:t>Ν.Δ.</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28,13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51,07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427945">
                <a:tc>
                  <a:txBody>
                    <a:bodyPr/>
                    <a:lstStyle/>
                    <a:p>
                      <a:pPr algn="l" fontAlgn="b"/>
                      <a:r>
                        <a:rPr lang="el-GR" sz="1100" b="1" u="none" strike="noStrike">
                          <a:effectLst/>
                        </a:rPr>
                        <a:t>ΣΥΡΙΖΑ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15,95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33,46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427945">
                <a:tc>
                  <a:txBody>
                    <a:bodyPr/>
                    <a:lstStyle/>
                    <a:p>
                      <a:pPr algn="l" fontAlgn="b"/>
                      <a:r>
                        <a:rPr lang="el-GR" sz="1100" b="1" u="none" strike="noStrike">
                          <a:effectLst/>
                        </a:rPr>
                        <a:t>ΚΙΝΗΜΑ ΑΛΛΑΓΗΣ</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10,61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42,42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31,82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13,64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427945">
                <a:tc>
                  <a:txBody>
                    <a:bodyPr/>
                    <a:lstStyle/>
                    <a:p>
                      <a:pPr algn="l" fontAlgn="b"/>
                      <a:r>
                        <a:rPr lang="el-GR" sz="1100" b="1" u="none" strike="noStrike">
                          <a:effectLst/>
                        </a:rPr>
                        <a:t>ΚΚΕ</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29,55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59,09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427945">
                <a:tc>
                  <a:txBody>
                    <a:bodyPr/>
                    <a:lstStyle/>
                    <a:p>
                      <a:pPr algn="l" fontAlgn="b"/>
                      <a:r>
                        <a:rPr lang="el-GR" sz="1100" b="1" u="none" strike="noStrike">
                          <a:effectLst/>
                        </a:rPr>
                        <a:t>ΕΛΛΗΝΙΚΗ ΛΥΣΗ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40,00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427945">
                <a:tc>
                  <a:txBody>
                    <a:bodyPr/>
                    <a:lstStyle/>
                    <a:p>
                      <a:pPr algn="l" fontAlgn="b"/>
                      <a:r>
                        <a:rPr lang="el-GR" sz="1100" b="1" u="none" strike="noStrike">
                          <a:effectLst/>
                        </a:rPr>
                        <a:t>ΜΕΡΑ 25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37,04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48,15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E03BDCE6-8B68-4C39-9F3B-BD8B547ED5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01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4681"/>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a:t>
            </a:r>
            <a:endParaRPr lang="en-US" sz="1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157764"/>
              </p:ext>
            </p:extLst>
          </p:nvPr>
        </p:nvGraphicFramePr>
        <p:xfrm>
          <a:off x="744340" y="1816100"/>
          <a:ext cx="9338072" cy="5497598"/>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1">
            <a:extLst>
              <a:ext uri="{FF2B5EF4-FFF2-40B4-BE49-F238E27FC236}">
                <a16:creationId xmlns:a16="http://schemas.microsoft.com/office/drawing/2014/main" id="{4FB3FDE3-20AF-40CA-B5AA-D484C2C747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208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4681"/>
          </a:xfrm>
        </p:spPr>
        <p:txBody>
          <a:bodyPr>
            <a:normAutofit/>
          </a:bodyPr>
          <a:lstStyle/>
          <a:p>
            <a:pPr algn="l"/>
            <a:r>
              <a:rPr lang="el-GR" sz="1600" b="1" dirty="0"/>
              <a:t>Ποια είναι η άποψή σας για την συνολική παρουσία και δραστηριότητα του Κ. Μητσοτάκη ως Πρωθυπουργού;</a:t>
            </a:r>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997989284"/>
              </p:ext>
            </p:extLst>
          </p:nvPr>
        </p:nvGraphicFramePr>
        <p:xfrm>
          <a:off x="1743740" y="1811338"/>
          <a:ext cx="7527850" cy="2404110"/>
        </p:xfrm>
        <a:graphic>
          <a:graphicData uri="http://schemas.openxmlformats.org/drawingml/2006/table">
            <a:tbl>
              <a:tblPr>
                <a:tableStyleId>{6E25E649-3F16-4E02-A733-19D2CDBF48F0}</a:tableStyleId>
              </a:tblPr>
              <a:tblGrid>
                <a:gridCol w="1786830">
                  <a:extLst>
                    <a:ext uri="{9D8B030D-6E8A-4147-A177-3AD203B41FA5}">
                      <a16:colId xmlns:a16="http://schemas.microsoft.com/office/drawing/2014/main" val="20000"/>
                    </a:ext>
                  </a:extLst>
                </a:gridCol>
                <a:gridCol w="1108497">
                  <a:extLst>
                    <a:ext uri="{9D8B030D-6E8A-4147-A177-3AD203B41FA5}">
                      <a16:colId xmlns:a16="http://schemas.microsoft.com/office/drawing/2014/main" val="20001"/>
                    </a:ext>
                  </a:extLst>
                </a:gridCol>
                <a:gridCol w="1091952">
                  <a:extLst>
                    <a:ext uri="{9D8B030D-6E8A-4147-A177-3AD203B41FA5}">
                      <a16:colId xmlns:a16="http://schemas.microsoft.com/office/drawing/2014/main" val="20002"/>
                    </a:ext>
                  </a:extLst>
                </a:gridCol>
                <a:gridCol w="1091952">
                  <a:extLst>
                    <a:ext uri="{9D8B030D-6E8A-4147-A177-3AD203B41FA5}">
                      <a16:colId xmlns:a16="http://schemas.microsoft.com/office/drawing/2014/main" val="20003"/>
                    </a:ext>
                  </a:extLst>
                </a:gridCol>
                <a:gridCol w="1158130">
                  <a:extLst>
                    <a:ext uri="{9D8B030D-6E8A-4147-A177-3AD203B41FA5}">
                      <a16:colId xmlns:a16="http://schemas.microsoft.com/office/drawing/2014/main" val="20004"/>
                    </a:ext>
                  </a:extLst>
                </a:gridCol>
                <a:gridCol w="1290489">
                  <a:extLst>
                    <a:ext uri="{9D8B030D-6E8A-4147-A177-3AD203B41FA5}">
                      <a16:colId xmlns:a16="http://schemas.microsoft.com/office/drawing/2014/main" val="20005"/>
                    </a:ext>
                  </a:extLst>
                </a:gridCol>
              </a:tblGrid>
              <a:tr h="190500">
                <a:tc>
                  <a:txBody>
                    <a:bodyPr/>
                    <a:lstStyle/>
                    <a:p>
                      <a:pPr algn="l"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ΘΕΤΙΚΗ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ΜΑΛΛΟΝ ΘΕΤΙΚΗ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ΜΑΛΛΟΝ ΑΡΝΗΤΙΚΗ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ΑΡΝΗΤΙΚΗ</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ΔΓ/ΔΑ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90500">
                <a:tc>
                  <a:txBody>
                    <a:bodyPr/>
                    <a:lstStyle/>
                    <a:p>
                      <a:pPr algn="l" fontAlgn="b"/>
                      <a:r>
                        <a:rPr lang="el-GR" sz="1100" b="1" u="none" strike="noStrike">
                          <a:effectLst/>
                        </a:rPr>
                        <a:t>Άκρα 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5,56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l-GR" sz="1100" b="1" u="none" strike="noStrike">
                          <a:effectLst/>
                        </a:rPr>
                        <a:t>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66,67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20,37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0,93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l-GR" sz="1100" b="1" u="none" strike="noStrike">
                          <a:effectLst/>
                        </a:rPr>
                        <a:t>Κεντροδεξιά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69,49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23,73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l-GR" sz="1100" b="1" u="none" strike="noStrike">
                          <a:effectLst/>
                        </a:rPr>
                        <a:t>Κέντρο</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34,43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14,75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1,64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190500">
                <a:tc>
                  <a:txBody>
                    <a:bodyPr/>
                    <a:lstStyle/>
                    <a:p>
                      <a:pPr algn="l" fontAlgn="b"/>
                      <a:r>
                        <a:rPr lang="el-GR" sz="1100" b="1" u="none" strike="noStrike">
                          <a:effectLst/>
                        </a:rPr>
                        <a:t>Κεντροαριστερά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12,09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28,37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25,58</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32,56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1,40</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l-GR" sz="1100" b="1" u="none" strike="noStrike">
                          <a:effectLst/>
                        </a:rPr>
                        <a:t>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6,11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12,21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74,81</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0,76</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l-GR" sz="1100" b="1" u="none" strike="noStrike">
                          <a:effectLst/>
                        </a:rPr>
                        <a:t>Άκρα Αριστερά</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22,22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33,33</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44,44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7"/>
                  </a:ext>
                </a:extLst>
              </a:tr>
              <a:tr h="190500">
                <a:tc>
                  <a:txBody>
                    <a:bodyPr/>
                    <a:lstStyle/>
                    <a:p>
                      <a:pPr algn="l" fontAlgn="b"/>
                      <a:r>
                        <a:rPr lang="el-GR" sz="1100" b="1" u="none" strike="noStrike">
                          <a:effectLst/>
                        </a:rPr>
                        <a:t>Δεν νομίζω ότι έχουν νόημα αυτοί οι διαχωρισμοί</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17,39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19,57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45,65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8"/>
                  </a:ext>
                </a:extLst>
              </a:tr>
              <a:tr h="190500">
                <a:tc>
                  <a:txBody>
                    <a:bodyPr/>
                    <a:lstStyle/>
                    <a:p>
                      <a:pPr algn="l" fontAlgn="b"/>
                      <a:r>
                        <a:rPr lang="el-GR" sz="1100" b="1" u="none" strike="noStrike">
                          <a:effectLst/>
                        </a:rPr>
                        <a:t>Σε κανένα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17,24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25,29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27,59</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26,44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3,45</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190500">
                <a:tc>
                  <a:txBody>
                    <a:bodyPr/>
                    <a:lstStyle/>
                    <a:p>
                      <a:pPr algn="l" fontAlgn="b"/>
                      <a:r>
                        <a:rPr lang="el-GR" sz="1100" b="1" u="none" strike="noStrike">
                          <a:effectLst/>
                        </a:rPr>
                        <a:t>ΔΓ/ ΔΑ</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30,77</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11,54</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effectLst/>
                        </a:rPr>
                        <a:t>26,92</a:t>
                      </a:r>
                      <a:endParaRPr lang="el-GR" sz="1100" b="1" i="0" u="none" strike="noStrike">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solidFill>
                          <a:srgbClr val="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89279663"/>
              </p:ext>
            </p:extLst>
          </p:nvPr>
        </p:nvGraphicFramePr>
        <p:xfrm>
          <a:off x="1743739" y="4592638"/>
          <a:ext cx="7527850" cy="2392953"/>
        </p:xfrm>
        <a:graphic>
          <a:graphicData uri="http://schemas.openxmlformats.org/drawingml/2006/table">
            <a:tbl>
              <a:tblPr>
                <a:tableStyleId>{6E25E649-3F16-4E02-A733-19D2CDBF48F0}</a:tableStyleId>
              </a:tblPr>
              <a:tblGrid>
                <a:gridCol w="1786831">
                  <a:extLst>
                    <a:ext uri="{9D8B030D-6E8A-4147-A177-3AD203B41FA5}">
                      <a16:colId xmlns:a16="http://schemas.microsoft.com/office/drawing/2014/main" val="20000"/>
                    </a:ext>
                  </a:extLst>
                </a:gridCol>
                <a:gridCol w="1108496">
                  <a:extLst>
                    <a:ext uri="{9D8B030D-6E8A-4147-A177-3AD203B41FA5}">
                      <a16:colId xmlns:a16="http://schemas.microsoft.com/office/drawing/2014/main" val="20001"/>
                    </a:ext>
                  </a:extLst>
                </a:gridCol>
                <a:gridCol w="1091952">
                  <a:extLst>
                    <a:ext uri="{9D8B030D-6E8A-4147-A177-3AD203B41FA5}">
                      <a16:colId xmlns:a16="http://schemas.microsoft.com/office/drawing/2014/main" val="20002"/>
                    </a:ext>
                  </a:extLst>
                </a:gridCol>
                <a:gridCol w="1091952">
                  <a:extLst>
                    <a:ext uri="{9D8B030D-6E8A-4147-A177-3AD203B41FA5}">
                      <a16:colId xmlns:a16="http://schemas.microsoft.com/office/drawing/2014/main" val="20003"/>
                    </a:ext>
                  </a:extLst>
                </a:gridCol>
                <a:gridCol w="1158131">
                  <a:extLst>
                    <a:ext uri="{9D8B030D-6E8A-4147-A177-3AD203B41FA5}">
                      <a16:colId xmlns:a16="http://schemas.microsoft.com/office/drawing/2014/main" val="20004"/>
                    </a:ext>
                  </a:extLst>
                </a:gridCol>
                <a:gridCol w="1290488">
                  <a:extLst>
                    <a:ext uri="{9D8B030D-6E8A-4147-A177-3AD203B41FA5}">
                      <a16:colId xmlns:a16="http://schemas.microsoft.com/office/drawing/2014/main" val="20005"/>
                    </a:ext>
                  </a:extLst>
                </a:gridCol>
              </a:tblGrid>
              <a:tr h="554577">
                <a:tc>
                  <a:txBody>
                    <a:bodyPr/>
                    <a:lstStyle/>
                    <a:p>
                      <a:pPr algn="l" fontAlgn="b"/>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ΘΕΤΙΚΗ</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ΜΑΛΛΟΝ ΘΕΤΙΚΗ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ΜΑΛΛΟΝ ΑΡΝΗΤΙΚΗ</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ΑΡΝΗΤΙΚΗ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ΔΓ/ΔΑ</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306396">
                <a:tc>
                  <a:txBody>
                    <a:bodyPr/>
                    <a:lstStyle/>
                    <a:p>
                      <a:pPr algn="l" fontAlgn="b"/>
                      <a:r>
                        <a:rPr lang="el-GR" sz="1100" b="1" u="none" strike="noStrike">
                          <a:ln>
                            <a:noFill/>
                          </a:ln>
                          <a:solidFill>
                            <a:sysClr val="windowText" lastClr="000000"/>
                          </a:solidFill>
                          <a:effectLst/>
                        </a:rPr>
                        <a:t>Ν.Δ.</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67,07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22,56</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4,27</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5,49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0,61</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306396">
                <a:tc>
                  <a:txBody>
                    <a:bodyPr/>
                    <a:lstStyle/>
                    <a:p>
                      <a:pPr algn="l" fontAlgn="b"/>
                      <a:r>
                        <a:rPr lang="el-GR" sz="1100" b="1" u="none" strike="noStrike">
                          <a:ln>
                            <a:noFill/>
                          </a:ln>
                          <a:solidFill>
                            <a:sysClr val="windowText" lastClr="000000"/>
                          </a:solidFill>
                          <a:effectLst/>
                        </a:rPr>
                        <a:t>ΣΥΡΙΖΑ</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9,73</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18,68</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23,74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47,86</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306396">
                <a:tc>
                  <a:txBody>
                    <a:bodyPr/>
                    <a:lstStyle/>
                    <a:p>
                      <a:pPr algn="l" fontAlgn="b"/>
                      <a:r>
                        <a:rPr lang="el-GR" sz="1100" b="1" u="none" strike="noStrike">
                          <a:ln>
                            <a:noFill/>
                          </a:ln>
                          <a:solidFill>
                            <a:sysClr val="windowText" lastClr="000000"/>
                          </a:solidFill>
                          <a:effectLst/>
                        </a:rPr>
                        <a:t>ΚΙΝΗΜΑ ΑΛΛΑΓΗΣ</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39,39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36,36</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13,64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7,58</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3,03</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306396">
                <a:tc>
                  <a:txBody>
                    <a:bodyPr/>
                    <a:lstStyle/>
                    <a:p>
                      <a:pPr algn="l" fontAlgn="b"/>
                      <a:r>
                        <a:rPr lang="el-GR" sz="1100" b="1" u="none" strike="noStrike">
                          <a:ln>
                            <a:noFill/>
                          </a:ln>
                          <a:solidFill>
                            <a:sysClr val="windowText" lastClr="000000"/>
                          </a:solidFill>
                          <a:effectLst/>
                        </a:rPr>
                        <a:t>ΚΚΕ</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9,09</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15,91</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9,09</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63,64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2,27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4"/>
                  </a:ext>
                </a:extLst>
              </a:tr>
              <a:tr h="306396">
                <a:tc>
                  <a:txBody>
                    <a:bodyPr/>
                    <a:lstStyle/>
                    <a:p>
                      <a:pPr algn="l" fontAlgn="b"/>
                      <a:r>
                        <a:rPr lang="el-GR" sz="1100" b="1" u="none" strike="noStrike">
                          <a:ln>
                            <a:noFill/>
                          </a:ln>
                          <a:solidFill>
                            <a:sysClr val="windowText" lastClr="000000"/>
                          </a:solidFill>
                          <a:effectLst/>
                        </a:rPr>
                        <a:t>ΕΛΛΗΝΙΚΗ ΛΥΣΗ</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26,67</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20,00</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20,00</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33,33</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5"/>
                  </a:ext>
                </a:extLst>
              </a:tr>
              <a:tr h="306396">
                <a:tc>
                  <a:txBody>
                    <a:bodyPr/>
                    <a:lstStyle/>
                    <a:p>
                      <a:pPr algn="l" fontAlgn="b"/>
                      <a:r>
                        <a:rPr lang="el-GR" sz="1100" b="1" u="none" strike="noStrike">
                          <a:ln>
                            <a:noFill/>
                          </a:ln>
                          <a:solidFill>
                            <a:sysClr val="windowText" lastClr="000000"/>
                          </a:solidFill>
                          <a:effectLst/>
                        </a:rPr>
                        <a:t>ΜΕΡΑ 25</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7,14</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a:ln>
                            <a:noFill/>
                          </a:ln>
                          <a:solidFill>
                            <a:sysClr val="windowText" lastClr="000000"/>
                          </a:solidFill>
                          <a:effectLst/>
                        </a:rPr>
                        <a:t>32,14</a:t>
                      </a:r>
                      <a:endParaRPr lang="el-GR" sz="1100" b="1" i="0" u="none" strike="noStrike">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53,57</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tc>
                  <a:txBody>
                    <a:bodyPr/>
                    <a:lstStyle/>
                    <a:p>
                      <a:pPr algn="ctr" fontAlgn="b"/>
                      <a:r>
                        <a:rPr lang="el-GR" sz="1100" b="1" u="none" strike="noStrike" dirty="0">
                          <a:ln>
                            <a:noFill/>
                          </a:ln>
                          <a:solidFill>
                            <a:sysClr val="windowText" lastClr="000000"/>
                          </a:solidFill>
                          <a:effectLst/>
                        </a:rPr>
                        <a:t>7,14</a:t>
                      </a:r>
                      <a:endParaRPr lang="el-GR" sz="1100" b="1" i="0" u="none" strike="noStrike" dirty="0">
                        <a:ln>
                          <a:noFill/>
                        </a:ln>
                        <a:solidFill>
                          <a:sysClr val="windowText" lastClr="000000"/>
                        </a:solidFill>
                        <a:effectLst/>
                        <a:latin typeface="Calibri"/>
                      </a:endParaRPr>
                    </a:p>
                  </a:txBody>
                  <a:tcPr marL="9525" marR="9525" marT="9525"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6"/>
                  </a:ext>
                </a:extLst>
              </a:tr>
            </a:tbl>
          </a:graphicData>
        </a:graphic>
      </p:graphicFrame>
      <p:pic>
        <p:nvPicPr>
          <p:cNvPr id="7" name="Picture 1">
            <a:extLst>
              <a:ext uri="{FF2B5EF4-FFF2-40B4-BE49-F238E27FC236}">
                <a16:creationId xmlns:a16="http://schemas.microsoft.com/office/drawing/2014/main" id="{95FAED63-AD17-466B-8162-00C8639532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273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p:spPr>
        <p:txBody>
          <a:bodyPr>
            <a:normAutofit/>
          </a:bodyPr>
          <a:lstStyle/>
          <a:p>
            <a:r>
              <a:rPr lang="el-GR" sz="1600" b="1" dirty="0"/>
              <a:t>Πόσο ικανοποιημένος/η είστε από την αντιπολιτευτική τακτική του...</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2128641"/>
              </p:ext>
            </p:extLst>
          </p:nvPr>
        </p:nvGraphicFramePr>
        <p:xfrm>
          <a:off x="541338" y="1476375"/>
          <a:ext cx="9744075" cy="57769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1">
            <a:extLst>
              <a:ext uri="{FF2B5EF4-FFF2-40B4-BE49-F238E27FC236}">
                <a16:creationId xmlns:a16="http://schemas.microsoft.com/office/drawing/2014/main" id="{DD9C32F9-3E66-460C-8DA7-D1735A60E31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3753" y="7274223"/>
            <a:ext cx="1216129" cy="66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616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2269</Words>
  <Application>Microsoft Office PowerPoint</Application>
  <PresentationFormat>B4 (ISO) Paper (250x353 mm)</PresentationFormat>
  <Paragraphs>1160</Paragraphs>
  <Slides>33</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33</vt:i4>
      </vt:variant>
    </vt:vector>
  </HeadingPairs>
  <TitlesOfParts>
    <vt:vector size="40" baseType="lpstr">
      <vt:lpstr>Arial</vt:lpstr>
      <vt:lpstr>Calibri</vt:lpstr>
      <vt:lpstr>Calibri Light</vt:lpstr>
      <vt:lpstr>Office Theme</vt:lpstr>
      <vt:lpstr>1_Office Theme</vt:lpstr>
      <vt:lpstr>2_Office Theme</vt:lpstr>
      <vt:lpstr>3_Office Theme</vt:lpstr>
      <vt:lpstr>PowerPoint Presentation</vt:lpstr>
      <vt:lpstr>Ταυτότητα Έρευνας</vt:lpstr>
      <vt:lpstr>Πιστεύετε ότι η χώρα, πάει σε γενικά σωστή κατεύθυνση ή όχι;</vt:lpstr>
      <vt:lpstr>Πιστεύετε ότι η χώρα, πάει σε γενικά σωστή κατεύθυνση ή όχι;</vt:lpstr>
      <vt:lpstr>Πόσο ικανοποιημένοι είστε από το συνολικό έργο της Κυβέρνησης ;</vt:lpstr>
      <vt:lpstr>Πόσο ικανοποιημένοι είστε από το συνολικό έργο της Κυβέρνησης ;</vt:lpstr>
      <vt:lpstr>Ποια είναι η άποψή σας για την συνολική παρουσία και δραστηριότητα του Κ. Μητσοτάκη ως Πρωθυπουργού;</vt:lpstr>
      <vt:lpstr>Ποια είναι η άποψή σας για την συνολική παρουσία και δραστηριότητα του Κ. Μητσοτάκη ως Πρωθυπουργού;</vt:lpstr>
      <vt:lpstr>Πόσο ικανοποιημένος/η είστε από την αντιπολιτευτική τακτική του...</vt:lpstr>
      <vt:lpstr>Ποια είναι η άποψή σας για τα πρόσωπα των Πολιτικών Αρχηγών...</vt:lpstr>
      <vt:lpstr>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vt:lpstr>
      <vt:lpstr>Πιστεύετε, από όλη την πορεία ΣΥΡΙΖΑ μετεκλογικά, ότι μπορεί να εκφράσει την Προοδευτική Παράταξη και να συσπειρώσει ευρύτερες δυνάμεις του Κέντρου και της Κεντροαριστεράς;</vt:lpstr>
      <vt:lpstr>Πως θα βλέπατε...  ...μια ευρύτερη πολιτική συνεργασία ΣΥΡΙΖΑ – ΚΙΝΑΛ ;</vt:lpstr>
      <vt:lpstr>Πως θα βλέπατε...  ...μια ευρύτερη πολιτική συνεργασία ΣΥΡΙΖΑ – ΚΙΝΑΛ ;</vt:lpstr>
      <vt:lpstr>Πως θα βλέπατε...  ...μια συνεργασία της Κυβέρνησης με το ΚΙΝΑΛ;</vt:lpstr>
      <vt:lpstr>Πως θα βλέπατε...  ...μια συνεργασία της Κυβέρνησης με το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 (Ψηφοφόροι ΚΙΝΑΛ)</vt:lpstr>
      <vt:lpstr>Έχει ανοίξει στο ΚΙΝΑΛ η συζήτηση για τις διαδικασίες που θα αναδείξουν την νέα ηγεσία του. Εσείς πιστεύετε ότι θα πρέπει να αλλάξει η Φώφη Γεννηματά από Πρόεδρος του ΚΙΝΑΛ;</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 (Ψηφοφόροι ΚΙΝΑΛ)</vt:lpstr>
      <vt:lpstr>Συζητείται ότι θα κινηθούν οι διαδικασίες εκλογής του νέου Προέδρου του ΚΙΝΑΛ από το Φθινόπωρο και άλλοι μιλάνε για Νοέμβριο άλλοι ότι είναι ανάγκη να πραγματοποιηθούν πολύ πιο γρήγορα. Εσείς τι πιστεύετε;</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 (Ψηφοφόροι ΚΙΝΑΛ)</vt:lpstr>
      <vt:lpstr>Ήδη κατατίθενται υποψηφιότητες για την θέση του Πρόεδρου του ΚΙΝΑΛ (Φ. Γεννηματά, Α. Λοβέρδος), ενώ γράφονται και συζητούνται και άλλα ονόματα (Ν.Ανδρουλάκης, Παύλος Γερουλάνος). Εσείς ποιον θα προτιμούσατε για νέο Πρόεδρο του ΚΙΝΑΛ;</vt:lpstr>
      <vt:lpstr>Ανεξάρτητα από την επιλογή σας,  ποιος νομίζετε ότι...</vt:lpstr>
      <vt:lpstr>Υπάρχουν σκέψεις/ προτάσεις για επαναφορά στον τίτλο ΠΑΣΟΚ του Κινήματος Αλλαγής. Εσείς τι πιστεύετε;</vt:lpstr>
      <vt:lpstr>Υπάρχουν σκέψεις/ προτάσεις για επαναφορά στον τίτλο ΠΑΣΟΚ του Κινήματος Αλλαγής. Εσείς τι πιστεύετε; (Ψηφοφόροι ΚΙΝΑΛ)</vt:lpstr>
      <vt:lpstr>Υπάρχουν σκέψεις/ προτάσεις για επαναφορά στον τίτλο ΠΑΣΟΚ του Κινήματος Αλλαγής. Εσείς τι πιστεύετε;</vt:lpstr>
      <vt:lpstr>Ποιο από τα ακόλουθα κόμματα θα μπορούσατε να ψηφίσετε και ποιο δεν θα μπορούσατε να ψηφισετε ποτέ;</vt:lpstr>
      <vt:lpstr>Αν πρόκυπτε θέμα εκλογών και ψηφίζαμε την ερχόμενη Κυριακή, εσείς ποιο κόμμα θα ψηφίζατε ;</vt:lpstr>
      <vt:lpstr>Η πορεία της πρόθεσης ψήφου</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Λογαριασμός Microsoft</dc:creator>
  <cp:lastModifiedBy>Γεωργία Ζούπη</cp:lastModifiedBy>
  <cp:revision>22</cp:revision>
  <dcterms:created xsi:type="dcterms:W3CDTF">2021-02-20T11:15:26Z</dcterms:created>
  <dcterms:modified xsi:type="dcterms:W3CDTF">2021-02-23T19:42:37Z</dcterms:modified>
</cp:coreProperties>
</file>