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24" r:id="rId2"/>
  </p:sldMasterIdLst>
  <p:notesMasterIdLst>
    <p:notesMasterId r:id="rId23"/>
  </p:notesMasterIdLst>
  <p:sldIdLst>
    <p:sldId id="480" r:id="rId3"/>
    <p:sldId id="477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7" r:id="rId18"/>
    <p:sldId id="448" r:id="rId19"/>
    <p:sldId id="449" r:id="rId20"/>
    <p:sldId id="450" r:id="rId21"/>
    <p:sldId id="42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FF"/>
    <a:srgbClr val="3B6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01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0\24%20-%20&#913;&#964;&#964;&#953;&#954;&#942;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Sheet1!$B$161:$B$172</c:f>
              <c:strCache>
                <c:ptCount val="12"/>
                <c:pt idx="0">
                  <c:v>Ν.Δ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Άλλο</c:v>
                </c:pt>
                <c:pt idx="7">
                  <c:v>Λευκό</c:v>
                </c:pt>
                <c:pt idx="8">
                  <c:v>Άκυρο</c:v>
                </c:pt>
                <c:pt idx="9">
                  <c:v>Αποχή</c:v>
                </c:pt>
                <c:pt idx="10">
                  <c:v>Δεν έχω αποφασίσει ακόμα</c:v>
                </c:pt>
                <c:pt idx="11">
                  <c:v>ΔΓ/ΔΑ</c:v>
                </c:pt>
              </c:strCache>
            </c:strRef>
          </c:cat>
          <c:val>
            <c:numRef>
              <c:f>Sheet1!$E$161:$E$172</c:f>
              <c:numCache>
                <c:formatCode>0.0</c:formatCode>
                <c:ptCount val="12"/>
                <c:pt idx="0">
                  <c:v>38.799999999999997</c:v>
                </c:pt>
                <c:pt idx="1">
                  <c:v>21.5</c:v>
                </c:pt>
                <c:pt idx="2">
                  <c:v>4.4905324824772448</c:v>
                </c:pt>
                <c:pt idx="3">
                  <c:v>4.6304529762527453</c:v>
                </c:pt>
                <c:pt idx="4">
                  <c:v>2.8226017365833251</c:v>
                </c:pt>
                <c:pt idx="5">
                  <c:v>2.2786117794748408</c:v>
                </c:pt>
                <c:pt idx="6">
                  <c:v>4.5999999999999996</c:v>
                </c:pt>
                <c:pt idx="7">
                  <c:v>2.591144471178993</c:v>
                </c:pt>
                <c:pt idx="8">
                  <c:v>1.5600481221885139</c:v>
                </c:pt>
                <c:pt idx="9">
                  <c:v>2.1</c:v>
                </c:pt>
                <c:pt idx="10">
                  <c:v>10.9</c:v>
                </c:pt>
                <c:pt idx="11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2-43AA-ACF7-0E2D3CFA46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378176"/>
        <c:axId val="129379712"/>
        <c:axId val="0"/>
      </c:bar3DChart>
      <c:catAx>
        <c:axId val="129378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379712"/>
        <c:crosses val="autoZero"/>
        <c:auto val="1"/>
        <c:lblAlgn val="ctr"/>
        <c:lblOffset val="100"/>
        <c:noMultiLvlLbl val="0"/>
      </c:catAx>
      <c:valAx>
        <c:axId val="12937971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378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Sheet1!$A$292:$A$305</c:f>
              <c:strCache>
                <c:ptCount val="14"/>
                <c:pt idx="0">
                  <c:v>ΔΓ/ΔΑ</c:v>
                </c:pt>
                <c:pt idx="1">
                  <c:v>Νικολάου Σοφία</c:v>
                </c:pt>
                <c:pt idx="2">
                  <c:v>Χρήστος Τεντόμας</c:v>
                </c:pt>
                <c:pt idx="3">
                  <c:v>Μπογδάνος Κωνσταντίνος</c:v>
                </c:pt>
                <c:pt idx="4">
                  <c:v>Χρήστος Ταραντίλης</c:v>
                </c:pt>
                <c:pt idx="5">
                  <c:v>Σκυλακάκης Θόδωρος</c:v>
                </c:pt>
                <c:pt idx="6">
                  <c:v>Πλεύρης Θάνος</c:v>
                </c:pt>
                <c:pt idx="7">
                  <c:v>Πιπιλή Φωτεινή</c:v>
                </c:pt>
                <c:pt idx="8">
                  <c:v>Κακλαμάνης Νικήτας</c:v>
                </c:pt>
                <c:pt idx="9">
                  <c:v>Αβραμόπουλος Δημήτρης</c:v>
                </c:pt>
                <c:pt idx="10">
                  <c:v>Κεφαλογιάννη Όλγα</c:v>
                </c:pt>
                <c:pt idx="11">
                  <c:v>Συρίγος Άγγελος</c:v>
                </c:pt>
                <c:pt idx="12">
                  <c:v>Πιερρακάκης Κυριάκος</c:v>
                </c:pt>
                <c:pt idx="13">
                  <c:v>Κικίλιας βασίλης</c:v>
                </c:pt>
              </c:strCache>
            </c:strRef>
          </c:cat>
          <c:val>
            <c:numRef>
              <c:f>Sheet1!$C$292:$C$305</c:f>
              <c:numCache>
                <c:formatCode>0.0</c:formatCode>
                <c:ptCount val="14"/>
                <c:pt idx="0">
                  <c:v>13.110162710056025</c:v>
                </c:pt>
                <c:pt idx="1">
                  <c:v>2.7607361963190216</c:v>
                </c:pt>
                <c:pt idx="2">
                  <c:v>3.6809815950920277</c:v>
                </c:pt>
                <c:pt idx="3">
                  <c:v>5.5214723926380413</c:v>
                </c:pt>
                <c:pt idx="4">
                  <c:v>6.8551613763670369</c:v>
                </c:pt>
                <c:pt idx="5">
                  <c:v>11.096292344625239</c:v>
                </c:pt>
                <c:pt idx="6">
                  <c:v>19.605228060816227</c:v>
                </c:pt>
                <c:pt idx="7">
                  <c:v>21.165644171779146</c:v>
                </c:pt>
                <c:pt idx="8">
                  <c:v>21.912510002667386</c:v>
                </c:pt>
                <c:pt idx="9">
                  <c:v>24.2</c:v>
                </c:pt>
                <c:pt idx="10">
                  <c:v>24.393171512403317</c:v>
                </c:pt>
                <c:pt idx="11">
                  <c:v>27.5</c:v>
                </c:pt>
                <c:pt idx="12">
                  <c:v>28.6</c:v>
                </c:pt>
                <c:pt idx="13">
                  <c:v>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6B-4D29-A70B-361C729DEC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64352"/>
        <c:axId val="129790720"/>
        <c:axId val="0"/>
      </c:bar3DChart>
      <c:catAx>
        <c:axId val="1297643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790720"/>
        <c:crosses val="autoZero"/>
        <c:auto val="1"/>
        <c:lblAlgn val="ctr"/>
        <c:lblOffset val="100"/>
        <c:noMultiLvlLbl val="0"/>
      </c:catAx>
      <c:valAx>
        <c:axId val="12979072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764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Sheet1!$A$316:$A$328</c:f>
              <c:strCache>
                <c:ptCount val="13"/>
                <c:pt idx="0">
                  <c:v>κανένα</c:v>
                </c:pt>
                <c:pt idx="1">
                  <c:v>ΔΓ/ΔΑ</c:v>
                </c:pt>
                <c:pt idx="2">
                  <c:v>Χρήστος Ταραντίλης</c:v>
                </c:pt>
                <c:pt idx="3">
                  <c:v>Ξυπολητάς Βασίλειος</c:v>
                </c:pt>
                <c:pt idx="4">
                  <c:v>Καλαντζάκου Τσατσαρώνη Ιωάννα</c:v>
                </c:pt>
                <c:pt idx="5">
                  <c:v>Ιωαννίδης Αθανάσιος( Σάκης)</c:v>
                </c:pt>
                <c:pt idx="6">
                  <c:v>Καιρίδης Δημήτρης</c:v>
                </c:pt>
                <c:pt idx="7">
                  <c:v>Κουμουτσάκο Γιώργο</c:v>
                </c:pt>
                <c:pt idx="8">
                  <c:v>Ρουσόπουλος Θόδωρος</c:v>
                </c:pt>
                <c:pt idx="9">
                  <c:v>Ράπτη Ζωή</c:v>
                </c:pt>
                <c:pt idx="10">
                  <c:v>Κεραμέως Νίκη</c:v>
                </c:pt>
                <c:pt idx="11">
                  <c:v>Γεωργιάδης Άδωνη</c:v>
                </c:pt>
                <c:pt idx="12">
                  <c:v>Χατζηδάκης Κωστής</c:v>
                </c:pt>
              </c:strCache>
            </c:strRef>
          </c:cat>
          <c:val>
            <c:numRef>
              <c:f>Sheet1!$C$316:$C$328</c:f>
              <c:numCache>
                <c:formatCode>0.0</c:formatCode>
                <c:ptCount val="13"/>
                <c:pt idx="0">
                  <c:v>1.6272305636349369</c:v>
                </c:pt>
                <c:pt idx="1">
                  <c:v>9.653329140790829</c:v>
                </c:pt>
                <c:pt idx="2">
                  <c:v>4.3392815030264984</c:v>
                </c:pt>
                <c:pt idx="3">
                  <c:v>4.582973036710956</c:v>
                </c:pt>
                <c:pt idx="4">
                  <c:v>5.0703561040798748</c:v>
                </c:pt>
                <c:pt idx="5">
                  <c:v>5.3</c:v>
                </c:pt>
                <c:pt idx="6">
                  <c:v>13.465922490370268</c:v>
                </c:pt>
                <c:pt idx="7">
                  <c:v>14.039776747111087</c:v>
                </c:pt>
                <c:pt idx="8">
                  <c:v>18.662054869900189</c:v>
                </c:pt>
                <c:pt idx="9">
                  <c:v>19.094410816759712</c:v>
                </c:pt>
                <c:pt idx="10">
                  <c:v>37.866519927678645</c:v>
                </c:pt>
                <c:pt idx="11">
                  <c:v>54.6</c:v>
                </c:pt>
                <c:pt idx="12">
                  <c:v>60.2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0F-4F8F-8036-D3C3C7A89B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824640"/>
        <c:axId val="129826176"/>
        <c:axId val="0"/>
      </c:bar3DChart>
      <c:catAx>
        <c:axId val="1298246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826176"/>
        <c:crosses val="autoZero"/>
        <c:auto val="1"/>
        <c:lblAlgn val="ctr"/>
        <c:lblOffset val="100"/>
        <c:noMultiLvlLbl val="0"/>
      </c:catAx>
      <c:valAx>
        <c:axId val="129826176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824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Sheet1!$A$336:$A$344</c:f>
              <c:strCache>
                <c:ptCount val="9"/>
                <c:pt idx="0">
                  <c:v>Άλλον/ η</c:v>
                </c:pt>
                <c:pt idx="1">
                  <c:v>ΔΓ/ΔΑ</c:v>
                </c:pt>
                <c:pt idx="2">
                  <c:v>Κανένα</c:v>
                </c:pt>
                <c:pt idx="3">
                  <c:v>Καούκης Μπάμπης</c:v>
                </c:pt>
                <c:pt idx="4">
                  <c:v>Καλογερόπουλος Δημήτρης</c:v>
                </c:pt>
                <c:pt idx="5">
                  <c:v>Γιακουμάτος Γεράσιμος</c:v>
                </c:pt>
                <c:pt idx="6">
                  <c:v>Λοβέρδος Γιάννης</c:v>
                </c:pt>
                <c:pt idx="7">
                  <c:v>Βαρβιτσιώτης Μιλτιάδης</c:v>
                </c:pt>
                <c:pt idx="8">
                  <c:v>Μιχάλης Χρυσοχοίδης</c:v>
                </c:pt>
              </c:strCache>
            </c:strRef>
          </c:cat>
          <c:val>
            <c:numRef>
              <c:f>Sheet1!$C$336:$C$344</c:f>
              <c:numCache>
                <c:formatCode>0.0</c:formatCode>
                <c:ptCount val="9"/>
                <c:pt idx="0">
                  <c:v>2.533039647577092</c:v>
                </c:pt>
                <c:pt idx="1">
                  <c:v>12.408223201174742</c:v>
                </c:pt>
                <c:pt idx="2">
                  <c:v>13.803230543318646</c:v>
                </c:pt>
                <c:pt idx="3">
                  <c:v>7.4</c:v>
                </c:pt>
                <c:pt idx="4">
                  <c:v>13.803230543318646</c:v>
                </c:pt>
                <c:pt idx="5">
                  <c:v>15.198237885462554</c:v>
                </c:pt>
                <c:pt idx="6">
                  <c:v>34.251101321585907</c:v>
                </c:pt>
                <c:pt idx="7">
                  <c:v>38.179148311306903</c:v>
                </c:pt>
                <c:pt idx="8">
                  <c:v>50.991189427312783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1B-4D78-8E03-74FB00418F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471232"/>
        <c:axId val="129472768"/>
        <c:axId val="0"/>
      </c:bar3DChart>
      <c:catAx>
        <c:axId val="12947123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472768"/>
        <c:crosses val="autoZero"/>
        <c:auto val="1"/>
        <c:lblAlgn val="ctr"/>
        <c:lblOffset val="100"/>
        <c:noMultiLvlLbl val="0"/>
      </c:catAx>
      <c:valAx>
        <c:axId val="129472768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471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Sheet1!$A$351:$A$366</c:f>
              <c:strCache>
                <c:ptCount val="16"/>
                <c:pt idx="0">
                  <c:v>ΔΓ/ ΔΑ</c:v>
                </c:pt>
                <c:pt idx="1">
                  <c:v>Κανένα</c:v>
                </c:pt>
                <c:pt idx="2">
                  <c:v>Γαιτάνης Αναστασιος</c:v>
                </c:pt>
                <c:pt idx="3">
                  <c:v>Παναγιωτόπουλος Παγιώτης ( Πάνος)</c:v>
                </c:pt>
                <c:pt idx="4">
                  <c:v>Παπαδημητρίου Μπάμπη</c:v>
                </c:pt>
                <c:pt idx="5">
                  <c:v>Νίκος Παπαθανάσης</c:v>
                </c:pt>
                <c:pt idx="6">
                  <c:v>Καλιάνος Γιάννης</c:v>
                </c:pt>
                <c:pt idx="7">
                  <c:v>Θεοχάρης Χάρης</c:v>
                </c:pt>
                <c:pt idx="8">
                  <c:v>Κυρανάκης Κωνσταντίνος</c:v>
                </c:pt>
                <c:pt idx="9">
                  <c:v>Σπανάκης Βασίλης – Πέτρος</c:v>
                </c:pt>
                <c:pt idx="10">
                  <c:v>Τάκης Θεοδωρικάκος</c:v>
                </c:pt>
                <c:pt idx="11">
                  <c:v>Καραμανλή Άννα</c:v>
                </c:pt>
                <c:pt idx="12">
                  <c:v>Βούλτεψη Σοφία</c:v>
                </c:pt>
                <c:pt idx="13">
                  <c:v>Χατζηδάκης Διονύσιος</c:v>
                </c:pt>
                <c:pt idx="14">
                  <c:v>Μιχάλης Χρυσοχοίδης</c:v>
                </c:pt>
                <c:pt idx="15">
                  <c:v>Δένδιας Νίκος</c:v>
                </c:pt>
              </c:strCache>
            </c:strRef>
          </c:cat>
          <c:val>
            <c:numRef>
              <c:f>Sheet1!$C$351:$C$366</c:f>
              <c:numCache>
                <c:formatCode>0.0</c:formatCode>
                <c:ptCount val="16"/>
                <c:pt idx="0">
                  <c:v>14.955742039314876</c:v>
                </c:pt>
                <c:pt idx="1">
                  <c:v>2.3795838602138208</c:v>
                </c:pt>
                <c:pt idx="2">
                  <c:v>5.5</c:v>
                </c:pt>
                <c:pt idx="3">
                  <c:v>6.5</c:v>
                </c:pt>
                <c:pt idx="4">
                  <c:v>6.7019197608920633</c:v>
                </c:pt>
                <c:pt idx="5">
                  <c:v>6.9</c:v>
                </c:pt>
                <c:pt idx="6">
                  <c:v>9.5</c:v>
                </c:pt>
                <c:pt idx="7">
                  <c:v>14.9</c:v>
                </c:pt>
                <c:pt idx="8">
                  <c:v>15.1</c:v>
                </c:pt>
                <c:pt idx="9">
                  <c:v>16</c:v>
                </c:pt>
                <c:pt idx="10">
                  <c:v>17.399999999999999</c:v>
                </c:pt>
                <c:pt idx="11">
                  <c:v>17.600000000000001</c:v>
                </c:pt>
                <c:pt idx="12">
                  <c:v>17.8</c:v>
                </c:pt>
                <c:pt idx="13">
                  <c:v>26</c:v>
                </c:pt>
                <c:pt idx="14">
                  <c:v>34.268306701919791</c:v>
                </c:pt>
                <c:pt idx="15">
                  <c:v>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53-4512-B2CD-95AD6B0FCF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494400"/>
        <c:axId val="129508480"/>
        <c:axId val="0"/>
      </c:bar3DChart>
      <c:catAx>
        <c:axId val="1294944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508480"/>
        <c:crosses val="autoZero"/>
        <c:auto val="1"/>
        <c:lblAlgn val="ctr"/>
        <c:lblOffset val="100"/>
        <c:noMultiLvlLbl val="0"/>
      </c:catAx>
      <c:valAx>
        <c:axId val="12950848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494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Sheet1!$A$373:$A$381</c:f>
              <c:strCache>
                <c:ptCount val="9"/>
                <c:pt idx="0">
                  <c:v>Δγ/δα</c:v>
                </c:pt>
                <c:pt idx="1">
                  <c:v>Μπουτσικάκης Χριστόφορος- Εμμανουήλ</c:v>
                </c:pt>
                <c:pt idx="2">
                  <c:v>Δόμνα Μιχαηλίδου</c:v>
                </c:pt>
                <c:pt idx="3">
                  <c:v>Ρούσσου Ζωή</c:v>
                </c:pt>
                <c:pt idx="4">
                  <c:v>Κανένα</c:v>
                </c:pt>
                <c:pt idx="5">
                  <c:v>Δούνια Νόνη</c:v>
                </c:pt>
                <c:pt idx="6">
                  <c:v>Μανωλάκος Νίκος</c:v>
                </c:pt>
                <c:pt idx="7">
                  <c:v>Μελάς Γιάννης</c:v>
                </c:pt>
                <c:pt idx="8">
                  <c:v>Κατσαφάδος Κωνσταντίνος</c:v>
                </c:pt>
              </c:strCache>
            </c:strRef>
          </c:cat>
          <c:val>
            <c:numRef>
              <c:f>Sheet1!$C$373:$C$381</c:f>
              <c:numCache>
                <c:formatCode>0.0</c:formatCode>
                <c:ptCount val="9"/>
                <c:pt idx="0">
                  <c:v>6.689287445467766</c:v>
                </c:pt>
                <c:pt idx="1">
                  <c:v>9.6999999999999993</c:v>
                </c:pt>
                <c:pt idx="2">
                  <c:v>9.6999999999999993</c:v>
                </c:pt>
                <c:pt idx="3">
                  <c:v>10.033931168201649</c:v>
                </c:pt>
                <c:pt idx="4">
                  <c:v>10.033931168201649</c:v>
                </c:pt>
                <c:pt idx="5">
                  <c:v>16.383906931652938</c:v>
                </c:pt>
                <c:pt idx="6">
                  <c:v>16.723218613669417</c:v>
                </c:pt>
                <c:pt idx="7">
                  <c:v>20.067862336403302</c:v>
                </c:pt>
                <c:pt idx="8">
                  <c:v>50.169655841008236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B-4237-8FBE-620FE0637E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534208"/>
        <c:axId val="129540096"/>
        <c:axId val="0"/>
      </c:bar3DChart>
      <c:catAx>
        <c:axId val="1295342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540096"/>
        <c:crosses val="autoZero"/>
        <c:auto val="1"/>
        <c:lblAlgn val="ctr"/>
        <c:lblOffset val="100"/>
        <c:noMultiLvlLbl val="0"/>
      </c:catAx>
      <c:valAx>
        <c:axId val="129540096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534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Sheet1!$A$388:$A$396</c:f>
              <c:strCache>
                <c:ptCount val="9"/>
                <c:pt idx="0">
                  <c:v>ΔΓ/ΔΑ</c:v>
                </c:pt>
                <c:pt idx="1">
                  <c:v>κανένα</c:v>
                </c:pt>
                <c:pt idx="2">
                  <c:v>Χριστίνα Τσιλιγκίρη</c:v>
                </c:pt>
                <c:pt idx="3">
                  <c:v>Αλεξάνδρα Γκανά</c:v>
                </c:pt>
                <c:pt idx="4">
                  <c:v>Δόμνα Μιχαηλίδου</c:v>
                </c:pt>
                <c:pt idx="5">
                  <c:v>Τραγάκης Παναγιώτης</c:v>
                </c:pt>
                <c:pt idx="6">
                  <c:v>Μιχάλης Λιβανός</c:v>
                </c:pt>
                <c:pt idx="7">
                  <c:v>Γιώργος Βρετάκος</c:v>
                </c:pt>
                <c:pt idx="8">
                  <c:v>Μαρκόπουλος Δημήτρης</c:v>
                </c:pt>
              </c:strCache>
            </c:strRef>
          </c:cat>
          <c:val>
            <c:numRef>
              <c:f>Sheet1!$C$388:$C$396</c:f>
              <c:numCache>
                <c:formatCode>0.0</c:formatCode>
                <c:ptCount val="9"/>
                <c:pt idx="0">
                  <c:v>18.956743002544517</c:v>
                </c:pt>
                <c:pt idx="1">
                  <c:v>10.916030534351146</c:v>
                </c:pt>
                <c:pt idx="2">
                  <c:v>1.7557251908396945</c:v>
                </c:pt>
                <c:pt idx="3">
                  <c:v>8.244274809160304</c:v>
                </c:pt>
                <c:pt idx="4">
                  <c:v>10</c:v>
                </c:pt>
                <c:pt idx="5">
                  <c:v>13.078880407124679</c:v>
                </c:pt>
                <c:pt idx="6">
                  <c:v>14.045801526717554</c:v>
                </c:pt>
                <c:pt idx="7">
                  <c:v>22.290076335877853</c:v>
                </c:pt>
                <c:pt idx="8">
                  <c:v>47.404580152671755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A-4BF1-91A5-D7E0253970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586304"/>
        <c:axId val="129587840"/>
        <c:axId val="0"/>
      </c:bar3DChart>
      <c:catAx>
        <c:axId val="1295863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587840"/>
        <c:crosses val="autoZero"/>
        <c:auto val="1"/>
        <c:lblAlgn val="ctr"/>
        <c:lblOffset val="100"/>
        <c:noMultiLvlLbl val="0"/>
      </c:catAx>
      <c:valAx>
        <c:axId val="12958784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586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Sheet1!$A$404:$A$413</c:f>
              <c:strCache>
                <c:ptCount val="10"/>
                <c:pt idx="0">
                  <c:v>Άλλον/η</c:v>
                </c:pt>
                <c:pt idx="1">
                  <c:v>Κανένα</c:v>
                </c:pt>
                <c:pt idx="2">
                  <c:v>ΔΓ/ ΔΑ</c:v>
                </c:pt>
                <c:pt idx="3">
                  <c:v>Κόλλια Βασιλική( Βάσω)</c:v>
                </c:pt>
                <c:pt idx="4">
                  <c:v>Φύσσας Παναγιώτης</c:v>
                </c:pt>
                <c:pt idx="5">
                  <c:v>Βλάχος Γεώργιος</c:v>
                </c:pt>
                <c:pt idx="6">
                  <c:v>Στέλιος Πέτσας</c:v>
                </c:pt>
                <c:pt idx="7">
                  <c:v>Οικονόμου Βασίλης</c:v>
                </c:pt>
                <c:pt idx="8">
                  <c:v>Μαρτίνου Γεωργία</c:v>
                </c:pt>
                <c:pt idx="9">
                  <c:v>Βορίδης Μάκης</c:v>
                </c:pt>
              </c:strCache>
            </c:strRef>
          </c:cat>
          <c:val>
            <c:numRef>
              <c:f>Sheet1!$C$404:$C$413</c:f>
              <c:numCache>
                <c:formatCode>0.0</c:formatCode>
                <c:ptCount val="10"/>
                <c:pt idx="0">
                  <c:v>2.2419739984080684</c:v>
                </c:pt>
                <c:pt idx="1">
                  <c:v>6.6330591668877767</c:v>
                </c:pt>
                <c:pt idx="2">
                  <c:v>20.68187848235608</c:v>
                </c:pt>
                <c:pt idx="3">
                  <c:v>5.4921729901830787</c:v>
                </c:pt>
                <c:pt idx="4">
                  <c:v>5.7176970018572639</c:v>
                </c:pt>
                <c:pt idx="5">
                  <c:v>17.617405147253923</c:v>
                </c:pt>
                <c:pt idx="6">
                  <c:v>18.7</c:v>
                </c:pt>
                <c:pt idx="7">
                  <c:v>22.751392942425056</c:v>
                </c:pt>
                <c:pt idx="8">
                  <c:v>33.04590076943488</c:v>
                </c:pt>
                <c:pt idx="9">
                  <c:v>46.192624038206432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FB-49CE-A610-E3F13F5251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626112"/>
        <c:axId val="129627648"/>
        <c:axId val="0"/>
      </c:bar3DChart>
      <c:catAx>
        <c:axId val="129626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627648"/>
        <c:crosses val="autoZero"/>
        <c:auto val="1"/>
        <c:lblAlgn val="ctr"/>
        <c:lblOffset val="100"/>
        <c:noMultiLvlLbl val="0"/>
      </c:catAx>
      <c:valAx>
        <c:axId val="129627648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626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Sheet1!$A$421:$A$427</c:f>
              <c:strCache>
                <c:ptCount val="7"/>
                <c:pt idx="0">
                  <c:v>ΔΓ/ΔΑ</c:v>
                </c:pt>
                <c:pt idx="1">
                  <c:v>Κανένα</c:v>
                </c:pt>
                <c:pt idx="2">
                  <c:v>Πουλής Σταμάτιος</c:v>
                </c:pt>
                <c:pt idx="3">
                  <c:v>Κοπανάκη Ευαγγελία</c:v>
                </c:pt>
                <c:pt idx="4">
                  <c:v>Μπούρας Αθανάσιος</c:v>
                </c:pt>
                <c:pt idx="5">
                  <c:v>Λιάκος Ευάγγελος</c:v>
                </c:pt>
                <c:pt idx="6">
                  <c:v>Κώτσηρας Γεώργιας</c:v>
                </c:pt>
              </c:strCache>
            </c:strRef>
          </c:cat>
          <c:val>
            <c:numRef>
              <c:f>Sheet1!$C$421:$C$427</c:f>
              <c:numCache>
                <c:formatCode>0.0</c:formatCode>
                <c:ptCount val="7"/>
                <c:pt idx="0">
                  <c:v>25.7</c:v>
                </c:pt>
                <c:pt idx="1">
                  <c:v>9.8599766627771324</c:v>
                </c:pt>
                <c:pt idx="2">
                  <c:v>11.2</c:v>
                </c:pt>
                <c:pt idx="3">
                  <c:v>14.2</c:v>
                </c:pt>
                <c:pt idx="4">
                  <c:v>20.100000000000001</c:v>
                </c:pt>
                <c:pt idx="5">
                  <c:v>22.1</c:v>
                </c:pt>
                <c:pt idx="6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59-41EF-9DD3-B20734645F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694336"/>
        <c:axId val="129827200"/>
        <c:axId val="0"/>
      </c:bar3DChart>
      <c:catAx>
        <c:axId val="1296943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9827200"/>
        <c:crosses val="autoZero"/>
        <c:auto val="1"/>
        <c:lblAlgn val="ctr"/>
        <c:lblOffset val="100"/>
        <c:noMultiLvlLbl val="0"/>
      </c:catAx>
      <c:valAx>
        <c:axId val="12982720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296943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Sheet1!$B$195:$B$203</c:f>
              <c:strCache>
                <c:ptCount val="9"/>
                <c:pt idx="0">
                  <c:v>Κεφαλογιάννη Όλγα</c:v>
                </c:pt>
                <c:pt idx="1">
                  <c:v>Κικίλιας βασίλης</c:v>
                </c:pt>
                <c:pt idx="2">
                  <c:v>Πλεύρης Θάνος</c:v>
                </c:pt>
                <c:pt idx="3">
                  <c:v>Κακλαμάνης Νικήτας</c:v>
                </c:pt>
                <c:pt idx="4">
                  <c:v>Συρίγος Άγγελος</c:v>
                </c:pt>
                <c:pt idx="5">
                  <c:v>Μπογδάνος Κωνσταντίνος</c:v>
                </c:pt>
                <c:pt idx="6">
                  <c:v>Πιπιλή Φωτεινή</c:v>
                </c:pt>
                <c:pt idx="7">
                  <c:v>Με κανένα</c:v>
                </c:pt>
                <c:pt idx="8">
                  <c:v>ΔΓ/ΔΑ</c:v>
                </c:pt>
              </c:strCache>
            </c:strRef>
          </c:cat>
          <c:val>
            <c:numRef>
              <c:f>Sheet1!$E$195:$E$203</c:f>
              <c:numCache>
                <c:formatCode>0.0</c:formatCode>
                <c:ptCount val="9"/>
                <c:pt idx="0">
                  <c:v>11.516626115166263</c:v>
                </c:pt>
                <c:pt idx="1">
                  <c:v>25.898891592322254</c:v>
                </c:pt>
                <c:pt idx="2">
                  <c:v>6.8</c:v>
                </c:pt>
                <c:pt idx="3">
                  <c:v>6.7</c:v>
                </c:pt>
                <c:pt idx="4">
                  <c:v>16.423357664233574</c:v>
                </c:pt>
                <c:pt idx="5">
                  <c:v>3.2</c:v>
                </c:pt>
                <c:pt idx="6">
                  <c:v>4.0999999999999996</c:v>
                </c:pt>
                <c:pt idx="7">
                  <c:v>13.9</c:v>
                </c:pt>
                <c:pt idx="8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7-4C6D-9B9B-BE1FD974B0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422080"/>
        <c:axId val="129423616"/>
        <c:axId val="0"/>
      </c:bar3DChart>
      <c:catAx>
        <c:axId val="129422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423616"/>
        <c:crosses val="autoZero"/>
        <c:auto val="1"/>
        <c:lblAlgn val="ctr"/>
        <c:lblOffset val="100"/>
        <c:noMultiLvlLbl val="0"/>
      </c:catAx>
      <c:valAx>
        <c:axId val="1294236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422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Sheet1!$B$209:$B$216</c:f>
              <c:strCache>
                <c:ptCount val="8"/>
                <c:pt idx="0">
                  <c:v>Χατζηδάκης Κωστής</c:v>
                </c:pt>
                <c:pt idx="1">
                  <c:v>Γεωργιάδης Άδωνη</c:v>
                </c:pt>
                <c:pt idx="2">
                  <c:v>Κεραμέως Νίκη</c:v>
                </c:pt>
                <c:pt idx="3">
                  <c:v>Κουμουτσάκο Γιώργο</c:v>
                </c:pt>
                <c:pt idx="4">
                  <c:v>Ρουσόπουλος Θόδωρος</c:v>
                </c:pt>
                <c:pt idx="5">
                  <c:v>Καιρίδης Δημήτρης</c:v>
                </c:pt>
                <c:pt idx="6">
                  <c:v>Με κανένα</c:v>
                </c:pt>
                <c:pt idx="7">
                  <c:v>ΔΓ/ΔΑ</c:v>
                </c:pt>
              </c:strCache>
            </c:strRef>
          </c:cat>
          <c:val>
            <c:numRef>
              <c:f>Sheet1!$E$209:$E$216</c:f>
              <c:numCache>
                <c:formatCode>0.0</c:formatCode>
                <c:ptCount val="8"/>
                <c:pt idx="0">
                  <c:v>30.9</c:v>
                </c:pt>
                <c:pt idx="1">
                  <c:v>26.9</c:v>
                </c:pt>
                <c:pt idx="2">
                  <c:v>12.5</c:v>
                </c:pt>
                <c:pt idx="3">
                  <c:v>2.6</c:v>
                </c:pt>
                <c:pt idx="4">
                  <c:v>3.7</c:v>
                </c:pt>
                <c:pt idx="5">
                  <c:v>5.9979561355239355</c:v>
                </c:pt>
                <c:pt idx="6">
                  <c:v>5.5577391714487838</c:v>
                </c:pt>
                <c:pt idx="7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B-4EC1-B903-9D6CABD185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117568"/>
        <c:axId val="129139840"/>
        <c:axId val="0"/>
      </c:bar3DChart>
      <c:catAx>
        <c:axId val="129117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139840"/>
        <c:crosses val="autoZero"/>
        <c:auto val="1"/>
        <c:lblAlgn val="ctr"/>
        <c:lblOffset val="100"/>
        <c:noMultiLvlLbl val="0"/>
      </c:catAx>
      <c:valAx>
        <c:axId val="12913984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117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Sheet1!$B$222:$B$225</c:f>
              <c:strCache>
                <c:ptCount val="4"/>
                <c:pt idx="0">
                  <c:v>Βαρβιτσιώτης Μιλτιάδης</c:v>
                </c:pt>
                <c:pt idx="1">
                  <c:v>Λοβέρδος Γιάννης</c:v>
                </c:pt>
                <c:pt idx="2">
                  <c:v>Με κανένα</c:v>
                </c:pt>
                <c:pt idx="3">
                  <c:v>ΔΓ/ΔΑ</c:v>
                </c:pt>
              </c:strCache>
            </c:strRef>
          </c:cat>
          <c:val>
            <c:numRef>
              <c:f>Sheet1!$E$222:$E$225</c:f>
              <c:numCache>
                <c:formatCode>0.0</c:formatCode>
                <c:ptCount val="4"/>
                <c:pt idx="0">
                  <c:v>22.6</c:v>
                </c:pt>
                <c:pt idx="1">
                  <c:v>31.525423728813564</c:v>
                </c:pt>
                <c:pt idx="2">
                  <c:v>24.557438794726927</c:v>
                </c:pt>
                <c:pt idx="3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D-4596-B85C-C0BC86C1671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173760"/>
        <c:axId val="129179648"/>
        <c:axId val="0"/>
      </c:bar3DChart>
      <c:catAx>
        <c:axId val="129173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179648"/>
        <c:crosses val="autoZero"/>
        <c:auto val="1"/>
        <c:lblAlgn val="ctr"/>
        <c:lblOffset val="100"/>
        <c:noMultiLvlLbl val="0"/>
      </c:catAx>
      <c:valAx>
        <c:axId val="12917964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173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Sheet1!$B$231:$B$240</c:f>
              <c:strCache>
                <c:ptCount val="10"/>
                <c:pt idx="0">
                  <c:v>Δένδιας Νίκος</c:v>
                </c:pt>
                <c:pt idx="1">
                  <c:v>Κυρανάκης Κωνσταντίνος</c:v>
                </c:pt>
                <c:pt idx="2">
                  <c:v>Χατζηδάκης Διονύσιος</c:v>
                </c:pt>
                <c:pt idx="3">
                  <c:v>Καραμανλή Άννα</c:v>
                </c:pt>
                <c:pt idx="4">
                  <c:v>Βούλτεψη Σοφία</c:v>
                </c:pt>
                <c:pt idx="5">
                  <c:v>Παπαδημητρίου Μπάμπη</c:v>
                </c:pt>
                <c:pt idx="6">
                  <c:v>Καλιάνος Γιάννης</c:v>
                </c:pt>
                <c:pt idx="7">
                  <c:v>Σπανάκης Βασίλης – Πέτρος</c:v>
                </c:pt>
                <c:pt idx="8">
                  <c:v>Με κανένα</c:v>
                </c:pt>
                <c:pt idx="9">
                  <c:v>ΔΓ/ ΔΑ</c:v>
                </c:pt>
              </c:strCache>
            </c:strRef>
          </c:cat>
          <c:val>
            <c:numRef>
              <c:f>Sheet1!$E$231:$E$240</c:f>
              <c:numCache>
                <c:formatCode>0.0</c:formatCode>
                <c:ptCount val="10"/>
                <c:pt idx="0">
                  <c:v>35.4</c:v>
                </c:pt>
                <c:pt idx="1">
                  <c:v>6.8</c:v>
                </c:pt>
                <c:pt idx="2">
                  <c:v>10.4</c:v>
                </c:pt>
                <c:pt idx="3">
                  <c:v>5.2</c:v>
                </c:pt>
                <c:pt idx="4">
                  <c:v>5.5</c:v>
                </c:pt>
                <c:pt idx="5">
                  <c:v>2.8</c:v>
                </c:pt>
                <c:pt idx="6">
                  <c:v>2.8</c:v>
                </c:pt>
                <c:pt idx="7">
                  <c:v>8.3000000000000007</c:v>
                </c:pt>
                <c:pt idx="8">
                  <c:v>7.5</c:v>
                </c:pt>
                <c:pt idx="9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2-4034-8E26-8AED0CEC68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201280"/>
        <c:axId val="129202816"/>
        <c:axId val="0"/>
      </c:bar3DChart>
      <c:catAx>
        <c:axId val="129201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202816"/>
        <c:crosses val="autoZero"/>
        <c:auto val="1"/>
        <c:lblAlgn val="ctr"/>
        <c:lblOffset val="100"/>
        <c:noMultiLvlLbl val="0"/>
      </c:catAx>
      <c:valAx>
        <c:axId val="1292028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201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Sheet1!$B$246:$B$252</c:f>
              <c:strCache>
                <c:ptCount val="7"/>
                <c:pt idx="0">
                  <c:v>Κατσαφάδος Κωνσταντίνος</c:v>
                </c:pt>
                <c:pt idx="1">
                  <c:v>Μελάς Γιάννης</c:v>
                </c:pt>
                <c:pt idx="2">
                  <c:v>Μανωλάκος Νίκος</c:v>
                </c:pt>
                <c:pt idx="3">
                  <c:v>Δούνια Νόνη</c:v>
                </c:pt>
                <c:pt idx="4">
                  <c:v>Μπουτσικάκης Χριστόφορος- Εμμανουήλ</c:v>
                </c:pt>
                <c:pt idx="5">
                  <c:v>Με κανένα</c:v>
                </c:pt>
                <c:pt idx="6">
                  <c:v>Δγ/δα</c:v>
                </c:pt>
              </c:strCache>
            </c:strRef>
          </c:cat>
          <c:val>
            <c:numRef>
              <c:f>Sheet1!$E$246:$E$252</c:f>
              <c:numCache>
                <c:formatCode>0.0</c:formatCode>
                <c:ptCount val="7"/>
                <c:pt idx="0">
                  <c:v>36.791080950072711</c:v>
                </c:pt>
                <c:pt idx="1">
                  <c:v>5.3</c:v>
                </c:pt>
                <c:pt idx="2">
                  <c:v>12</c:v>
                </c:pt>
                <c:pt idx="3">
                  <c:v>5.3</c:v>
                </c:pt>
                <c:pt idx="4">
                  <c:v>8.6999999999999993</c:v>
                </c:pt>
                <c:pt idx="5">
                  <c:v>10.033931168201649</c:v>
                </c:pt>
                <c:pt idx="6">
                  <c:v>21.9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C-4AB1-85FA-4C780801E7A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249280"/>
        <c:axId val="129250816"/>
        <c:axId val="0"/>
      </c:bar3DChart>
      <c:catAx>
        <c:axId val="129249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250816"/>
        <c:crosses val="autoZero"/>
        <c:auto val="1"/>
        <c:lblAlgn val="ctr"/>
        <c:lblOffset val="100"/>
        <c:noMultiLvlLbl val="0"/>
      </c:catAx>
      <c:valAx>
        <c:axId val="1292508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249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Sheet1!$B$257:$B$260</c:f>
              <c:strCache>
                <c:ptCount val="4"/>
                <c:pt idx="0">
                  <c:v>Μαρκόπουλος Δημήτρης</c:v>
                </c:pt>
                <c:pt idx="1">
                  <c:v>Τραγάκης Γιάννης</c:v>
                </c:pt>
                <c:pt idx="2">
                  <c:v>Με κανένα</c:v>
                </c:pt>
                <c:pt idx="3">
                  <c:v>ΔΓ/ΔΑ</c:v>
                </c:pt>
              </c:strCache>
            </c:strRef>
          </c:cat>
          <c:val>
            <c:numRef>
              <c:f>Sheet1!$E$257:$E$260</c:f>
              <c:numCache>
                <c:formatCode>0.0</c:formatCode>
                <c:ptCount val="4"/>
                <c:pt idx="0">
                  <c:v>38.625954198473273</c:v>
                </c:pt>
                <c:pt idx="1">
                  <c:v>11.323155216284988</c:v>
                </c:pt>
                <c:pt idx="2">
                  <c:v>19.058524173027994</c:v>
                </c:pt>
                <c:pt idx="3">
                  <c:v>30.992366412213745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A-475B-957B-D742BEF10C3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264256"/>
        <c:axId val="129270144"/>
        <c:axId val="0"/>
      </c:bar3DChart>
      <c:catAx>
        <c:axId val="129264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270144"/>
        <c:crosses val="autoZero"/>
        <c:auto val="1"/>
        <c:lblAlgn val="ctr"/>
        <c:lblOffset val="100"/>
        <c:noMultiLvlLbl val="0"/>
      </c:catAx>
      <c:valAx>
        <c:axId val="1292701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264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Sheet1!$B$267:$B$272</c:f>
              <c:strCache>
                <c:ptCount val="6"/>
                <c:pt idx="0">
                  <c:v>Μαρτίνου Γεωργία</c:v>
                </c:pt>
                <c:pt idx="1">
                  <c:v>Βορίδης Μάκης</c:v>
                </c:pt>
                <c:pt idx="2">
                  <c:v>Βλάχος Γεώργιος</c:v>
                </c:pt>
                <c:pt idx="3">
                  <c:v>Οικονόμου Βασίλης</c:v>
                </c:pt>
                <c:pt idx="4">
                  <c:v>Με κανένα</c:v>
                </c:pt>
                <c:pt idx="5">
                  <c:v>ΔΓ/ ΔΑ</c:v>
                </c:pt>
              </c:strCache>
            </c:strRef>
          </c:cat>
          <c:val>
            <c:numRef>
              <c:f>Sheet1!$E$267:$E$272</c:f>
              <c:numCache>
                <c:formatCode>0.0</c:formatCode>
                <c:ptCount val="6"/>
                <c:pt idx="0">
                  <c:v>18.400106128946664</c:v>
                </c:pt>
                <c:pt idx="1">
                  <c:v>30.764128416025478</c:v>
                </c:pt>
                <c:pt idx="2">
                  <c:v>8.4637834969487926</c:v>
                </c:pt>
                <c:pt idx="3">
                  <c:v>8.6999999999999993</c:v>
                </c:pt>
                <c:pt idx="4">
                  <c:v>17.5</c:v>
                </c:pt>
                <c:pt idx="5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12-44A3-9E30-E4DB980DD3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05472"/>
        <c:axId val="129707008"/>
        <c:axId val="0"/>
      </c:bar3DChart>
      <c:catAx>
        <c:axId val="129705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707008"/>
        <c:crosses val="autoZero"/>
        <c:auto val="1"/>
        <c:lblAlgn val="ctr"/>
        <c:lblOffset val="100"/>
        <c:noMultiLvlLbl val="0"/>
      </c:catAx>
      <c:valAx>
        <c:axId val="12970700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705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Sheet1!$B$278:$B$282</c:f>
              <c:strCache>
                <c:ptCount val="5"/>
                <c:pt idx="0">
                  <c:v>Μπούρας Αθανάσιος</c:v>
                </c:pt>
                <c:pt idx="1">
                  <c:v>Λιάκος Ευάγγελος</c:v>
                </c:pt>
                <c:pt idx="2">
                  <c:v>Κώτσηρας Γιώργος</c:v>
                </c:pt>
                <c:pt idx="3">
                  <c:v>Με κανένα</c:v>
                </c:pt>
                <c:pt idx="4">
                  <c:v>ΔΓ/ΔΑ</c:v>
                </c:pt>
              </c:strCache>
            </c:strRef>
          </c:cat>
          <c:val>
            <c:numRef>
              <c:f>Sheet1!$E$278:$E$282</c:f>
              <c:numCache>
                <c:formatCode>0.0</c:formatCode>
                <c:ptCount val="5"/>
                <c:pt idx="0">
                  <c:v>13.6</c:v>
                </c:pt>
                <c:pt idx="1">
                  <c:v>13.6</c:v>
                </c:pt>
                <c:pt idx="2">
                  <c:v>12.7</c:v>
                </c:pt>
                <c:pt idx="3">
                  <c:v>25.911385305664613</c:v>
                </c:pt>
                <c:pt idx="4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C7-42CD-ABF6-83ABDFE927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41184"/>
        <c:axId val="129742720"/>
        <c:axId val="0"/>
      </c:bar3DChart>
      <c:catAx>
        <c:axId val="1297411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29742720"/>
        <c:crosses val="autoZero"/>
        <c:auto val="1"/>
        <c:lblAlgn val="ctr"/>
        <c:lblOffset val="100"/>
        <c:noMultiLvlLbl val="0"/>
      </c:catAx>
      <c:valAx>
        <c:axId val="12974272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29741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4B400-3ECA-4440-8059-634ED4C16331}" type="datetimeFigureOut">
              <a:rPr lang="el-GR" smtClean="0"/>
              <a:t>7/2/2021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05D3C-9D28-44FD-B6AC-CA4341D489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88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0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8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90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764705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283968" y="3212976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4283968" y="764704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467544" y="3212976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185AD-2C02-4FF2-A075-BCF131275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C25C-3338-46E3-AB7B-FD93F049F6D2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8EFF0-71AC-4752-B53B-89E78653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70759-120A-476A-B244-0081223BE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867D1-E10C-40CB-B64F-C5373A10AD4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34725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338EA-7C95-4FBD-BB1E-55238040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212B6-5489-4E26-8837-9BC51ACEE51C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D6072-6FEF-4154-8826-D12EE69F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8282-BECB-4A25-8536-203E91B9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486B0-1754-4029-9BDC-B4D14E046FC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33871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55B4-8C15-4783-AB30-E9D6BF73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3855-C67C-4DA8-AE90-841DF9FDAF3A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FA354-0A7D-400F-9912-FDCF59BB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BD6D8-141D-4D10-9B9C-928E204A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AABC4-2F97-4BD4-973B-F8551D867C8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27423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CF5C1E-4785-4B00-B05E-BA9EDDC3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C6AF-6289-44C5-8CD0-2D4D632B3463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B6F91-D147-4384-ABBF-4A981430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2CF99F-56AE-4147-9474-CB794957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F49DF-52D1-4922-9BFA-3275127E369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39366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30C1D7D-DFB0-4AB8-9C2A-59700AB4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48E5-EBE4-4001-989B-28616CCED314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B243E9-A73E-4082-A93E-C03F96595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A65F48-45B9-479F-AB1E-819C1965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1476B-505A-4629-AAB9-CF0C6B50C7A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83343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DFC071-2C3B-48B9-824E-1F63153D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F9580-A195-4896-A316-6026D2D7DA1D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5BB1E50-7A7B-4137-81E6-6CABD15EA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F9AE7C-EF54-40BE-8970-A49D2D17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B75B7-5846-4120-9B0B-F22FA75FB1A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0067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2933C-FC81-4EFA-9C69-66E27A25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8E37D-009C-45A7-AB6A-8D763DCEB5F5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272567-46D3-44B9-9A28-2545B7D4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AD15F0-F796-4E13-91A1-005CD321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7F549-1FD9-4FD8-96BF-48ECB8125BE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4853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41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414942-67F4-4EB5-86B0-43C8F9702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FD78-20B9-4D0E-BC19-AD1FBCE7F746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601BFA-EC3A-4283-96B1-909EC4FE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9AFFDB-6708-48ED-9CA2-50E5034B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F20E-0B98-4F3F-9BF9-55582163BA7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50361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576B5B8-E95E-4F2B-92B6-6AD73BB1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39FA1-CFB6-4D9D-A0C1-088577EC918D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03435B-800B-437B-9121-31B43D69E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72B54B-C963-450B-9FDB-FDB688D9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2D53A-FBA4-4306-9243-629471FC57C2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99662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D7071-0667-4F6C-ACE3-7B8A6C763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E1973-1609-4A53-A555-420248D1AB08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15599-F733-47CF-8014-F5222FA7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E5A26-98F4-4DBF-AC21-9D8427F7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544B-FD74-48E6-A75C-33738833312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47064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139F0-2035-40EE-A0A9-C7B103F5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14F76-0C13-4999-85EE-0B7FFADC68A6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76153-B859-4FD2-9350-F75B3037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DA9BD-256B-4D01-BE79-13A27133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70B64-DE23-4A75-989F-5CCFB047389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9720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5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8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1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0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7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D00A-B865-405E-AE51-4C83ED671E74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7AA-7A5D-4778-A7E4-4A6E379E3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2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0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FF37D3E-AB1D-4C9A-9C24-13BBC8CEF74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874A8AD-DD1B-4983-9187-2336CCFE28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F9F19-7AC6-49E3-8012-6EAA7D43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F598F7-426D-4D79-BF12-C157E151BFD1}" type="datetimeFigureOut">
              <a:rPr lang="en-US"/>
              <a:pPr>
                <a:defRPr/>
              </a:pPr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354C5-4AF5-4C7F-A2B8-6A3EE7185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833B6-68DD-4F2C-9FA7-6C5238393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7BF394F-814E-4BA9-951D-8F55F57241C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3392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>
            <a:extLst>
              <a:ext uri="{FF2B5EF4-FFF2-40B4-BE49-F238E27FC236}">
                <a16:creationId xmlns:a16="http://schemas.microsoft.com/office/drawing/2014/main" id="{A8A476B2-F500-4B48-896B-7EAEC311A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2733675"/>
            <a:ext cx="6786563" cy="506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b="1" dirty="0">
                <a:solidFill>
                  <a:srgbClr val="333C5C"/>
                </a:solidFill>
              </a:rPr>
              <a:t>ΠΕΡΙΦΕΡΕΙΑ ΑΤΤΙΚΗΣ </a:t>
            </a:r>
          </a:p>
          <a:p>
            <a:pPr eaLnBrk="1" hangingPunct="1"/>
            <a:endParaRPr lang="en-US" altLang="el-GR" sz="2200" dirty="0"/>
          </a:p>
        </p:txBody>
      </p:sp>
      <p:sp>
        <p:nvSpPr>
          <p:cNvPr id="4099" name="TextBox 8">
            <a:extLst>
              <a:ext uri="{FF2B5EF4-FFF2-40B4-BE49-F238E27FC236}">
                <a16:creationId xmlns:a16="http://schemas.microsoft.com/office/drawing/2014/main" id="{53549F71-39B0-48CB-BEBE-0E73B8189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19" y="3789040"/>
            <a:ext cx="92916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333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ΦΕΒΡΟΥΑΡΙΟΣ  2021</a:t>
            </a:r>
            <a:endParaRPr kumimoji="0" lang="en-US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333C5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548BF941-AAF1-4465-8945-8203C2D17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825" y="209550"/>
            <a:ext cx="4489450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</a:t>
            </a:r>
            <a:br>
              <a:rPr lang="el-GR" sz="1400" b="1" dirty="0"/>
            </a:br>
            <a:r>
              <a:rPr lang="el-GR" sz="1400" b="1" dirty="0"/>
              <a:t>Ανατολική Αττική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200874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68EFFAD2-EA3A-405E-91D9-AB2474FDB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</a:t>
            </a:r>
            <a:br>
              <a:rPr lang="el-GR" sz="1400" b="1" dirty="0"/>
            </a:br>
            <a:r>
              <a:rPr lang="el-GR" sz="1400" b="1" dirty="0"/>
              <a:t>Δυτική  Αττική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392413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EF618D5A-588E-44C0-B464-C665687FE8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Α’ Αθηνών</a:t>
            </a:r>
            <a:br>
              <a:rPr lang="en-US" sz="1400" b="1" dirty="0"/>
            </a:br>
            <a:r>
              <a:rPr lang="el-GR" sz="1400" b="1" dirty="0"/>
              <a:t>(Μέχρι 4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28013"/>
              </p:ext>
            </p:extLst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8054D78F-1B74-4726-838C-84A9663460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Βόρειος Τομέας</a:t>
            </a:r>
            <a:br>
              <a:rPr lang="el-GR" sz="1400" b="1" dirty="0"/>
            </a:br>
            <a:r>
              <a:rPr lang="el-GR" sz="1400" b="1" dirty="0"/>
              <a:t>(μέχρι 4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771440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26ECA698-76DD-41D7-97B5-25AFB2C1E6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Δυτικός Τομέας</a:t>
            </a:r>
            <a:br>
              <a:rPr lang="el-GR" sz="1400" b="1" dirty="0"/>
            </a:br>
            <a:r>
              <a:rPr lang="el-GR" sz="1400" b="1" dirty="0"/>
              <a:t>(μέχρι 3 σταυρούς)</a:t>
            </a:r>
            <a:endParaRPr lang="en-US" sz="1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188921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9B0D8FBC-E3BE-4E9A-9C92-1C3FAAB54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93775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Νότιος Τομέας</a:t>
            </a:r>
            <a:br>
              <a:rPr lang="el-GR" sz="1400" b="1" dirty="0"/>
            </a:br>
            <a:r>
              <a:rPr lang="el-GR" sz="1400" b="1" dirty="0"/>
              <a:t>(μέχρι 4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53427"/>
              </p:ext>
            </p:extLst>
          </p:nvPr>
        </p:nvGraphicFramePr>
        <p:xfrm>
          <a:off x="457200" y="1628799"/>
          <a:ext cx="8229600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DA818798-712A-427D-AF19-95D16AE13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Α΄Πειραιώς</a:t>
            </a:r>
            <a:br>
              <a:rPr lang="el-GR" sz="1400" b="1" dirty="0"/>
            </a:br>
            <a:r>
              <a:rPr lang="el-GR" sz="1400" b="1" dirty="0"/>
              <a:t>(μέχρι 2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975301"/>
              </p:ext>
            </p:extLst>
          </p:nvPr>
        </p:nvGraphicFramePr>
        <p:xfrm>
          <a:off x="457200" y="1772815"/>
          <a:ext cx="8229600" cy="4353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DCB55450-A6A0-4E22-9B27-E42239596C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Β΄Πειραιώς</a:t>
            </a:r>
            <a:br>
              <a:rPr lang="el-GR" sz="1400" b="1" dirty="0"/>
            </a:br>
            <a:r>
              <a:rPr lang="el-GR" sz="1400" b="1" dirty="0"/>
              <a:t>(μέχρι 3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490245"/>
              </p:ext>
            </p:extLst>
          </p:nvPr>
        </p:nvGraphicFramePr>
        <p:xfrm>
          <a:off x="457200" y="1484784"/>
          <a:ext cx="8229600" cy="464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DA4C504E-861E-4995-AD89-3D83B53803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Ανατολική Αττική</a:t>
            </a:r>
            <a:br>
              <a:rPr lang="el-GR" sz="1400" b="1" dirty="0"/>
            </a:br>
            <a:r>
              <a:rPr lang="el-GR" sz="1400" b="1" dirty="0"/>
              <a:t>(μέχρι 3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282412"/>
              </p:ext>
            </p:extLst>
          </p:nvPr>
        </p:nvGraphicFramePr>
        <p:xfrm>
          <a:off x="457200" y="1628799"/>
          <a:ext cx="8229600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8260A742-4F01-4673-B0AB-D595F35CFD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</a:t>
            </a:r>
            <a:br>
              <a:rPr lang="el-GR" sz="1400" b="1" dirty="0"/>
            </a:br>
            <a:r>
              <a:rPr lang="el-GR" sz="1400" b="1" dirty="0"/>
              <a:t>Δυτική Αττική</a:t>
            </a:r>
            <a:br>
              <a:rPr lang="el-GR" sz="1400" b="1" dirty="0"/>
            </a:br>
            <a:r>
              <a:rPr lang="el-GR" sz="1400" b="1" dirty="0"/>
              <a:t>(μέχρι 2 σταυρούς)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854411"/>
              </p:ext>
            </p:extLst>
          </p:nvPr>
        </p:nvGraphicFramePr>
        <p:xfrm>
          <a:off x="457200" y="1484784"/>
          <a:ext cx="8229600" cy="464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086F0317-2F38-4DAC-8012-8CD0D9380B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>
            <a:extLst>
              <a:ext uri="{FF2B5EF4-FFF2-40B4-BE49-F238E27FC236}">
                <a16:creationId xmlns:a16="http://schemas.microsoft.com/office/drawing/2014/main" id="{E27AB5F6-B526-4477-9C02-1AC62B02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5588"/>
            <a:ext cx="7889875" cy="730250"/>
          </a:xfrm>
          <a:solidFill>
            <a:srgbClr val="C00000"/>
          </a:solidFill>
        </p:spPr>
        <p:txBody>
          <a:bodyPr/>
          <a:lstStyle/>
          <a:p>
            <a:pPr algn="ctr" eaLnBrk="1" hangingPunct="1"/>
            <a:r>
              <a:rPr lang="el-GR" altLang="en-US" sz="3600" dirty="0">
                <a:solidFill>
                  <a:srgbClr val="002060"/>
                </a:solidFill>
              </a:rPr>
              <a:t>Ταυτότητα Έρευνας</a:t>
            </a:r>
            <a:endParaRPr lang="en-US" altLang="en-US" sz="3600" dirty="0">
              <a:solidFill>
                <a:srgbClr val="002060"/>
              </a:solidFill>
            </a:endParaRP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:a16="http://schemas.microsoft.com/office/drawing/2014/main" id="{0FD9D685-9ECC-480A-9435-6AA3E4E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071563"/>
            <a:ext cx="8580438" cy="5437187"/>
          </a:xfrm>
          <a:solidFill>
            <a:srgbClr val="002060"/>
          </a:solidFill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Η Έρευνα πραγματοποιήθηκε από την </a:t>
            </a:r>
            <a:r>
              <a:rPr lang="en-US" altLang="en-US" sz="1800" b="1" dirty="0">
                <a:solidFill>
                  <a:srgbClr val="D9D9D9"/>
                </a:solidFill>
              </a:rPr>
              <a:t>Opinion Poll</a:t>
            </a:r>
            <a:r>
              <a:rPr lang="el-GR" altLang="en-US" sz="1800" b="1" dirty="0">
                <a:solidFill>
                  <a:srgbClr val="D9D9D9"/>
                </a:solidFill>
              </a:rPr>
              <a:t> Ε.Π.Ε – Αριθμός Μητρώου Ε.Σ.Ρ. 49.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ΕΝΤΟΛΕΑΣ </a:t>
            </a:r>
            <a:r>
              <a:rPr lang="en-US" altLang="en-US" sz="1800" b="1" dirty="0">
                <a:solidFill>
                  <a:srgbClr val="D9D9D9"/>
                </a:solidFill>
              </a:rPr>
              <a:t>:H</a:t>
            </a:r>
            <a:r>
              <a:rPr lang="el-GR" altLang="en-US" sz="1800" b="1" dirty="0" err="1">
                <a:solidFill>
                  <a:srgbClr val="D9D9D9"/>
                </a:solidFill>
              </a:rPr>
              <a:t>λεκτρονική</a:t>
            </a:r>
            <a:r>
              <a:rPr lang="el-GR" altLang="en-US" sz="1800" b="1" dirty="0">
                <a:solidFill>
                  <a:srgbClr val="D9D9D9"/>
                </a:solidFill>
              </a:rPr>
              <a:t>  εφημερίδα  </a:t>
            </a:r>
            <a:r>
              <a:rPr lang="en-US" altLang="en-US" sz="1800" b="1" dirty="0">
                <a:solidFill>
                  <a:srgbClr val="D9D9D9"/>
                </a:solidFill>
              </a:rPr>
              <a:t>POLITICAL </a:t>
            </a:r>
            <a:endParaRPr lang="el-GR" altLang="en-US" sz="1800" b="1" dirty="0">
              <a:solidFill>
                <a:srgbClr val="D9D9D9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ΕΞΕΤΑΖΟΜΕΝΟΣ ΠΛΗΘΥΣΜΟΣ</a:t>
            </a:r>
            <a:r>
              <a:rPr lang="el-GR" altLang="en-US" sz="1800" dirty="0">
                <a:solidFill>
                  <a:srgbClr val="D9D9D9"/>
                </a:solidFill>
              </a:rPr>
              <a:t>: Ηλικίας άνω των 1</a:t>
            </a:r>
            <a:r>
              <a:rPr lang="en-US" altLang="en-US" sz="1800" dirty="0">
                <a:solidFill>
                  <a:srgbClr val="D9D9D9"/>
                </a:solidFill>
              </a:rPr>
              <a:t>7</a:t>
            </a:r>
            <a:r>
              <a:rPr lang="el-GR" altLang="en-US" sz="1800" dirty="0">
                <a:solidFill>
                  <a:srgbClr val="D9D9D9"/>
                </a:solidFill>
              </a:rPr>
              <a:t>, με δικαίωμα ψήφου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ΜΕΓΕΘΟΣ ΔΕΙΓΜΑΤΟΣ:</a:t>
            </a:r>
            <a:r>
              <a:rPr lang="el-GR" altLang="en-US" sz="1800" dirty="0">
                <a:solidFill>
                  <a:srgbClr val="D9D9D9"/>
                </a:solidFill>
              </a:rPr>
              <a:t> 1.500  νοικοκυριά</a:t>
            </a:r>
          </a:p>
          <a:p>
            <a:pPr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ΧΡΟΝΙΚΟ ΔΙΑΣΤΗΜΑ:</a:t>
            </a:r>
            <a:r>
              <a:rPr lang="el-GR" altLang="en-US" sz="1800" dirty="0">
                <a:solidFill>
                  <a:srgbClr val="D9D9D9"/>
                </a:solidFill>
              </a:rPr>
              <a:t> 1  Φεβρουαρίου   - 5 Φεβρουαρίου  2021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ΠΕΡΙΟΧΗ ΔΙΕΞΑΓΩΓΗΣ:</a:t>
            </a:r>
            <a:r>
              <a:rPr lang="el-GR" altLang="en-US" sz="1800" dirty="0">
                <a:solidFill>
                  <a:srgbClr val="D9D9D9"/>
                </a:solidFill>
              </a:rPr>
              <a:t> Περιφέρεια Αττικής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ΜΕΘΟΔΟΣ ΔΕΙΓΜΑΤΟΛΗΨΙΑΣ:</a:t>
            </a:r>
            <a:r>
              <a:rPr lang="el-GR" altLang="en-US" sz="1800" dirty="0">
                <a:solidFill>
                  <a:srgbClr val="D9D9D9"/>
                </a:solidFill>
              </a:rPr>
              <a:t> </a:t>
            </a:r>
            <a:r>
              <a:rPr lang="el-GR" altLang="en-US" sz="1800" dirty="0" err="1">
                <a:solidFill>
                  <a:srgbClr val="D9D9D9"/>
                </a:solidFill>
              </a:rPr>
              <a:t>Πολυσταδιακή</a:t>
            </a:r>
            <a:r>
              <a:rPr lang="el-GR" altLang="en-US" sz="1800" dirty="0">
                <a:solidFill>
                  <a:srgbClr val="D9D9D9"/>
                </a:solidFill>
              </a:rPr>
              <a:t> τυχαία δειγματοληψία με χρήση </a:t>
            </a:r>
            <a:r>
              <a:rPr lang="en-US" altLang="en-US" sz="1800" dirty="0">
                <a:solidFill>
                  <a:srgbClr val="D9D9D9"/>
                </a:solidFill>
              </a:rPr>
              <a:t>quota </a:t>
            </a:r>
            <a:r>
              <a:rPr lang="el-GR" altLang="en-US" sz="1800" dirty="0">
                <a:solidFill>
                  <a:srgbClr val="D9D9D9"/>
                </a:solidFill>
              </a:rPr>
              <a:t>βάσει  γεωγραφικής κατανομής.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ΜΕΘΟΔΟΣ ΣΥΛΛΟΓΗΣ ΣΤΟΙΧΕΙΩΝ:</a:t>
            </a:r>
            <a:r>
              <a:rPr lang="el-GR" altLang="en-US" sz="1800" dirty="0">
                <a:solidFill>
                  <a:srgbClr val="D9D9D9"/>
                </a:solidFill>
              </a:rPr>
              <a:t> Τηλεφωνικές συνεντεύξεις βάσει ηλεκτρονικού ερωτηματολογίου (</a:t>
            </a:r>
            <a:r>
              <a:rPr lang="en-US" altLang="en-US" sz="1800" dirty="0">
                <a:solidFill>
                  <a:srgbClr val="D9D9D9"/>
                </a:solidFill>
              </a:rPr>
              <a:t>CATI</a:t>
            </a:r>
            <a:r>
              <a:rPr lang="el-GR" altLang="en-US" sz="1800" dirty="0">
                <a:solidFill>
                  <a:srgbClr val="D9D9D9"/>
                </a:solidFill>
              </a:rPr>
              <a:t>).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ΣΤΑΘΜΙΣΗ:</a:t>
            </a:r>
            <a:r>
              <a:rPr lang="el-GR" altLang="en-US" sz="1800" dirty="0">
                <a:solidFill>
                  <a:srgbClr val="D9D9D9"/>
                </a:solidFill>
              </a:rPr>
              <a:t> Έγινε στάθμιση με βάση τα αποτελέσματα των  βουλευτικών εκλογών του  Ιουλίου 2019.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b="1" dirty="0">
                <a:solidFill>
                  <a:srgbClr val="D9D9D9"/>
                </a:solidFill>
              </a:rPr>
              <a:t>ΜΕΓΙΣΤΟ ΣΤΑΤΙΣΤΙΚΟ ΣΦΑΛΜΑ: </a:t>
            </a:r>
            <a:r>
              <a:rPr lang="en-US" altLang="en-US" sz="1800" b="1" dirty="0">
                <a:solidFill>
                  <a:srgbClr val="D9D9D9"/>
                </a:solidFill>
              </a:rPr>
              <a:t>+/-</a:t>
            </a:r>
            <a:r>
              <a:rPr lang="el-GR" altLang="en-US" sz="1800" b="1" dirty="0">
                <a:solidFill>
                  <a:srgbClr val="D9D9D9"/>
                </a:solidFill>
              </a:rPr>
              <a:t>2,5</a:t>
            </a:r>
            <a:r>
              <a:rPr lang="el-GR" altLang="en-US" sz="1800" dirty="0">
                <a:solidFill>
                  <a:srgbClr val="D9D9D9"/>
                </a:solidFill>
              </a:rPr>
              <a:t> %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altLang="en-US" sz="1800" dirty="0">
              <a:solidFill>
                <a:srgbClr val="D9D9D9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1800" b="1" dirty="0"/>
              <a:t>       </a:t>
            </a:r>
            <a:r>
              <a:rPr lang="el-GR" sz="1800" b="1" dirty="0">
                <a:solidFill>
                  <a:schemeClr val="bg1"/>
                </a:solidFill>
              </a:rPr>
              <a:t>Προσωπικό  </a:t>
            </a:r>
            <a:r>
              <a:rPr lang="en-US" sz="1800" b="1" dirty="0">
                <a:solidFill>
                  <a:schemeClr val="bg1"/>
                </a:solidFill>
              </a:rPr>
              <a:t> field</a:t>
            </a:r>
            <a:r>
              <a:rPr lang="en-US" sz="1800" dirty="0">
                <a:solidFill>
                  <a:schemeClr val="bg1"/>
                </a:solidFill>
              </a:rPr>
              <a:t>: </a:t>
            </a:r>
            <a:r>
              <a:rPr lang="el-GR" sz="1800" dirty="0">
                <a:solidFill>
                  <a:schemeClr val="bg1"/>
                </a:solidFill>
              </a:rPr>
              <a:t>Εργαστήκαν  15 ερευνητές  και 2 επόπτες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altLang="en-US" sz="1800" dirty="0">
              <a:solidFill>
                <a:srgbClr val="D9D9D9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1800" dirty="0">
                <a:solidFill>
                  <a:srgbClr val="D9D9D9"/>
                </a:solidFill>
              </a:rPr>
              <a:t>Η </a:t>
            </a:r>
            <a:r>
              <a:rPr lang="en-US" altLang="en-US" sz="1800" dirty="0">
                <a:solidFill>
                  <a:srgbClr val="D9D9D9"/>
                </a:solidFill>
              </a:rPr>
              <a:t>Opinion Poll</a:t>
            </a:r>
            <a:r>
              <a:rPr lang="el-GR" altLang="en-US" sz="1800" dirty="0">
                <a:solidFill>
                  <a:srgbClr val="D9D9D9"/>
                </a:solidFill>
              </a:rPr>
              <a:t> Ε.Π.Ε. είναι μέλος της </a:t>
            </a:r>
            <a:r>
              <a:rPr lang="en-US" altLang="en-US" sz="1800" dirty="0">
                <a:solidFill>
                  <a:srgbClr val="D9D9D9"/>
                </a:solidFill>
              </a:rPr>
              <a:t>ESOMAR</a:t>
            </a:r>
            <a:r>
              <a:rPr lang="el-GR" altLang="en-US" sz="1800" dirty="0">
                <a:solidFill>
                  <a:srgbClr val="D9D9D9"/>
                </a:solidFill>
              </a:rPr>
              <a:t>, της </a:t>
            </a:r>
            <a:r>
              <a:rPr lang="en-US" altLang="en-US" sz="1800" dirty="0">
                <a:solidFill>
                  <a:srgbClr val="D9D9D9"/>
                </a:solidFill>
              </a:rPr>
              <a:t>WAPOR </a:t>
            </a:r>
            <a:r>
              <a:rPr lang="el-GR" altLang="en-US" sz="1800" dirty="0">
                <a:solidFill>
                  <a:srgbClr val="D9D9D9"/>
                </a:solidFill>
              </a:rPr>
              <a:t>και τηρεί τους διεθνείς κώδικες δεοντολογίας για την διεξαγωγή και δημοσιοποίηση ερευνών κοινής γνώμης.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l-GR" altLang="en-US" sz="1800" dirty="0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55576" y="4365105"/>
            <a:ext cx="7772400" cy="576064"/>
          </a:xfrm>
        </p:spPr>
        <p:txBody>
          <a:bodyPr>
            <a:normAutofit lnSpcReduction="10000"/>
          </a:bodyPr>
          <a:lstStyle/>
          <a:p>
            <a:r>
              <a:rPr lang="el-GR" sz="3500" dirty="0">
                <a:solidFill>
                  <a:schemeClr val="tx2"/>
                </a:solidFill>
              </a:rPr>
              <a:t>Τέλος Παρουσίασης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0D601207-8FF4-448E-8A84-77744DC40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60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l-GR" sz="1400" b="1" dirty="0"/>
              <a:t>Αν είχαμε την επομένη Κυριακή Βουλευτικές Εκλογές , ποιο κόμμα θα ψηφίζατε;</a:t>
            </a:r>
            <a:br>
              <a:rPr lang="el-GR" sz="1400" b="1" dirty="0"/>
            </a:b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991855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85343046-7F61-431B-96B0-ECADC5F05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34776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</a:t>
            </a:r>
            <a:br>
              <a:rPr lang="el-GR" sz="1400" b="1" dirty="0"/>
            </a:br>
            <a:r>
              <a:rPr lang="el-GR" sz="1400" b="1" dirty="0"/>
              <a:t>   Α’ Αθηνών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193207"/>
              </p:ext>
            </p:extLst>
          </p:nvPr>
        </p:nvGraphicFramePr>
        <p:xfrm>
          <a:off x="457200" y="10525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9ADDA47C-CC6E-411D-9D05-9B78751A4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</a:t>
            </a:r>
            <a:br>
              <a:rPr lang="el-GR" sz="1400" b="1" dirty="0"/>
            </a:br>
            <a:r>
              <a:rPr lang="el-GR" sz="1400" b="1" dirty="0"/>
              <a:t>Β1 Βόρειος Τομέας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266939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F90D0EBB-8C1E-4C0C-8FD9-6F223A9198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</a:t>
            </a:r>
            <a:br>
              <a:rPr lang="el-GR" sz="1400" b="1" dirty="0"/>
            </a:br>
            <a:r>
              <a:rPr lang="el-GR" sz="1400" b="1" dirty="0"/>
              <a:t>  Δυτικός  Τομέα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130058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A2E8F778-ABD3-4B6B-8D99-018BED483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7875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</a:t>
            </a:r>
            <a:br>
              <a:rPr lang="el-GR" sz="1400" b="1" dirty="0"/>
            </a:br>
            <a:r>
              <a:rPr lang="el-GR" sz="1400" b="1" dirty="0"/>
              <a:t>Νότιος Τομέας</a:t>
            </a:r>
            <a:br>
              <a:rPr lang="el-GR" sz="1400" b="1" dirty="0"/>
            </a:b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211529"/>
              </p:ext>
            </p:extLst>
          </p:nvPr>
        </p:nvGraphicFramePr>
        <p:xfrm>
          <a:off x="457200" y="10525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D928F76C-5664-455B-BBB4-00AEB60EB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</a:t>
            </a:r>
            <a:br>
              <a:rPr lang="el-GR" sz="1400" b="1" dirty="0"/>
            </a:br>
            <a:r>
              <a:rPr lang="el-GR" sz="1400" b="1" dirty="0"/>
              <a:t>Α Πειραιώς</a:t>
            </a:r>
            <a:endParaRPr lang="en-US" sz="1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998666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1E18699D-8B82-47E2-8632-C651C9208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274637"/>
            <a:ext cx="8229600" cy="922337"/>
          </a:xfrm>
        </p:spPr>
        <p:txBody>
          <a:bodyPr>
            <a:normAutofit fontScale="90000"/>
          </a:bodyPr>
          <a:lstStyle/>
          <a:p>
            <a:r>
              <a:rPr lang="el-GR" sz="1400" b="1" dirty="0"/>
              <a:t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</a:t>
            </a:r>
            <a:br>
              <a:rPr lang="el-GR" sz="1400" b="1" dirty="0"/>
            </a:br>
            <a:r>
              <a:rPr lang="el-GR" sz="1400" b="1" dirty="0"/>
              <a:t>Β Πειραιώς</a:t>
            </a:r>
            <a:endParaRPr lang="en-US" sz="1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921103"/>
              </p:ext>
            </p:extLst>
          </p:nvPr>
        </p:nvGraphicFramePr>
        <p:xfrm>
          <a:off x="457200" y="1196975"/>
          <a:ext cx="8229600" cy="4929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">
            <a:extLst>
              <a:ext uri="{FF2B5EF4-FFF2-40B4-BE49-F238E27FC236}">
                <a16:creationId xmlns:a16="http://schemas.microsoft.com/office/drawing/2014/main" id="{2C804B81-4F3E-4290-B13A-F1A3D5AF4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143625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643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2665</TotalTime>
  <Words>818</Words>
  <Application>Microsoft Office PowerPoint</Application>
  <PresentationFormat>On-screen Show (4:3)</PresentationFormat>
  <Paragraphs>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1_Office Theme</vt:lpstr>
      <vt:lpstr>PowerPoint Presentation</vt:lpstr>
      <vt:lpstr>Ταυτότητα Έρευνας</vt:lpstr>
      <vt:lpstr>Αν είχαμε την επομένη Κυριακή Βουλευτικές Εκλογές , ποιο κόμμα θα ψηφίζατε; 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    Α’ Αθηνών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 Β1 Βόρειος Τομέας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   Δυτικός  Τομέα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 Νότιος Τομέας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 Α Πειραιώς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 Β Πειραιώς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 Ανατολική Αττική </vt:lpstr>
      <vt:lpstr>Με ποιον βουλευτή της Ν.Δ από την εκλογική σας Περιφέρεια είστε πιο ικανοποιημένος/η από την συμβολή του στην προώθηση λύσεων στα προβλήματα της περιοχής και την συνολική πολιτική παρουσία του;   Δυτική  Αττική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Α’ Αθηνών (Μέχρι 4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Βόρειος Τομέας (μέχρι 4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Δυτικός Τομέας (μέχρι 3 σταυρούς)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Νότιος Τομέας (μέχρι 4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Α΄Πειραιώς (μέχρι 2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Β΄Πειραιώς (μέχρι 3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Ανατολική Αττική (μέχρι 3 σταυρούς) </vt:lpstr>
      <vt:lpstr>Αν είχαμε εκλογές και στο ψηφοδέλτιο μαζί με τους υπάρχοντες βουλευτές υπήρχαν και οι επιπλέον υποψηφιότητες που αναφέρουμε, ποιους από τους παρακάτω θα επιλέγατε να δώσετε τον σταυρό σας ; Δυτική Αττική (μέχρι 2 σταυρούς)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DaBossss</dc:creator>
  <cp:lastModifiedBy>Γεωργία Ζούπη</cp:lastModifiedBy>
  <cp:revision>401</cp:revision>
  <dcterms:created xsi:type="dcterms:W3CDTF">2017-10-03T13:30:21Z</dcterms:created>
  <dcterms:modified xsi:type="dcterms:W3CDTF">2021-02-07T10:53:13Z</dcterms:modified>
</cp:coreProperties>
</file>