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4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5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23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1381" r:id="rId4"/>
    <p:sldId id="267" r:id="rId5"/>
    <p:sldId id="1340" r:id="rId6"/>
    <p:sldId id="1384" r:id="rId7"/>
    <p:sldId id="1348" r:id="rId8"/>
    <p:sldId id="1347" r:id="rId9"/>
    <p:sldId id="1243" r:id="rId10"/>
    <p:sldId id="1244" r:id="rId11"/>
    <p:sldId id="1245" r:id="rId12"/>
    <p:sldId id="1246" r:id="rId13"/>
    <p:sldId id="1249" r:id="rId14"/>
    <p:sldId id="1261" r:id="rId15"/>
    <p:sldId id="1262" r:id="rId16"/>
    <p:sldId id="1263" r:id="rId17"/>
    <p:sldId id="1259" r:id="rId18"/>
    <p:sldId id="1339" r:id="rId19"/>
    <p:sldId id="1402" r:id="rId20"/>
    <p:sldId id="1390" r:id="rId21"/>
    <p:sldId id="1404" r:id="rId22"/>
    <p:sldId id="1376" r:id="rId23"/>
    <p:sldId id="1379" r:id="rId24"/>
    <p:sldId id="1401" r:id="rId25"/>
    <p:sldId id="1356" r:id="rId26"/>
    <p:sldId id="1359" r:id="rId27"/>
    <p:sldId id="1360" r:id="rId28"/>
    <p:sldId id="1352" r:id="rId29"/>
    <p:sldId id="1353" r:id="rId30"/>
    <p:sldId id="1374" r:id="rId31"/>
    <p:sldId id="1358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1" clrIdx="0">
    <p:extLst>
      <p:ext uri="{19B8F6BF-5375-455C-9EA6-DF929625EA0E}">
        <p15:presenceInfo xmlns:p15="http://schemas.microsoft.com/office/powerpoint/2012/main" userId="S::papostol@metronanalysis.gr::7e655d6e-fa2e-41e6-ae1e-cc90d6ebb8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40037"/>
    <a:srgbClr val="6699FF"/>
    <a:srgbClr val="336600"/>
    <a:srgbClr val="EB2134"/>
    <a:srgbClr val="FB5786"/>
    <a:srgbClr val="F9074C"/>
    <a:srgbClr val="C486E6"/>
    <a:srgbClr val="D60843"/>
    <a:srgbClr val="AA2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7" autoAdjust="0"/>
    <p:restoredTop sz="94660"/>
  </p:normalViewPr>
  <p:slideViewPr>
    <p:cSldViewPr>
      <p:cViewPr varScale="1">
        <p:scale>
          <a:sx n="82" d="100"/>
          <a:sy n="82" d="100"/>
        </p:scale>
        <p:origin x="3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54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478090690345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203514577631271"/>
          <c:w val="1"/>
          <c:h val="0.708365500641917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3.5144741301599398E-2"/>
                  <c:y val="5.604334602879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48.9</c:v>
                </c:pt>
                <c:pt idx="1">
                  <c:v>5.0999999999999996</c:v>
                </c:pt>
                <c:pt idx="2">
                  <c:v>41.9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697638377732992E-2"/>
          <c:y val="0.10852581922151183"/>
          <c:w val="0.8999998593686495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51.1</c:v>
                </c:pt>
                <c:pt idx="2" formatCode="0">
                  <c:v>89.5</c:v>
                </c:pt>
                <c:pt idx="3" formatCode="0">
                  <c:v>18.7</c:v>
                </c:pt>
                <c:pt idx="4" formatCode="0">
                  <c:v>62.9</c:v>
                </c:pt>
                <c:pt idx="5" formatCode="0">
                  <c:v>29.7</c:v>
                </c:pt>
                <c:pt idx="6" formatCode="0">
                  <c:v>36.6</c:v>
                </c:pt>
                <c:pt idx="7" formatCode="0">
                  <c:v>45.3</c:v>
                </c:pt>
                <c:pt idx="9" formatCode="0">
                  <c:v>11.2</c:v>
                </c:pt>
                <c:pt idx="10" formatCode="0">
                  <c:v>30.2</c:v>
                </c:pt>
                <c:pt idx="11" formatCode="0">
                  <c:v>55.4</c:v>
                </c:pt>
                <c:pt idx="12" formatCode="0">
                  <c:v>87.1</c:v>
                </c:pt>
                <c:pt idx="13" formatCode="0">
                  <c:v>79.3</c:v>
                </c:pt>
                <c:pt idx="14" formatCode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7.4</c:v>
                </c:pt>
                <c:pt idx="2" formatCode="0">
                  <c:v>3.6</c:v>
                </c:pt>
                <c:pt idx="3" formatCode="0">
                  <c:v>8</c:v>
                </c:pt>
                <c:pt idx="4" formatCode="0">
                  <c:v>5.7</c:v>
                </c:pt>
                <c:pt idx="5" formatCode="0">
                  <c:v>10</c:v>
                </c:pt>
                <c:pt idx="6" formatCode="0">
                  <c:v>10.4</c:v>
                </c:pt>
                <c:pt idx="7" formatCode="0">
                  <c:v>9.1</c:v>
                </c:pt>
                <c:pt idx="9" formatCode="0">
                  <c:v>6.5</c:v>
                </c:pt>
                <c:pt idx="10" formatCode="0">
                  <c:v>5.7</c:v>
                </c:pt>
                <c:pt idx="11" formatCode="0">
                  <c:v>8.8000000000000007</c:v>
                </c:pt>
                <c:pt idx="12" formatCode="0">
                  <c:v>3.1</c:v>
                </c:pt>
                <c:pt idx="13" formatCode="0">
                  <c:v>5.9</c:v>
                </c:pt>
                <c:pt idx="14" formatCode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40</c:v>
                </c:pt>
                <c:pt idx="2" formatCode="0">
                  <c:v>6.4</c:v>
                </c:pt>
                <c:pt idx="3" formatCode="0">
                  <c:v>72.400000000000006</c:v>
                </c:pt>
                <c:pt idx="4" formatCode="0">
                  <c:v>30.1</c:v>
                </c:pt>
                <c:pt idx="5" formatCode="0">
                  <c:v>60.3</c:v>
                </c:pt>
                <c:pt idx="6" formatCode="0">
                  <c:v>52</c:v>
                </c:pt>
                <c:pt idx="7" formatCode="0">
                  <c:v>42.1</c:v>
                </c:pt>
                <c:pt idx="9" formatCode="0">
                  <c:v>82.3</c:v>
                </c:pt>
                <c:pt idx="10" formatCode="0">
                  <c:v>63.8</c:v>
                </c:pt>
                <c:pt idx="11" formatCode="0">
                  <c:v>34</c:v>
                </c:pt>
                <c:pt idx="12" formatCode="0">
                  <c:v>9.8000000000000007</c:v>
                </c:pt>
                <c:pt idx="13" formatCode="0">
                  <c:v>14.8</c:v>
                </c:pt>
                <c:pt idx="14" formatCode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9.956348028840513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77-448B-BEC3-BEBB0E014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1.6</c:v>
                </c:pt>
                <c:pt idx="3" formatCode="0">
                  <c:v>0.9</c:v>
                </c:pt>
                <c:pt idx="4" formatCode="0">
                  <c:v>1.4</c:v>
                </c:pt>
                <c:pt idx="6" formatCode="0">
                  <c:v>0.9</c:v>
                </c:pt>
                <c:pt idx="7" formatCode="0">
                  <c:v>4</c:v>
                </c:pt>
                <c:pt idx="11" formatCode="0">
                  <c:v>1.8</c:v>
                </c:pt>
                <c:pt idx="14" formatCode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07646548414451"/>
          <c:y val="7.5647224041767519E-2"/>
          <c:w val="0.81003077717103167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58.2</c:v>
                </c:pt>
                <c:pt idx="1">
                  <c:v>5.3</c:v>
                </c:pt>
                <c:pt idx="2">
                  <c:v>35.799999999999997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71</c:v>
                </c:pt>
                <c:pt idx="1">
                  <c:v>67</c:v>
                </c:pt>
                <c:pt idx="2">
                  <c:v>64</c:v>
                </c:pt>
                <c:pt idx="3">
                  <c:v>65</c:v>
                </c:pt>
                <c:pt idx="4">
                  <c:v>65</c:v>
                </c:pt>
                <c:pt idx="5">
                  <c:v>60</c:v>
                </c:pt>
                <c:pt idx="6">
                  <c:v>72</c:v>
                </c:pt>
                <c:pt idx="7">
                  <c:v>74</c:v>
                </c:pt>
                <c:pt idx="8">
                  <c:v>68</c:v>
                </c:pt>
                <c:pt idx="9">
                  <c:v>63</c:v>
                </c:pt>
                <c:pt idx="10">
                  <c:v>58</c:v>
                </c:pt>
                <c:pt idx="11">
                  <c:v>59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22</c:v>
                </c:pt>
                <c:pt idx="1">
                  <c:v>25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  <c:pt idx="5">
                  <c:v>32</c:v>
                </c:pt>
                <c:pt idx="6">
                  <c:v>22</c:v>
                </c:pt>
                <c:pt idx="7">
                  <c:v>22</c:v>
                </c:pt>
                <c:pt idx="8">
                  <c:v>26</c:v>
                </c:pt>
                <c:pt idx="9">
                  <c:v>29</c:v>
                </c:pt>
                <c:pt idx="10">
                  <c:v>34</c:v>
                </c:pt>
                <c:pt idx="11">
                  <c:v>33</c:v>
                </c:pt>
                <c:pt idx="1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58.2</c:v>
                </c:pt>
                <c:pt idx="2" formatCode="0">
                  <c:v>92.9</c:v>
                </c:pt>
                <c:pt idx="3" formatCode="0">
                  <c:v>28.3</c:v>
                </c:pt>
                <c:pt idx="4" formatCode="0">
                  <c:v>70.5</c:v>
                </c:pt>
                <c:pt idx="5" formatCode="0">
                  <c:v>31.2</c:v>
                </c:pt>
                <c:pt idx="6" formatCode="0">
                  <c:v>43.4</c:v>
                </c:pt>
                <c:pt idx="7" formatCode="0">
                  <c:v>54.6</c:v>
                </c:pt>
                <c:pt idx="9" formatCode="0">
                  <c:v>18.2</c:v>
                </c:pt>
                <c:pt idx="10" formatCode="0">
                  <c:v>39.700000000000003</c:v>
                </c:pt>
                <c:pt idx="11" formatCode="0">
                  <c:v>62.6</c:v>
                </c:pt>
                <c:pt idx="12" formatCode="0">
                  <c:v>91.9</c:v>
                </c:pt>
                <c:pt idx="13" formatCode="0">
                  <c:v>82.9</c:v>
                </c:pt>
                <c:pt idx="14" formatCode="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1256147347903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69-4118-812E-0C8320B94673}"/>
                </c:ext>
              </c:extLst>
            </c:dLbl>
            <c:dLbl>
              <c:idx val="12"/>
              <c:layout>
                <c:manualLayout>
                  <c:x val="-3.9341620270040318E-4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69-4118-812E-0C8320B94673}"/>
                </c:ext>
              </c:extLst>
            </c:dLbl>
            <c:dLbl>
              <c:idx val="13"/>
              <c:layout>
                <c:manualLayout>
                  <c:x val="1.7227340421927219E-5"/>
                  <c:y val="2.6143812377182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69-4118-812E-0C8320B94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5.3</c:v>
                </c:pt>
                <c:pt idx="2" formatCode="0">
                  <c:v>2.7</c:v>
                </c:pt>
                <c:pt idx="3" formatCode="0">
                  <c:v>7.5</c:v>
                </c:pt>
                <c:pt idx="4" formatCode="0">
                  <c:v>1.3</c:v>
                </c:pt>
                <c:pt idx="5" formatCode="0">
                  <c:v>7.7</c:v>
                </c:pt>
                <c:pt idx="6" formatCode="0">
                  <c:v>4.0999999999999996</c:v>
                </c:pt>
                <c:pt idx="7" formatCode="0">
                  <c:v>7</c:v>
                </c:pt>
                <c:pt idx="9" formatCode="0">
                  <c:v>3.1</c:v>
                </c:pt>
                <c:pt idx="10" formatCode="0">
                  <c:v>5.2</c:v>
                </c:pt>
                <c:pt idx="11" formatCode="0">
                  <c:v>7</c:v>
                </c:pt>
                <c:pt idx="12" formatCode="0">
                  <c:v>2.2999999999999998</c:v>
                </c:pt>
                <c:pt idx="13" formatCode="0">
                  <c:v>1.8</c:v>
                </c:pt>
                <c:pt idx="14" formatCode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35.799999999999997</c:v>
                </c:pt>
                <c:pt idx="2" formatCode="0">
                  <c:v>4.0999999999999996</c:v>
                </c:pt>
                <c:pt idx="3" formatCode="0">
                  <c:v>63.8</c:v>
                </c:pt>
                <c:pt idx="4" formatCode="0">
                  <c:v>28.1</c:v>
                </c:pt>
                <c:pt idx="5" formatCode="0">
                  <c:v>61</c:v>
                </c:pt>
                <c:pt idx="6" formatCode="0">
                  <c:v>52.5</c:v>
                </c:pt>
                <c:pt idx="7" formatCode="0">
                  <c:v>36.9</c:v>
                </c:pt>
                <c:pt idx="9" formatCode="0">
                  <c:v>77.3</c:v>
                </c:pt>
                <c:pt idx="10" formatCode="0">
                  <c:v>54.3</c:v>
                </c:pt>
                <c:pt idx="11" formatCode="0">
                  <c:v>30.4</c:v>
                </c:pt>
                <c:pt idx="12" formatCode="0">
                  <c:v>5.3</c:v>
                </c:pt>
                <c:pt idx="13" formatCode="0">
                  <c:v>15.2</c:v>
                </c:pt>
                <c:pt idx="14" formatCode="0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292956197553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54-4F56-BAA6-9A6A38C2D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0.6</c:v>
                </c:pt>
                <c:pt idx="7" formatCode="0">
                  <c:v>1.4</c:v>
                </c:pt>
                <c:pt idx="9" formatCode="0">
                  <c:v>1.5</c:v>
                </c:pt>
                <c:pt idx="10" formatCode="0">
                  <c:v>0.7</c:v>
                </c:pt>
                <c:pt idx="12" formatCode="0">
                  <c:v>0.5</c:v>
                </c:pt>
                <c:pt idx="14" formatCode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0293511691387"/>
          <c:y val="7.5647224041767519E-2"/>
          <c:w val="0.77431041417339019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14.1</c:v>
                </c:pt>
                <c:pt idx="1">
                  <c:v>6.8</c:v>
                </c:pt>
                <c:pt idx="2">
                  <c:v>76.099999999999994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  <c:min val="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25</c:v>
                </c:pt>
                <c:pt idx="1">
                  <c:v>21</c:v>
                </c:pt>
                <c:pt idx="2">
                  <c:v>22</c:v>
                </c:pt>
                <c:pt idx="3">
                  <c:v>21</c:v>
                </c:pt>
                <c:pt idx="4">
                  <c:v>24</c:v>
                </c:pt>
                <c:pt idx="5">
                  <c:v>21</c:v>
                </c:pt>
                <c:pt idx="6">
                  <c:v>25</c:v>
                </c:pt>
                <c:pt idx="7">
                  <c:v>27</c:v>
                </c:pt>
                <c:pt idx="8">
                  <c:v>21</c:v>
                </c:pt>
                <c:pt idx="9">
                  <c:v>17</c:v>
                </c:pt>
                <c:pt idx="10">
                  <c:v>15</c:v>
                </c:pt>
                <c:pt idx="11">
                  <c:v>16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70</c:v>
                </c:pt>
                <c:pt idx="4">
                  <c:v>67</c:v>
                </c:pt>
                <c:pt idx="5">
                  <c:v>69</c:v>
                </c:pt>
                <c:pt idx="6">
                  <c:v>62</c:v>
                </c:pt>
                <c:pt idx="7">
                  <c:v>61</c:v>
                </c:pt>
                <c:pt idx="8">
                  <c:v>69</c:v>
                </c:pt>
                <c:pt idx="9">
                  <c:v>72</c:v>
                </c:pt>
                <c:pt idx="10">
                  <c:v>74</c:v>
                </c:pt>
                <c:pt idx="11">
                  <c:v>75</c:v>
                </c:pt>
                <c:pt idx="1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14.1</c:v>
                </c:pt>
                <c:pt idx="2" formatCode="0">
                  <c:v>4.4000000000000004</c:v>
                </c:pt>
                <c:pt idx="3" formatCode="0">
                  <c:v>33.5</c:v>
                </c:pt>
                <c:pt idx="4" formatCode="0">
                  <c:v>10.5</c:v>
                </c:pt>
                <c:pt idx="5" formatCode="0">
                  <c:v>2.4</c:v>
                </c:pt>
                <c:pt idx="6" formatCode="0">
                  <c:v>4.2</c:v>
                </c:pt>
                <c:pt idx="7" formatCode="0">
                  <c:v>14.4</c:v>
                </c:pt>
                <c:pt idx="9" formatCode="0">
                  <c:v>28.8</c:v>
                </c:pt>
                <c:pt idx="10" formatCode="0">
                  <c:v>25.9</c:v>
                </c:pt>
                <c:pt idx="11" formatCode="0">
                  <c:v>11</c:v>
                </c:pt>
                <c:pt idx="12" formatCode="0">
                  <c:v>4.3</c:v>
                </c:pt>
                <c:pt idx="13" formatCode="0">
                  <c:v>6.6</c:v>
                </c:pt>
                <c:pt idx="14" formatCode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931747386717890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7-456C-B4A7-B8D80CE6C02C}"/>
                </c:ext>
              </c:extLst>
            </c:dLbl>
            <c:dLbl>
              <c:idx val="12"/>
              <c:layout>
                <c:manualLayout>
                  <c:x val="-4.4014096886562945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7-456C-B4A7-B8D80CE6C02C}"/>
                </c:ext>
              </c:extLst>
            </c:dLbl>
            <c:dLbl>
              <c:idx val="13"/>
              <c:layout>
                <c:manualLayout>
                  <c:x val="6.0411712341385416E-3"/>
                  <c:y val="2.6143812377182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6D-47E5-96A6-720B486E6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6.8</c:v>
                </c:pt>
                <c:pt idx="2" formatCode="0">
                  <c:v>3</c:v>
                </c:pt>
                <c:pt idx="3" formatCode="0">
                  <c:v>13.8</c:v>
                </c:pt>
                <c:pt idx="4" formatCode="0">
                  <c:v>1.1000000000000001</c:v>
                </c:pt>
                <c:pt idx="6" formatCode="0">
                  <c:v>3.8</c:v>
                </c:pt>
                <c:pt idx="7" formatCode="0">
                  <c:v>8.1</c:v>
                </c:pt>
                <c:pt idx="9" formatCode="0">
                  <c:v>9.8000000000000007</c:v>
                </c:pt>
                <c:pt idx="10" formatCode="0">
                  <c:v>11.1</c:v>
                </c:pt>
                <c:pt idx="11" formatCode="0">
                  <c:v>8.5</c:v>
                </c:pt>
                <c:pt idx="12" formatCode="0">
                  <c:v>1.2</c:v>
                </c:pt>
                <c:pt idx="13" formatCode="0">
                  <c:v>0.7</c:v>
                </c:pt>
                <c:pt idx="14" formatCode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76.099999999999994</c:v>
                </c:pt>
                <c:pt idx="2" formatCode="0">
                  <c:v>91.6</c:v>
                </c:pt>
                <c:pt idx="3" formatCode="0">
                  <c:v>48.4</c:v>
                </c:pt>
                <c:pt idx="4" formatCode="0">
                  <c:v>88.4</c:v>
                </c:pt>
                <c:pt idx="5" formatCode="0">
                  <c:v>97.6</c:v>
                </c:pt>
                <c:pt idx="6" formatCode="0">
                  <c:v>92</c:v>
                </c:pt>
                <c:pt idx="7" formatCode="0">
                  <c:v>71.7</c:v>
                </c:pt>
                <c:pt idx="9" formatCode="0">
                  <c:v>59.8</c:v>
                </c:pt>
                <c:pt idx="10" formatCode="0">
                  <c:v>58</c:v>
                </c:pt>
                <c:pt idx="11" formatCode="0">
                  <c:v>79.3</c:v>
                </c:pt>
                <c:pt idx="12" formatCode="0">
                  <c:v>93.6</c:v>
                </c:pt>
                <c:pt idx="13" formatCode="0">
                  <c:v>92.3</c:v>
                </c:pt>
                <c:pt idx="14" formatCode="0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1817561761773298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6D-47E5-96A6-720B486E6CA7}"/>
                </c:ext>
              </c:extLst>
            </c:dLbl>
            <c:dLbl>
              <c:idx val="14"/>
              <c:layout>
                <c:manualLayout>
                  <c:x val="6.304151859357399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6D-47E5-96A6-720B486E6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3</c:v>
                </c:pt>
                <c:pt idx="2" formatCode="0">
                  <c:v>1</c:v>
                </c:pt>
                <c:pt idx="3" formatCode="0">
                  <c:v>4.2</c:v>
                </c:pt>
                <c:pt idx="7" formatCode="0">
                  <c:v>5.7</c:v>
                </c:pt>
                <c:pt idx="9" formatCode="0">
                  <c:v>1.4</c:v>
                </c:pt>
                <c:pt idx="10" formatCode="0">
                  <c:v>5</c:v>
                </c:pt>
                <c:pt idx="11" formatCode="0">
                  <c:v>1.2</c:v>
                </c:pt>
                <c:pt idx="12" formatCode="0">
                  <c:v>0.8</c:v>
                </c:pt>
                <c:pt idx="14" formatCode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0293511691387"/>
          <c:y val="7.5647224041767519E-2"/>
          <c:w val="0.77207789148603745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20.8</c:v>
                </c:pt>
                <c:pt idx="1">
                  <c:v>5.8</c:v>
                </c:pt>
                <c:pt idx="2">
                  <c:v>70.900000000000006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  <c:min val="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/>
              <a:t>Διαχρονικά στοιχεία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30</c:v>
                </c:pt>
                <c:pt idx="1">
                  <c:v>28</c:v>
                </c:pt>
                <c:pt idx="2">
                  <c:v>25</c:v>
                </c:pt>
                <c:pt idx="3">
                  <c:v>24</c:v>
                </c:pt>
                <c:pt idx="4">
                  <c:v>25</c:v>
                </c:pt>
                <c:pt idx="5">
                  <c:v>25</c:v>
                </c:pt>
                <c:pt idx="6">
                  <c:v>28</c:v>
                </c:pt>
                <c:pt idx="7">
                  <c:v>33</c:v>
                </c:pt>
                <c:pt idx="8">
                  <c:v>25</c:v>
                </c:pt>
                <c:pt idx="9">
                  <c:v>23</c:v>
                </c:pt>
                <c:pt idx="10">
                  <c:v>23</c:v>
                </c:pt>
                <c:pt idx="11">
                  <c:v>20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59</c:v>
                </c:pt>
                <c:pt idx="1">
                  <c:v>61</c:v>
                </c:pt>
                <c:pt idx="2">
                  <c:v>64</c:v>
                </c:pt>
                <c:pt idx="3">
                  <c:v>67</c:v>
                </c:pt>
                <c:pt idx="4">
                  <c:v>65</c:v>
                </c:pt>
                <c:pt idx="5">
                  <c:v>66</c:v>
                </c:pt>
                <c:pt idx="6">
                  <c:v>59</c:v>
                </c:pt>
                <c:pt idx="7">
                  <c:v>56</c:v>
                </c:pt>
                <c:pt idx="8">
                  <c:v>65</c:v>
                </c:pt>
                <c:pt idx="9">
                  <c:v>67</c:v>
                </c:pt>
                <c:pt idx="10">
                  <c:v>68</c:v>
                </c:pt>
                <c:pt idx="11">
                  <c:v>71</c:v>
                </c:pt>
                <c:pt idx="1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20.8</c:v>
                </c:pt>
                <c:pt idx="2" formatCode="0">
                  <c:v>8.1</c:v>
                </c:pt>
                <c:pt idx="3" formatCode="0">
                  <c:v>48.4</c:v>
                </c:pt>
                <c:pt idx="4" formatCode="0">
                  <c:v>15.5</c:v>
                </c:pt>
                <c:pt idx="5" formatCode="0">
                  <c:v>4.0999999999999996</c:v>
                </c:pt>
                <c:pt idx="6" formatCode="0">
                  <c:v>7.3</c:v>
                </c:pt>
                <c:pt idx="7" formatCode="0">
                  <c:v>20</c:v>
                </c:pt>
                <c:pt idx="9" formatCode="0">
                  <c:v>44.8</c:v>
                </c:pt>
                <c:pt idx="10" formatCode="0">
                  <c:v>36.9</c:v>
                </c:pt>
                <c:pt idx="11" formatCode="0">
                  <c:v>16.7</c:v>
                </c:pt>
                <c:pt idx="12" formatCode="0">
                  <c:v>11</c:v>
                </c:pt>
                <c:pt idx="13" formatCode="0">
                  <c:v>5.8</c:v>
                </c:pt>
                <c:pt idx="14" formatCode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0371744911606167E-3"/>
                  <c:y val="7.8431437131542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C2-41E5-B5AC-DFD328C64F5F}"/>
                </c:ext>
              </c:extLst>
            </c:dLbl>
            <c:dLbl>
              <c:idx val="13"/>
              <c:layout>
                <c:manualLayout>
                  <c:x val="7.0792063891635107E-3"/>
                  <c:y val="2.6143812377182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C2-41E5-B5AC-DFD328C64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5.8</c:v>
                </c:pt>
                <c:pt idx="2" formatCode="0">
                  <c:v>3.8</c:v>
                </c:pt>
                <c:pt idx="3" formatCode="0">
                  <c:v>9.8000000000000007</c:v>
                </c:pt>
                <c:pt idx="4" formatCode="0">
                  <c:v>3.2</c:v>
                </c:pt>
                <c:pt idx="5" formatCode="0">
                  <c:v>8.4</c:v>
                </c:pt>
                <c:pt idx="6" formatCode="0">
                  <c:v>5.5</c:v>
                </c:pt>
                <c:pt idx="7" formatCode="0">
                  <c:v>5.0999999999999996</c:v>
                </c:pt>
                <c:pt idx="9" formatCode="0">
                  <c:v>8.4</c:v>
                </c:pt>
                <c:pt idx="10" formatCode="0">
                  <c:v>7.2</c:v>
                </c:pt>
                <c:pt idx="11" formatCode="0">
                  <c:v>6.2</c:v>
                </c:pt>
                <c:pt idx="12" formatCode="0">
                  <c:v>1.3</c:v>
                </c:pt>
                <c:pt idx="13" formatCode="0">
                  <c:v>1.9</c:v>
                </c:pt>
                <c:pt idx="14" formatCode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70.900000000000006</c:v>
                </c:pt>
                <c:pt idx="2" formatCode="0">
                  <c:v>87.8</c:v>
                </c:pt>
                <c:pt idx="3" formatCode="0">
                  <c:v>38.6</c:v>
                </c:pt>
                <c:pt idx="4" formatCode="0">
                  <c:v>81.3</c:v>
                </c:pt>
                <c:pt idx="5" formatCode="0">
                  <c:v>87.5</c:v>
                </c:pt>
                <c:pt idx="6" formatCode="0">
                  <c:v>87.1</c:v>
                </c:pt>
                <c:pt idx="7" formatCode="0">
                  <c:v>69.2</c:v>
                </c:pt>
                <c:pt idx="9" formatCode="0">
                  <c:v>45.3</c:v>
                </c:pt>
                <c:pt idx="10" formatCode="0">
                  <c:v>52.3</c:v>
                </c:pt>
                <c:pt idx="11" formatCode="0">
                  <c:v>74.7</c:v>
                </c:pt>
                <c:pt idx="12" formatCode="0">
                  <c:v>87.5</c:v>
                </c:pt>
                <c:pt idx="13" formatCode="0">
                  <c:v>91.4</c:v>
                </c:pt>
                <c:pt idx="14" formatCode="0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46301887694616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5A-4A87-B99A-B8E8D193895A}"/>
                </c:ext>
              </c:extLst>
            </c:dLbl>
            <c:dLbl>
              <c:idx val="7"/>
              <c:layout>
                <c:manualLayout>
                  <c:x val="9.3052248765608317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5A-4A87-B99A-B8E8D193895A}"/>
                </c:ext>
              </c:extLst>
            </c:dLbl>
            <c:dLbl>
              <c:idx val="12"/>
              <c:layout>
                <c:manualLayout>
                  <c:x val="7.7090590496977128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5A-4A87-B99A-B8E8D193895A}"/>
                </c:ext>
              </c:extLst>
            </c:dLbl>
            <c:dLbl>
              <c:idx val="14"/>
              <c:layout>
                <c:manualLayout>
                  <c:x val="1.97875341558392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A-4A87-B99A-B8E8D1938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2.4</c:v>
                </c:pt>
                <c:pt idx="3" formatCode="0">
                  <c:v>3.1</c:v>
                </c:pt>
                <c:pt idx="7" formatCode="0">
                  <c:v>5.6</c:v>
                </c:pt>
                <c:pt idx="9" formatCode="0">
                  <c:v>1.5</c:v>
                </c:pt>
                <c:pt idx="10" formatCode="0">
                  <c:v>3.6</c:v>
                </c:pt>
                <c:pt idx="11" formatCode="0">
                  <c:v>2.4</c:v>
                </c:pt>
                <c:pt idx="13" formatCode="0">
                  <c:v>0.8</c:v>
                </c:pt>
                <c:pt idx="14" formatCode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68132936002893"/>
          <c:y val="7.5647224041767519E-2"/>
          <c:w val="0.82342591329514725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3"/>
              <c:layout>
                <c:manualLayout>
                  <c:x val="-3.4291548477735946E-2"/>
                  <c:y val="-6.0945065166930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0-474A-BF28-595332C819BC}"/>
                </c:ext>
              </c:extLst>
            </c:dLbl>
            <c:dLbl>
              <c:idx val="12"/>
              <c:layout>
                <c:manualLayout>
                  <c:x val="-2.1052688941735065E-2"/>
                  <c:y val="-6.6389038324285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3D-4BE0-8124-81B8373504C5}"/>
                </c:ext>
              </c:extLst>
            </c:dLbl>
            <c:dLbl>
              <c:idx val="48"/>
              <c:layout>
                <c:manualLayout>
                  <c:x val="-3.8756593852441311E-2"/>
                  <c:y val="-3.916917253751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3D-4BE0-8124-81B8373504C5}"/>
                </c:ext>
              </c:extLst>
            </c:dLbl>
            <c:dLbl>
              <c:idx val="53"/>
              <c:layout>
                <c:manualLayout>
                  <c:x val="-4.7686684601851555E-2"/>
                  <c:y val="-0.126272743055183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3D-4BE0-8124-81B8373504C5}"/>
                </c:ext>
              </c:extLst>
            </c:dLbl>
            <c:dLbl>
              <c:idx val="55"/>
              <c:layout>
                <c:manualLayout>
                  <c:x val="-3.2059025790383347E-2"/>
                  <c:y val="-3.9169172537513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3D-4BE0-8124-81B8373504C5}"/>
                </c:ext>
              </c:extLst>
            </c:dLbl>
            <c:dLbl>
              <c:idx val="58"/>
              <c:layout>
                <c:manualLayout>
                  <c:x val="-3.5247314292786033E-2"/>
                  <c:y val="-6.6389038324285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3D-4BE0-8124-81B8373504C5}"/>
                </c:ext>
              </c:extLst>
            </c:dLbl>
            <c:dLbl>
              <c:idx val="59"/>
              <c:layout>
                <c:manualLayout>
                  <c:x val="-3.5026874651058623E-2"/>
                  <c:y val="-0.14804863568460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3D-4BE0-8124-81B8373504C5}"/>
                </c:ext>
              </c:extLst>
            </c:dLbl>
            <c:dLbl>
              <c:idx val="60"/>
              <c:layout>
                <c:manualLayout>
                  <c:x val="-1.4091261308518462E-3"/>
                  <c:y val="-6.094506516693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BD-4CCB-99E5-1CB278DE6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Sheet1!$A$2:$A$62</c:f>
              <c:strCache>
                <c:ptCount val="61"/>
                <c:pt idx="0">
                  <c:v>Νοε-14</c:v>
                </c:pt>
                <c:pt idx="1">
                  <c:v>Δεκ-14</c:v>
                </c:pt>
                <c:pt idx="2">
                  <c:v>Ιαν-15</c:v>
                </c:pt>
                <c:pt idx="3">
                  <c:v>Φεβ-15</c:v>
                </c:pt>
                <c:pt idx="4">
                  <c:v>Μαρ-15</c:v>
                </c:pt>
                <c:pt idx="5">
                  <c:v>Απρ-15</c:v>
                </c:pt>
                <c:pt idx="6">
                  <c:v>Ιούν-15</c:v>
                </c:pt>
                <c:pt idx="7">
                  <c:v>Ιουλ-15</c:v>
                </c:pt>
                <c:pt idx="8">
                  <c:v>Αυγ/Σεπ-15</c:v>
                </c:pt>
                <c:pt idx="9">
                  <c:v>Σεπ-15</c:v>
                </c:pt>
                <c:pt idx="10">
                  <c:v>Οκτ-15</c:v>
                </c:pt>
                <c:pt idx="11">
                  <c:v>Ιαν-16</c:v>
                </c:pt>
                <c:pt idx="12">
                  <c:v>Φεβ-16</c:v>
                </c:pt>
                <c:pt idx="13">
                  <c:v>Μαρ-16</c:v>
                </c:pt>
                <c:pt idx="14">
                  <c:v>Απρ-16</c:v>
                </c:pt>
                <c:pt idx="15">
                  <c:v>Μάι-16</c:v>
                </c:pt>
                <c:pt idx="16">
                  <c:v>Ιούν-16</c:v>
                </c:pt>
                <c:pt idx="17">
                  <c:v>Σεπ-16</c:v>
                </c:pt>
                <c:pt idx="18">
                  <c:v>Οκτ-16</c:v>
                </c:pt>
                <c:pt idx="19">
                  <c:v>Νοε-16</c:v>
                </c:pt>
                <c:pt idx="20">
                  <c:v>Δεκ-16</c:v>
                </c:pt>
                <c:pt idx="21">
                  <c:v>Ιαν-17</c:v>
                </c:pt>
                <c:pt idx="22">
                  <c:v>Φεβ-17</c:v>
                </c:pt>
                <c:pt idx="23">
                  <c:v>Μαρ-17</c:v>
                </c:pt>
                <c:pt idx="24">
                  <c:v>Απρ-17</c:v>
                </c:pt>
                <c:pt idx="25">
                  <c:v>Μάι-17</c:v>
                </c:pt>
                <c:pt idx="26">
                  <c:v>Ιούν-17</c:v>
                </c:pt>
                <c:pt idx="27">
                  <c:v>Σεπ-17</c:v>
                </c:pt>
                <c:pt idx="28">
                  <c:v>Οκτ-17</c:v>
                </c:pt>
                <c:pt idx="29">
                  <c:v>Νοε-17</c:v>
                </c:pt>
                <c:pt idx="30">
                  <c:v>Δεκ-17</c:v>
                </c:pt>
                <c:pt idx="31">
                  <c:v>Ιαν-18</c:v>
                </c:pt>
                <c:pt idx="32">
                  <c:v>Φεβ-18</c:v>
                </c:pt>
                <c:pt idx="33">
                  <c:v>Μαρ-18</c:v>
                </c:pt>
                <c:pt idx="34">
                  <c:v>Απρ-18</c:v>
                </c:pt>
                <c:pt idx="35">
                  <c:v>Μάι-18</c:v>
                </c:pt>
                <c:pt idx="36">
                  <c:v>Ιουν-18</c:v>
                </c:pt>
                <c:pt idx="37">
                  <c:v>Σεπ-18</c:v>
                </c:pt>
                <c:pt idx="38">
                  <c:v>Οκτ-18</c:v>
                </c:pt>
                <c:pt idx="39">
                  <c:v>Νοε-18</c:v>
                </c:pt>
                <c:pt idx="40">
                  <c:v>Δεκ-18</c:v>
                </c:pt>
                <c:pt idx="41">
                  <c:v>Ιαν-19</c:v>
                </c:pt>
                <c:pt idx="42">
                  <c:v>Φεβ-19</c:v>
                </c:pt>
                <c:pt idx="43">
                  <c:v>Μαρ-19</c:v>
                </c:pt>
                <c:pt idx="44">
                  <c:v>Απρ-19</c:v>
                </c:pt>
                <c:pt idx="45">
                  <c:v>Μαι-19</c:v>
                </c:pt>
                <c:pt idx="46">
                  <c:v>Ιουν-19</c:v>
                </c:pt>
                <c:pt idx="47">
                  <c:v>Ιουλ-19</c:v>
                </c:pt>
                <c:pt idx="48">
                  <c:v>Σεπ-19</c:v>
                </c:pt>
                <c:pt idx="49">
                  <c:v>Οκτ-19</c:v>
                </c:pt>
                <c:pt idx="50">
                  <c:v>Νοε-19</c:v>
                </c:pt>
                <c:pt idx="51">
                  <c:v>Δεκ-19</c:v>
                </c:pt>
                <c:pt idx="52">
                  <c:v>Ιαν-20</c:v>
                </c:pt>
                <c:pt idx="53">
                  <c:v>Φεβ-20</c:v>
                </c:pt>
                <c:pt idx="54">
                  <c:v>Μαρ-20</c:v>
                </c:pt>
                <c:pt idx="55">
                  <c:v>Απρ-20</c:v>
                </c:pt>
                <c:pt idx="56">
                  <c:v>Μάι-20</c:v>
                </c:pt>
                <c:pt idx="57">
                  <c:v>Ιουν-20</c:v>
                </c:pt>
                <c:pt idx="58">
                  <c:v>Σεπ-20</c:v>
                </c:pt>
                <c:pt idx="59">
                  <c:v>Οκτ-20</c:v>
                </c:pt>
                <c:pt idx="60">
                  <c:v>Νοε-20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29</c:v>
                </c:pt>
                <c:pt idx="1">
                  <c:v>26</c:v>
                </c:pt>
                <c:pt idx="2">
                  <c:v>24</c:v>
                </c:pt>
                <c:pt idx="3">
                  <c:v>69</c:v>
                </c:pt>
                <c:pt idx="4">
                  <c:v>56</c:v>
                </c:pt>
                <c:pt idx="5">
                  <c:v>49</c:v>
                </c:pt>
                <c:pt idx="6">
                  <c:v>46</c:v>
                </c:pt>
                <c:pt idx="7">
                  <c:v>38</c:v>
                </c:pt>
                <c:pt idx="8">
                  <c:v>19</c:v>
                </c:pt>
                <c:pt idx="9">
                  <c:v>22</c:v>
                </c:pt>
                <c:pt idx="10">
                  <c:v>36</c:v>
                </c:pt>
                <c:pt idx="11">
                  <c:v>13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13</c:v>
                </c:pt>
                <c:pt idx="16">
                  <c:v>13</c:v>
                </c:pt>
                <c:pt idx="17">
                  <c:v>10</c:v>
                </c:pt>
                <c:pt idx="18">
                  <c:v>10</c:v>
                </c:pt>
                <c:pt idx="19">
                  <c:v>9</c:v>
                </c:pt>
                <c:pt idx="20">
                  <c:v>12</c:v>
                </c:pt>
                <c:pt idx="21">
                  <c:v>8</c:v>
                </c:pt>
                <c:pt idx="22">
                  <c:v>11</c:v>
                </c:pt>
                <c:pt idx="23">
                  <c:v>11</c:v>
                </c:pt>
                <c:pt idx="24">
                  <c:v>13</c:v>
                </c:pt>
                <c:pt idx="25">
                  <c:v>13</c:v>
                </c:pt>
                <c:pt idx="26">
                  <c:v>15</c:v>
                </c:pt>
                <c:pt idx="27">
                  <c:v>16</c:v>
                </c:pt>
                <c:pt idx="28">
                  <c:v>20</c:v>
                </c:pt>
                <c:pt idx="29">
                  <c:v>20</c:v>
                </c:pt>
                <c:pt idx="30">
                  <c:v>22</c:v>
                </c:pt>
                <c:pt idx="31">
                  <c:v>22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26</c:v>
                </c:pt>
                <c:pt idx="38">
                  <c:v>23</c:v>
                </c:pt>
                <c:pt idx="39">
                  <c:v>26</c:v>
                </c:pt>
                <c:pt idx="40">
                  <c:v>24</c:v>
                </c:pt>
                <c:pt idx="41">
                  <c:v>24</c:v>
                </c:pt>
                <c:pt idx="42">
                  <c:v>23</c:v>
                </c:pt>
                <c:pt idx="43">
                  <c:v>23</c:v>
                </c:pt>
                <c:pt idx="44">
                  <c:v>28</c:v>
                </c:pt>
                <c:pt idx="45">
                  <c:v>28</c:v>
                </c:pt>
                <c:pt idx="46">
                  <c:v>33</c:v>
                </c:pt>
                <c:pt idx="47">
                  <c:v>34</c:v>
                </c:pt>
                <c:pt idx="48">
                  <c:v>56</c:v>
                </c:pt>
                <c:pt idx="49">
                  <c:v>54</c:v>
                </c:pt>
                <c:pt idx="50">
                  <c:v>53</c:v>
                </c:pt>
                <c:pt idx="51">
                  <c:v>53</c:v>
                </c:pt>
                <c:pt idx="52">
                  <c:v>51</c:v>
                </c:pt>
                <c:pt idx="53">
                  <c:v>47</c:v>
                </c:pt>
                <c:pt idx="54">
                  <c:v>74</c:v>
                </c:pt>
                <c:pt idx="55">
                  <c:v>76</c:v>
                </c:pt>
                <c:pt idx="56">
                  <c:v>64</c:v>
                </c:pt>
                <c:pt idx="57">
                  <c:v>53</c:v>
                </c:pt>
                <c:pt idx="58">
                  <c:v>46</c:v>
                </c:pt>
                <c:pt idx="59">
                  <c:v>49</c:v>
                </c:pt>
                <c:pt idx="60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D-4BE0-8124-81B8373504C5}"/>
                </c:ext>
              </c:extLst>
            </c:dLbl>
            <c:dLbl>
              <c:idx val="3"/>
              <c:layout>
                <c:manualLayout>
                  <c:x val="-2.9826503103030748E-2"/>
                  <c:y val="4.461357435417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D-4BE0-8124-81B8373504C5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D-4BE0-8124-81B8373504C5}"/>
                </c:ext>
              </c:extLst>
            </c:dLbl>
            <c:dLbl>
              <c:idx val="48"/>
              <c:layout>
                <c:manualLayout>
                  <c:x val="-3.4291548477736113E-2"/>
                  <c:y val="3.3725628039462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D-4BE0-8124-81B8373504C5}"/>
                </c:ext>
              </c:extLst>
            </c:dLbl>
            <c:dLbl>
              <c:idx val="53"/>
              <c:layout>
                <c:manualLayout>
                  <c:x val="-4.5454161914498949E-2"/>
                  <c:y val="8.2721386455651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D-4BE0-8124-81B8373504C5}"/>
                </c:ext>
              </c:extLst>
            </c:dLbl>
            <c:dLbl>
              <c:idx val="55"/>
              <c:layout>
                <c:manualLayout>
                  <c:x val="-2.7593980415678308E-2"/>
                  <c:y val="4.461357435417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3D-4BE0-8124-81B8373504C5}"/>
                </c:ext>
              </c:extLst>
            </c:dLbl>
            <c:dLbl>
              <c:idx val="58"/>
              <c:layout>
                <c:manualLayout>
                  <c:x val="-3.4291548477735946E-2"/>
                  <c:y val="6.0945493826234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3D-4BE0-8124-81B8373504C5}"/>
                </c:ext>
              </c:extLst>
            </c:dLbl>
            <c:dLbl>
              <c:idx val="59"/>
              <c:layout>
                <c:manualLayout>
                  <c:x val="-3.5026874651058623E-2"/>
                  <c:y val="0.10449727908506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3D-4BE0-8124-81B8373504C5}"/>
                </c:ext>
              </c:extLst>
            </c:dLbl>
            <c:dLbl>
              <c:idx val="60"/>
              <c:layout>
                <c:manualLayout>
                  <c:x val="-1.4091261308518462E-3"/>
                  <c:y val="2.828165488210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BD-4CCB-99E5-1CB278DE6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Sheet1!$A$2:$A$62</c:f>
              <c:strCache>
                <c:ptCount val="61"/>
                <c:pt idx="0">
                  <c:v>Νοε-14</c:v>
                </c:pt>
                <c:pt idx="1">
                  <c:v>Δεκ-14</c:v>
                </c:pt>
                <c:pt idx="2">
                  <c:v>Ιαν-15</c:v>
                </c:pt>
                <c:pt idx="3">
                  <c:v>Φεβ-15</c:v>
                </c:pt>
                <c:pt idx="4">
                  <c:v>Μαρ-15</c:v>
                </c:pt>
                <c:pt idx="5">
                  <c:v>Απρ-15</c:v>
                </c:pt>
                <c:pt idx="6">
                  <c:v>Ιούν-15</c:v>
                </c:pt>
                <c:pt idx="7">
                  <c:v>Ιουλ-15</c:v>
                </c:pt>
                <c:pt idx="8">
                  <c:v>Αυγ/Σεπ-15</c:v>
                </c:pt>
                <c:pt idx="9">
                  <c:v>Σεπ-15</c:v>
                </c:pt>
                <c:pt idx="10">
                  <c:v>Οκτ-15</c:v>
                </c:pt>
                <c:pt idx="11">
                  <c:v>Ιαν-16</c:v>
                </c:pt>
                <c:pt idx="12">
                  <c:v>Φεβ-16</c:v>
                </c:pt>
                <c:pt idx="13">
                  <c:v>Μαρ-16</c:v>
                </c:pt>
                <c:pt idx="14">
                  <c:v>Απρ-16</c:v>
                </c:pt>
                <c:pt idx="15">
                  <c:v>Μάι-16</c:v>
                </c:pt>
                <c:pt idx="16">
                  <c:v>Ιούν-16</c:v>
                </c:pt>
                <c:pt idx="17">
                  <c:v>Σεπ-16</c:v>
                </c:pt>
                <c:pt idx="18">
                  <c:v>Οκτ-16</c:v>
                </c:pt>
                <c:pt idx="19">
                  <c:v>Νοε-16</c:v>
                </c:pt>
                <c:pt idx="20">
                  <c:v>Δεκ-16</c:v>
                </c:pt>
                <c:pt idx="21">
                  <c:v>Ιαν-17</c:v>
                </c:pt>
                <c:pt idx="22">
                  <c:v>Φεβ-17</c:v>
                </c:pt>
                <c:pt idx="23">
                  <c:v>Μαρ-17</c:v>
                </c:pt>
                <c:pt idx="24">
                  <c:v>Απρ-17</c:v>
                </c:pt>
                <c:pt idx="25">
                  <c:v>Μάι-17</c:v>
                </c:pt>
                <c:pt idx="26">
                  <c:v>Ιούν-17</c:v>
                </c:pt>
                <c:pt idx="27">
                  <c:v>Σεπ-17</c:v>
                </c:pt>
                <c:pt idx="28">
                  <c:v>Οκτ-17</c:v>
                </c:pt>
                <c:pt idx="29">
                  <c:v>Νοε-17</c:v>
                </c:pt>
                <c:pt idx="30">
                  <c:v>Δεκ-17</c:v>
                </c:pt>
                <c:pt idx="31">
                  <c:v>Ιαν-18</c:v>
                </c:pt>
                <c:pt idx="32">
                  <c:v>Φεβ-18</c:v>
                </c:pt>
                <c:pt idx="33">
                  <c:v>Μαρ-18</c:v>
                </c:pt>
                <c:pt idx="34">
                  <c:v>Απρ-18</c:v>
                </c:pt>
                <c:pt idx="35">
                  <c:v>Μάι-18</c:v>
                </c:pt>
                <c:pt idx="36">
                  <c:v>Ιουν-18</c:v>
                </c:pt>
                <c:pt idx="37">
                  <c:v>Σεπ-18</c:v>
                </c:pt>
                <c:pt idx="38">
                  <c:v>Οκτ-18</c:v>
                </c:pt>
                <c:pt idx="39">
                  <c:v>Νοε-18</c:v>
                </c:pt>
                <c:pt idx="40">
                  <c:v>Δεκ-18</c:v>
                </c:pt>
                <c:pt idx="41">
                  <c:v>Ιαν-19</c:v>
                </c:pt>
                <c:pt idx="42">
                  <c:v>Φεβ-19</c:v>
                </c:pt>
                <c:pt idx="43">
                  <c:v>Μαρ-19</c:v>
                </c:pt>
                <c:pt idx="44">
                  <c:v>Απρ-19</c:v>
                </c:pt>
                <c:pt idx="45">
                  <c:v>Μαι-19</c:v>
                </c:pt>
                <c:pt idx="46">
                  <c:v>Ιουν-19</c:v>
                </c:pt>
                <c:pt idx="47">
                  <c:v>Ιουλ-19</c:v>
                </c:pt>
                <c:pt idx="48">
                  <c:v>Σεπ-19</c:v>
                </c:pt>
                <c:pt idx="49">
                  <c:v>Οκτ-19</c:v>
                </c:pt>
                <c:pt idx="50">
                  <c:v>Νοε-19</c:v>
                </c:pt>
                <c:pt idx="51">
                  <c:v>Δεκ-19</c:v>
                </c:pt>
                <c:pt idx="52">
                  <c:v>Ιαν-20</c:v>
                </c:pt>
                <c:pt idx="53">
                  <c:v>Φεβ-20</c:v>
                </c:pt>
                <c:pt idx="54">
                  <c:v>Μαρ-20</c:v>
                </c:pt>
                <c:pt idx="55">
                  <c:v>Απρ-20</c:v>
                </c:pt>
                <c:pt idx="56">
                  <c:v>Μάι-20</c:v>
                </c:pt>
                <c:pt idx="57">
                  <c:v>Ιουν-20</c:v>
                </c:pt>
                <c:pt idx="58">
                  <c:v>Σεπ-20</c:v>
                </c:pt>
                <c:pt idx="59">
                  <c:v>Οκτ-20</c:v>
                </c:pt>
                <c:pt idx="60">
                  <c:v>Νοε-20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64</c:v>
                </c:pt>
                <c:pt idx="1">
                  <c:v>68</c:v>
                </c:pt>
                <c:pt idx="2">
                  <c:v>67</c:v>
                </c:pt>
                <c:pt idx="3">
                  <c:v>24</c:v>
                </c:pt>
                <c:pt idx="4">
                  <c:v>36</c:v>
                </c:pt>
                <c:pt idx="5">
                  <c:v>41</c:v>
                </c:pt>
                <c:pt idx="6">
                  <c:v>48</c:v>
                </c:pt>
                <c:pt idx="7">
                  <c:v>55</c:v>
                </c:pt>
                <c:pt idx="8">
                  <c:v>73</c:v>
                </c:pt>
                <c:pt idx="9">
                  <c:v>70</c:v>
                </c:pt>
                <c:pt idx="10">
                  <c:v>59</c:v>
                </c:pt>
                <c:pt idx="11">
                  <c:v>82</c:v>
                </c:pt>
                <c:pt idx="12">
                  <c:v>87</c:v>
                </c:pt>
                <c:pt idx="13">
                  <c:v>86</c:v>
                </c:pt>
                <c:pt idx="14">
                  <c:v>85</c:v>
                </c:pt>
                <c:pt idx="15">
                  <c:v>82</c:v>
                </c:pt>
                <c:pt idx="16">
                  <c:v>83</c:v>
                </c:pt>
                <c:pt idx="17">
                  <c:v>86</c:v>
                </c:pt>
                <c:pt idx="18">
                  <c:v>84</c:v>
                </c:pt>
                <c:pt idx="19">
                  <c:v>87</c:v>
                </c:pt>
                <c:pt idx="20">
                  <c:v>83</c:v>
                </c:pt>
                <c:pt idx="21">
                  <c:v>87</c:v>
                </c:pt>
                <c:pt idx="22">
                  <c:v>84</c:v>
                </c:pt>
                <c:pt idx="23">
                  <c:v>84</c:v>
                </c:pt>
                <c:pt idx="24">
                  <c:v>80</c:v>
                </c:pt>
                <c:pt idx="25">
                  <c:v>82</c:v>
                </c:pt>
                <c:pt idx="26">
                  <c:v>80</c:v>
                </c:pt>
                <c:pt idx="27">
                  <c:v>76</c:v>
                </c:pt>
                <c:pt idx="28">
                  <c:v>73</c:v>
                </c:pt>
                <c:pt idx="29">
                  <c:v>72</c:v>
                </c:pt>
                <c:pt idx="30">
                  <c:v>71</c:v>
                </c:pt>
                <c:pt idx="31">
                  <c:v>72</c:v>
                </c:pt>
                <c:pt idx="32">
                  <c:v>73</c:v>
                </c:pt>
                <c:pt idx="33">
                  <c:v>74</c:v>
                </c:pt>
                <c:pt idx="34">
                  <c:v>73</c:v>
                </c:pt>
                <c:pt idx="35">
                  <c:v>72</c:v>
                </c:pt>
                <c:pt idx="36">
                  <c:v>74</c:v>
                </c:pt>
                <c:pt idx="37">
                  <c:v>69</c:v>
                </c:pt>
                <c:pt idx="38">
                  <c:v>72</c:v>
                </c:pt>
                <c:pt idx="39">
                  <c:v>67</c:v>
                </c:pt>
                <c:pt idx="40">
                  <c:v>70</c:v>
                </c:pt>
                <c:pt idx="41">
                  <c:v>70</c:v>
                </c:pt>
                <c:pt idx="42">
                  <c:v>72</c:v>
                </c:pt>
                <c:pt idx="43">
                  <c:v>71</c:v>
                </c:pt>
                <c:pt idx="44">
                  <c:v>67</c:v>
                </c:pt>
                <c:pt idx="45">
                  <c:v>66</c:v>
                </c:pt>
                <c:pt idx="46">
                  <c:v>60</c:v>
                </c:pt>
                <c:pt idx="47">
                  <c:v>59</c:v>
                </c:pt>
                <c:pt idx="48">
                  <c:v>30</c:v>
                </c:pt>
                <c:pt idx="49">
                  <c:v>34</c:v>
                </c:pt>
                <c:pt idx="50">
                  <c:v>36</c:v>
                </c:pt>
                <c:pt idx="51">
                  <c:v>37</c:v>
                </c:pt>
                <c:pt idx="52">
                  <c:v>37</c:v>
                </c:pt>
                <c:pt idx="53">
                  <c:v>42</c:v>
                </c:pt>
                <c:pt idx="54">
                  <c:v>19</c:v>
                </c:pt>
                <c:pt idx="55">
                  <c:v>16</c:v>
                </c:pt>
                <c:pt idx="56">
                  <c:v>25</c:v>
                </c:pt>
                <c:pt idx="57">
                  <c:v>36</c:v>
                </c:pt>
                <c:pt idx="58">
                  <c:v>41</c:v>
                </c:pt>
                <c:pt idx="59">
                  <c:v>37</c:v>
                </c:pt>
                <c:pt idx="6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4785478489520641"/>
          <c:y val="8.2163208479760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17424973222542E-2"/>
          <c:y val="4.5254862254362309E-2"/>
          <c:w val="0.98204579776865608"/>
          <c:h val="0.802619574256059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3399FF">
                <a:alpha val="60000"/>
              </a:srgb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Στον ψηφιακό μετασχηματισμό του κράτους</c:v>
                </c:pt>
                <c:pt idx="1">
                  <c:v>Στην δημόσια υγεία-κορονοϊό</c:v>
                </c:pt>
                <c:pt idx="2">
                  <c:v>Στο περιβάλλον</c:v>
                </c:pt>
                <c:pt idx="3">
                  <c:v>Στην εγκληματικότητα </c:v>
                </c:pt>
                <c:pt idx="4">
                  <c:v>Στις Ελληνοτουρκικές σχέσεις</c:v>
                </c:pt>
                <c:pt idx="5">
                  <c:v>Στις υποδομές (αυτοκίνητοδρομοι κτλ)</c:v>
                </c:pt>
                <c:pt idx="6">
                  <c:v>Στην προσέλκυση επενδύσεων</c:v>
                </c:pt>
                <c:pt idx="7">
                  <c:v>Στη φορολογική πολιτική</c:v>
                </c:pt>
                <c:pt idx="8">
                  <c:v>Στον πολιτισμό</c:v>
                </c:pt>
                <c:pt idx="9">
                  <c:v>Στην οικονομία</c:v>
                </c:pt>
                <c:pt idx="10">
                  <c:v>Στην αντιμετώπιση της διαφθοράς</c:v>
                </c:pt>
                <c:pt idx="11">
                  <c:v>Στο μεταναστευτικό </c:v>
                </c:pt>
                <c:pt idx="12">
                  <c:v>Στην παιδεία</c:v>
                </c:pt>
                <c:pt idx="13">
                  <c:v>Στα εργασιακά θέματα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64.3</c:v>
                </c:pt>
                <c:pt idx="1">
                  <c:v>50.2</c:v>
                </c:pt>
                <c:pt idx="2">
                  <c:v>47.4</c:v>
                </c:pt>
                <c:pt idx="3">
                  <c:v>47.4</c:v>
                </c:pt>
                <c:pt idx="4">
                  <c:v>47.4</c:v>
                </c:pt>
                <c:pt idx="5">
                  <c:v>44.2</c:v>
                </c:pt>
                <c:pt idx="6">
                  <c:v>42.9</c:v>
                </c:pt>
                <c:pt idx="7">
                  <c:v>40.4</c:v>
                </c:pt>
                <c:pt idx="8">
                  <c:v>40.4</c:v>
                </c:pt>
                <c:pt idx="9">
                  <c:v>36.200000000000003</c:v>
                </c:pt>
                <c:pt idx="10">
                  <c:v>36.1</c:v>
                </c:pt>
                <c:pt idx="11">
                  <c:v>34.299999999999997</c:v>
                </c:pt>
                <c:pt idx="12">
                  <c:v>31.5</c:v>
                </c:pt>
                <c:pt idx="1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8-42DE-897D-8EFD98AE4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chemeClr val="accent3">
                <a:alpha val="6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Στον ψηφιακό μετασχηματισμό του κράτους</c:v>
                </c:pt>
                <c:pt idx="1">
                  <c:v>Στην δημόσια υγεία-κορονοϊό</c:v>
                </c:pt>
                <c:pt idx="2">
                  <c:v>Στο περιβάλλον</c:v>
                </c:pt>
                <c:pt idx="3">
                  <c:v>Στην εγκληματικότητα </c:v>
                </c:pt>
                <c:pt idx="4">
                  <c:v>Στις Ελληνοτουρκικές σχέσεις</c:v>
                </c:pt>
                <c:pt idx="5">
                  <c:v>Στις υποδομές (αυτοκίνητοδρομοι κτλ)</c:v>
                </c:pt>
                <c:pt idx="6">
                  <c:v>Στην προσέλκυση επενδύσεων</c:v>
                </c:pt>
                <c:pt idx="7">
                  <c:v>Στη φορολογική πολιτική</c:v>
                </c:pt>
                <c:pt idx="8">
                  <c:v>Στον πολιτισμό</c:v>
                </c:pt>
                <c:pt idx="9">
                  <c:v>Στην οικονομία</c:v>
                </c:pt>
                <c:pt idx="10">
                  <c:v>Στην αντιμετώπιση της διαφθοράς</c:v>
                </c:pt>
                <c:pt idx="11">
                  <c:v>Στο μεταναστευτικό </c:v>
                </c:pt>
                <c:pt idx="12">
                  <c:v>Στην παιδεία</c:v>
                </c:pt>
                <c:pt idx="13">
                  <c:v>Στα εργασιακά θέματα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2.1</c:v>
                </c:pt>
                <c:pt idx="1">
                  <c:v>3.5</c:v>
                </c:pt>
                <c:pt idx="2">
                  <c:v>5.8</c:v>
                </c:pt>
                <c:pt idx="3">
                  <c:v>4.0999999999999996</c:v>
                </c:pt>
                <c:pt idx="4">
                  <c:v>2.9</c:v>
                </c:pt>
                <c:pt idx="5">
                  <c:v>6.6</c:v>
                </c:pt>
                <c:pt idx="6">
                  <c:v>4.2</c:v>
                </c:pt>
                <c:pt idx="7">
                  <c:v>6.9</c:v>
                </c:pt>
                <c:pt idx="8">
                  <c:v>6.9</c:v>
                </c:pt>
                <c:pt idx="9">
                  <c:v>3.5</c:v>
                </c:pt>
                <c:pt idx="10">
                  <c:v>4.8</c:v>
                </c:pt>
                <c:pt idx="11">
                  <c:v>2.8</c:v>
                </c:pt>
                <c:pt idx="12">
                  <c:v>4.3</c:v>
                </c:pt>
                <c:pt idx="1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8-42DE-897D-8EFD98AE4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Στον ψηφιακό μετασχηματισμό του κράτους</c:v>
                </c:pt>
                <c:pt idx="1">
                  <c:v>Στην δημόσια υγεία-κορονοϊό</c:v>
                </c:pt>
                <c:pt idx="2">
                  <c:v>Στο περιβάλλον</c:v>
                </c:pt>
                <c:pt idx="3">
                  <c:v>Στην εγκληματικότητα </c:v>
                </c:pt>
                <c:pt idx="4">
                  <c:v>Στις Ελληνοτουρκικές σχέσεις</c:v>
                </c:pt>
                <c:pt idx="5">
                  <c:v>Στις υποδομές (αυτοκίνητοδρομοι κτλ)</c:v>
                </c:pt>
                <c:pt idx="6">
                  <c:v>Στην προσέλκυση επενδύσεων</c:v>
                </c:pt>
                <c:pt idx="7">
                  <c:v>Στη φορολογική πολιτική</c:v>
                </c:pt>
                <c:pt idx="8">
                  <c:v>Στον πολιτισμό</c:v>
                </c:pt>
                <c:pt idx="9">
                  <c:v>Στην οικονομία</c:v>
                </c:pt>
                <c:pt idx="10">
                  <c:v>Στην αντιμετώπιση της διαφθοράς</c:v>
                </c:pt>
                <c:pt idx="11">
                  <c:v>Στο μεταναστευτικό </c:v>
                </c:pt>
                <c:pt idx="12">
                  <c:v>Στην παιδεία</c:v>
                </c:pt>
                <c:pt idx="13">
                  <c:v>Στα εργασιακά θέματα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22.2</c:v>
                </c:pt>
                <c:pt idx="1">
                  <c:v>45.3</c:v>
                </c:pt>
                <c:pt idx="2">
                  <c:v>34.9</c:v>
                </c:pt>
                <c:pt idx="3">
                  <c:v>43.7</c:v>
                </c:pt>
                <c:pt idx="4">
                  <c:v>46.8</c:v>
                </c:pt>
                <c:pt idx="5">
                  <c:v>42.6</c:v>
                </c:pt>
                <c:pt idx="6">
                  <c:v>37.6</c:v>
                </c:pt>
                <c:pt idx="7">
                  <c:v>45.1</c:v>
                </c:pt>
                <c:pt idx="8">
                  <c:v>44.7</c:v>
                </c:pt>
                <c:pt idx="9">
                  <c:v>58</c:v>
                </c:pt>
                <c:pt idx="10">
                  <c:v>52.7</c:v>
                </c:pt>
                <c:pt idx="11">
                  <c:v>61</c:v>
                </c:pt>
                <c:pt idx="12">
                  <c:v>59.2</c:v>
                </c:pt>
                <c:pt idx="13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38-42DE-897D-8EFD98AE4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6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Στον ψηφιακό μετασχηματισμό του κράτους</c:v>
                </c:pt>
                <c:pt idx="1">
                  <c:v>Στην δημόσια υγεία-κορονοϊό</c:v>
                </c:pt>
                <c:pt idx="2">
                  <c:v>Στο περιβάλλον</c:v>
                </c:pt>
                <c:pt idx="3">
                  <c:v>Στην εγκληματικότητα </c:v>
                </c:pt>
                <c:pt idx="4">
                  <c:v>Στις Ελληνοτουρκικές σχέσεις</c:v>
                </c:pt>
                <c:pt idx="5">
                  <c:v>Στις υποδομές (αυτοκίνητοδρομοι κτλ)</c:v>
                </c:pt>
                <c:pt idx="6">
                  <c:v>Στην προσέλκυση επενδύσεων</c:v>
                </c:pt>
                <c:pt idx="7">
                  <c:v>Στη φορολογική πολιτική</c:v>
                </c:pt>
                <c:pt idx="8">
                  <c:v>Στον πολιτισμό</c:v>
                </c:pt>
                <c:pt idx="9">
                  <c:v>Στην οικονομία</c:v>
                </c:pt>
                <c:pt idx="10">
                  <c:v>Στην αντιμετώπιση της διαφθοράς</c:v>
                </c:pt>
                <c:pt idx="11">
                  <c:v>Στο μεταναστευτικό </c:v>
                </c:pt>
                <c:pt idx="12">
                  <c:v>Στην παιδεία</c:v>
                </c:pt>
                <c:pt idx="13">
                  <c:v>Στα εργασιακά θέματα</c:v>
                </c:pt>
              </c:strCache>
            </c:strRef>
          </c:cat>
          <c:val>
            <c:numRef>
              <c:f>Sheet1!$E$2:$E$15</c:f>
              <c:numCache>
                <c:formatCode>0</c:formatCode>
                <c:ptCount val="14"/>
                <c:pt idx="0">
                  <c:v>11.5</c:v>
                </c:pt>
                <c:pt idx="1">
                  <c:v>1</c:v>
                </c:pt>
                <c:pt idx="2">
                  <c:v>11.8</c:v>
                </c:pt>
                <c:pt idx="3">
                  <c:v>4.7</c:v>
                </c:pt>
                <c:pt idx="4">
                  <c:v>2.8</c:v>
                </c:pt>
                <c:pt idx="5">
                  <c:v>6.4</c:v>
                </c:pt>
                <c:pt idx="6">
                  <c:v>15.3</c:v>
                </c:pt>
                <c:pt idx="7">
                  <c:v>7.7</c:v>
                </c:pt>
                <c:pt idx="8">
                  <c:v>7.9</c:v>
                </c:pt>
                <c:pt idx="9">
                  <c:v>2.2999999999999998</c:v>
                </c:pt>
                <c:pt idx="10">
                  <c:v>6.4</c:v>
                </c:pt>
                <c:pt idx="11">
                  <c:v>1.9</c:v>
                </c:pt>
                <c:pt idx="12">
                  <c:v>5</c:v>
                </c:pt>
                <c:pt idx="1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38-42DE-897D-8EFD98AE4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7094136"/>
        <c:axId val="867096432"/>
      </c:barChart>
      <c:catAx>
        <c:axId val="86709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096432"/>
        <c:crosses val="autoZero"/>
        <c:auto val="1"/>
        <c:lblAlgn val="ctr"/>
        <c:lblOffset val="100"/>
        <c:noMultiLvlLbl val="0"/>
      </c:catAx>
      <c:valAx>
        <c:axId val="8670964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6709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47796265126769"/>
          <c:y val="7.6345894227240751E-2"/>
          <c:w val="0.5164918370333903"/>
          <c:h val="5.2806422182047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Θετικά</c:v>
                </c:pt>
                <c:pt idx="1">
                  <c:v>Ουδέτερα</c:v>
                </c:pt>
                <c:pt idx="2">
                  <c:v>Αρνητικά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11.4</c:v>
                </c:pt>
                <c:pt idx="1">
                  <c:v>33</c:v>
                </c:pt>
                <c:pt idx="2">
                  <c:v>54.7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Θετικά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EE-4E00-B2C4-162F04259F75}"/>
                </c:ext>
              </c:extLst>
            </c:dLbl>
            <c:dLbl>
              <c:idx val="46"/>
              <c:layout>
                <c:manualLayout>
                  <c:x val="-4.098911653979375E-2"/>
                  <c:y val="-6.42658887929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E-4E00-B2C4-162F04259F75}"/>
                </c:ext>
              </c:extLst>
            </c:dLbl>
            <c:dLbl>
              <c:idx val="47"/>
              <c:layout>
                <c:manualLayout>
                  <c:x val="-2.0896412353620508E-2"/>
                  <c:y val="4.461357435417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EE-4E00-B2C4-162F04259F75}"/>
                </c:ext>
              </c:extLst>
            </c:dLbl>
            <c:dLbl>
              <c:idx val="53"/>
              <c:layout>
                <c:manualLayout>
                  <c:x val="-3.4291548477735787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E-4E00-B2C4-162F04259F75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E-4E00-B2C4-162F04259F75}"/>
                </c:ext>
              </c:extLst>
            </c:dLbl>
            <c:dLbl>
              <c:idx val="58"/>
              <c:layout>
                <c:manualLayout>
                  <c:x val="-3.516117759067558E-2"/>
                  <c:y val="4.461357435417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85-4A0A-ADBE-50EE664D0CE9}"/>
                </c:ext>
              </c:extLst>
            </c:dLbl>
            <c:dLbl>
              <c:idx val="59"/>
              <c:layout>
                <c:manualLayout>
                  <c:x val="-6.0040797154748155E-3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D2-4B3E-B8A8-8A650551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 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6</c:v>
                </c:pt>
                <c:pt idx="30">
                  <c:v>5</c:v>
                </c:pt>
                <c:pt idx="31">
                  <c:v>7</c:v>
                </c:pt>
                <c:pt idx="32">
                  <c:v>6</c:v>
                </c:pt>
                <c:pt idx="33">
                  <c:v>6</c:v>
                </c:pt>
                <c:pt idx="34">
                  <c:v>7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12</c:v>
                </c:pt>
                <c:pt idx="44">
                  <c:v>11</c:v>
                </c:pt>
                <c:pt idx="45">
                  <c:v>15</c:v>
                </c:pt>
                <c:pt idx="46">
                  <c:v>15</c:v>
                </c:pt>
                <c:pt idx="47">
                  <c:v>25</c:v>
                </c:pt>
                <c:pt idx="48">
                  <c:v>27</c:v>
                </c:pt>
                <c:pt idx="49">
                  <c:v>27</c:v>
                </c:pt>
                <c:pt idx="50">
                  <c:v>24</c:v>
                </c:pt>
                <c:pt idx="51">
                  <c:v>23</c:v>
                </c:pt>
                <c:pt idx="52">
                  <c:v>25</c:v>
                </c:pt>
                <c:pt idx="53">
                  <c:v>18</c:v>
                </c:pt>
                <c:pt idx="54">
                  <c:v>16</c:v>
                </c:pt>
                <c:pt idx="55">
                  <c:v>14</c:v>
                </c:pt>
                <c:pt idx="56">
                  <c:v>15</c:v>
                </c:pt>
                <c:pt idx="57">
                  <c:v>14</c:v>
                </c:pt>
                <c:pt idx="58">
                  <c:v>11</c:v>
                </c:pt>
                <c:pt idx="59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E-4E00-B2C4-162F04259F75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EE-4E00-B2C4-162F04259F75}"/>
                </c:ext>
              </c:extLst>
            </c:dLbl>
            <c:dLbl>
              <c:idx val="4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E-4E00-B2C4-162F04259F75}"/>
                </c:ext>
              </c:extLst>
            </c:dLbl>
            <c:dLbl>
              <c:idx val="47"/>
              <c:layout>
                <c:manualLayout>
                  <c:x val="-2.0896412353620508E-2"/>
                  <c:y val="-6.42658887929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E-4E00-B2C4-162F04259F75}"/>
                </c:ext>
              </c:extLst>
            </c:dLbl>
            <c:dLbl>
              <c:idx val="5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EE-4E00-B2C4-162F04259F75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E-4E00-B2C4-162F04259F75}"/>
                </c:ext>
              </c:extLst>
            </c:dLbl>
            <c:dLbl>
              <c:idx val="58"/>
              <c:layout>
                <c:manualLayout>
                  <c:x val="-4.8642450416901635E-2"/>
                  <c:y val="-0.107817674051752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85-4A0A-ADBE-50EE664D0CE9}"/>
                </c:ext>
              </c:extLst>
            </c:dLbl>
            <c:dLbl>
              <c:idx val="5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D2-4B3E-B8A8-8A650551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 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73</c:v>
                </c:pt>
                <c:pt idx="1">
                  <c:v>74</c:v>
                </c:pt>
                <c:pt idx="2">
                  <c:v>81</c:v>
                </c:pt>
                <c:pt idx="3">
                  <c:v>78</c:v>
                </c:pt>
                <c:pt idx="4">
                  <c:v>64</c:v>
                </c:pt>
                <c:pt idx="5">
                  <c:v>67</c:v>
                </c:pt>
                <c:pt idx="6">
                  <c:v>67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88</c:v>
                </c:pt>
                <c:pt idx="11">
                  <c:v>92</c:v>
                </c:pt>
                <c:pt idx="12">
                  <c:v>89</c:v>
                </c:pt>
                <c:pt idx="13">
                  <c:v>89</c:v>
                </c:pt>
                <c:pt idx="14">
                  <c:v>89</c:v>
                </c:pt>
                <c:pt idx="15">
                  <c:v>88</c:v>
                </c:pt>
                <c:pt idx="16">
                  <c:v>88</c:v>
                </c:pt>
                <c:pt idx="17">
                  <c:v>89</c:v>
                </c:pt>
                <c:pt idx="18">
                  <c:v>91</c:v>
                </c:pt>
                <c:pt idx="19">
                  <c:v>87</c:v>
                </c:pt>
                <c:pt idx="20">
                  <c:v>87</c:v>
                </c:pt>
                <c:pt idx="21">
                  <c:v>87</c:v>
                </c:pt>
                <c:pt idx="22">
                  <c:v>86</c:v>
                </c:pt>
                <c:pt idx="23">
                  <c:v>84</c:v>
                </c:pt>
                <c:pt idx="24">
                  <c:v>85</c:v>
                </c:pt>
                <c:pt idx="25">
                  <c:v>83</c:v>
                </c:pt>
                <c:pt idx="26">
                  <c:v>80</c:v>
                </c:pt>
                <c:pt idx="27">
                  <c:v>78</c:v>
                </c:pt>
                <c:pt idx="28">
                  <c:v>77</c:v>
                </c:pt>
                <c:pt idx="29">
                  <c:v>77</c:v>
                </c:pt>
                <c:pt idx="30">
                  <c:v>77</c:v>
                </c:pt>
                <c:pt idx="31">
                  <c:v>73</c:v>
                </c:pt>
                <c:pt idx="32">
                  <c:v>78</c:v>
                </c:pt>
                <c:pt idx="33">
                  <c:v>78</c:v>
                </c:pt>
                <c:pt idx="34">
                  <c:v>76</c:v>
                </c:pt>
                <c:pt idx="35">
                  <c:v>78</c:v>
                </c:pt>
                <c:pt idx="36">
                  <c:v>73</c:v>
                </c:pt>
                <c:pt idx="37">
                  <c:v>73</c:v>
                </c:pt>
                <c:pt idx="38">
                  <c:v>71</c:v>
                </c:pt>
                <c:pt idx="39">
                  <c:v>72</c:v>
                </c:pt>
                <c:pt idx="40">
                  <c:v>73</c:v>
                </c:pt>
                <c:pt idx="41">
                  <c:v>73</c:v>
                </c:pt>
                <c:pt idx="42">
                  <c:v>74</c:v>
                </c:pt>
                <c:pt idx="43">
                  <c:v>69</c:v>
                </c:pt>
                <c:pt idx="44">
                  <c:v>69</c:v>
                </c:pt>
                <c:pt idx="45">
                  <c:v>65</c:v>
                </c:pt>
                <c:pt idx="46">
                  <c:v>65</c:v>
                </c:pt>
                <c:pt idx="47">
                  <c:v>33</c:v>
                </c:pt>
                <c:pt idx="48">
                  <c:v>32</c:v>
                </c:pt>
                <c:pt idx="49">
                  <c:v>37</c:v>
                </c:pt>
                <c:pt idx="50">
                  <c:v>35</c:v>
                </c:pt>
                <c:pt idx="51">
                  <c:v>35</c:v>
                </c:pt>
                <c:pt idx="52">
                  <c:v>32</c:v>
                </c:pt>
                <c:pt idx="53">
                  <c:v>32</c:v>
                </c:pt>
                <c:pt idx="54">
                  <c:v>41</c:v>
                </c:pt>
                <c:pt idx="55">
                  <c:v>47</c:v>
                </c:pt>
                <c:pt idx="56">
                  <c:v>53</c:v>
                </c:pt>
                <c:pt idx="57">
                  <c:v>53</c:v>
                </c:pt>
                <c:pt idx="58">
                  <c:v>50</c:v>
                </c:pt>
                <c:pt idx="5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232487529515"/>
          <c:y val="0.85975810755490589"/>
          <c:w val="0.456233941657678"/>
          <c:h val="0.1075780535009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Θετικά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dLbl>
              <c:idx val="5"/>
              <c:layout>
                <c:manualLayout>
                  <c:x val="-2.1203691854210292E-3"/>
                  <c:y val="-5.22876247543613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2A-4B91-B172-8A56F342CDA6}"/>
                </c:ext>
              </c:extLst>
            </c:dLbl>
            <c:dLbl>
              <c:idx val="9"/>
              <c:layout>
                <c:manualLayout>
                  <c:x val="-3.2440136749925523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2A-4B91-B172-8A56F342CDA6}"/>
                </c:ext>
              </c:extLst>
            </c:dLbl>
            <c:dLbl>
              <c:idx val="14"/>
              <c:layout>
                <c:manualLayout>
                  <c:x val="-5.106851700022120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2A-4B91-B172-8A56F342C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11.4</c:v>
                </c:pt>
                <c:pt idx="2" formatCode="0">
                  <c:v>24.2</c:v>
                </c:pt>
                <c:pt idx="3" formatCode="0">
                  <c:v>2.6</c:v>
                </c:pt>
                <c:pt idx="4" formatCode="0">
                  <c:v>15.4</c:v>
                </c:pt>
                <c:pt idx="5" formatCode="0">
                  <c:v>6.4</c:v>
                </c:pt>
                <c:pt idx="6" formatCode="0">
                  <c:v>6</c:v>
                </c:pt>
                <c:pt idx="7" formatCode="0">
                  <c:v>8.4</c:v>
                </c:pt>
                <c:pt idx="9" formatCode="0">
                  <c:v>2.2000000000000002</c:v>
                </c:pt>
                <c:pt idx="10" formatCode="0">
                  <c:v>5</c:v>
                </c:pt>
                <c:pt idx="11" formatCode="0">
                  <c:v>6.5</c:v>
                </c:pt>
                <c:pt idx="12" formatCode="0">
                  <c:v>28.6</c:v>
                </c:pt>
                <c:pt idx="13" formatCode="0">
                  <c:v>24</c:v>
                </c:pt>
                <c:pt idx="14" formatCode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Ουδέτερα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33</c:v>
                </c:pt>
                <c:pt idx="2" formatCode="0">
                  <c:v>42.9</c:v>
                </c:pt>
                <c:pt idx="3" formatCode="0">
                  <c:v>20.2</c:v>
                </c:pt>
                <c:pt idx="4" formatCode="0">
                  <c:v>30.6</c:v>
                </c:pt>
                <c:pt idx="5" formatCode="0">
                  <c:v>22.7</c:v>
                </c:pt>
                <c:pt idx="6" formatCode="0">
                  <c:v>35.799999999999997</c:v>
                </c:pt>
                <c:pt idx="7" formatCode="0">
                  <c:v>33.9</c:v>
                </c:pt>
                <c:pt idx="9" formatCode="0">
                  <c:v>21.1</c:v>
                </c:pt>
                <c:pt idx="10" formatCode="0">
                  <c:v>31</c:v>
                </c:pt>
                <c:pt idx="11" formatCode="0">
                  <c:v>37</c:v>
                </c:pt>
                <c:pt idx="12" formatCode="0">
                  <c:v>36.299999999999997</c:v>
                </c:pt>
                <c:pt idx="13" formatCode="0">
                  <c:v>40.799999999999997</c:v>
                </c:pt>
                <c:pt idx="14" formatCode="0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Αρνητικά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54.7</c:v>
                </c:pt>
                <c:pt idx="2" formatCode="0">
                  <c:v>32.299999999999997</c:v>
                </c:pt>
                <c:pt idx="3" formatCode="0">
                  <c:v>76.099999999999994</c:v>
                </c:pt>
                <c:pt idx="4" formatCode="0">
                  <c:v>54</c:v>
                </c:pt>
                <c:pt idx="5" formatCode="0">
                  <c:v>70.8</c:v>
                </c:pt>
                <c:pt idx="6" formatCode="0">
                  <c:v>58.2</c:v>
                </c:pt>
                <c:pt idx="7" formatCode="0">
                  <c:v>56.6</c:v>
                </c:pt>
                <c:pt idx="9" formatCode="0">
                  <c:v>75.099999999999994</c:v>
                </c:pt>
                <c:pt idx="10" formatCode="0">
                  <c:v>64</c:v>
                </c:pt>
                <c:pt idx="11" formatCode="0">
                  <c:v>56.4</c:v>
                </c:pt>
                <c:pt idx="12" formatCode="0">
                  <c:v>35.1</c:v>
                </c:pt>
                <c:pt idx="13" formatCode="0">
                  <c:v>33.799999999999997</c:v>
                </c:pt>
                <c:pt idx="14" formatCode="0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0.7</c:v>
                </c:pt>
                <c:pt idx="2" formatCode="0">
                  <c:v>0.6</c:v>
                </c:pt>
                <c:pt idx="3" formatCode="0">
                  <c:v>1.2</c:v>
                </c:pt>
                <c:pt idx="7" formatCode="0">
                  <c:v>0.9</c:v>
                </c:pt>
                <c:pt idx="9" formatCode="0">
                  <c:v>1.6</c:v>
                </c:pt>
                <c:pt idx="13" formatCode="0">
                  <c:v>1.4</c:v>
                </c:pt>
                <c:pt idx="14" formatCode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63421504502312"/>
          <c:y val="7.5647224041767519E-2"/>
          <c:w val="0.78547302761015303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Θα καλυτερέψουν</c:v>
                </c:pt>
                <c:pt idx="1">
                  <c:v>Θα μείνουν ίδιες</c:v>
                </c:pt>
                <c:pt idx="2">
                  <c:v>Θα χειροτερέψουν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65.900000000000006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καλυτερέψουν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2"/>
              <c:layout>
                <c:manualLayout>
                  <c:x val="-3.2059025790383354E-2"/>
                  <c:y val="3.916960119681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74A-BF28-595332C819BC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5-4B71-9FB0-DE0E3F09C9F5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E-4E00-B2C4-162F04259F75}"/>
                </c:ext>
              </c:extLst>
            </c:dLbl>
            <c:dLbl>
              <c:idx val="47"/>
              <c:layout>
                <c:manualLayout>
                  <c:x val="-2.7593980415678145E-2"/>
                  <c:y val="-8.6041781422334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EE-4E00-B2C4-162F04259F75}"/>
                </c:ext>
              </c:extLst>
            </c:dLbl>
            <c:dLbl>
              <c:idx val="53"/>
              <c:layout>
                <c:manualLayout>
                  <c:x val="-3.6524071165088545E-2"/>
                  <c:y val="1.739370856739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E-4E00-B2C4-162F04259F75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E-4E00-B2C4-162F04259F75}"/>
                </c:ext>
              </c:extLst>
            </c:dLbl>
            <c:dLbl>
              <c:idx val="58"/>
              <c:layout>
                <c:manualLayout>
                  <c:x val="-4.8556313714791181E-2"/>
                  <c:y val="5.005754751152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EE-4970-9FC6-457F776FC826}"/>
                </c:ext>
              </c:extLst>
            </c:dLbl>
            <c:dLbl>
              <c:idx val="59"/>
              <c:layout>
                <c:manualLayout>
                  <c:x val="-1.539034340769614E-3"/>
                  <c:y val="3.916960119681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4A-4344-B5A9-3859D1474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19</c:v>
                </c:pt>
                <c:pt idx="1">
                  <c:v>22</c:v>
                </c:pt>
                <c:pt idx="2">
                  <c:v>15</c:v>
                </c:pt>
                <c:pt idx="3">
                  <c:v>38</c:v>
                </c:pt>
                <c:pt idx="4">
                  <c:v>36</c:v>
                </c:pt>
                <c:pt idx="5">
                  <c:v>32</c:v>
                </c:pt>
                <c:pt idx="6">
                  <c:v>30</c:v>
                </c:pt>
                <c:pt idx="7">
                  <c:v>24</c:v>
                </c:pt>
                <c:pt idx="8">
                  <c:v>18</c:v>
                </c:pt>
                <c:pt idx="9">
                  <c:v>9</c:v>
                </c:pt>
                <c:pt idx="10">
                  <c:v>10</c:v>
                </c:pt>
                <c:pt idx="11">
                  <c:v>6</c:v>
                </c:pt>
                <c:pt idx="12">
                  <c:v>8</c:v>
                </c:pt>
                <c:pt idx="13">
                  <c:v>9</c:v>
                </c:pt>
                <c:pt idx="14">
                  <c:v>12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  <c:pt idx="20">
                  <c:v>8</c:v>
                </c:pt>
                <c:pt idx="21">
                  <c:v>10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14</c:v>
                </c:pt>
                <c:pt idx="29">
                  <c:v>14</c:v>
                </c:pt>
                <c:pt idx="30">
                  <c:v>13</c:v>
                </c:pt>
                <c:pt idx="31">
                  <c:v>18</c:v>
                </c:pt>
                <c:pt idx="32">
                  <c:v>16</c:v>
                </c:pt>
                <c:pt idx="33">
                  <c:v>17</c:v>
                </c:pt>
                <c:pt idx="34">
                  <c:v>15</c:v>
                </c:pt>
                <c:pt idx="35">
                  <c:v>17</c:v>
                </c:pt>
                <c:pt idx="36">
                  <c:v>19</c:v>
                </c:pt>
                <c:pt idx="37">
                  <c:v>17</c:v>
                </c:pt>
                <c:pt idx="38">
                  <c:v>20</c:v>
                </c:pt>
                <c:pt idx="39">
                  <c:v>20</c:v>
                </c:pt>
                <c:pt idx="40">
                  <c:v>22</c:v>
                </c:pt>
                <c:pt idx="41">
                  <c:v>18</c:v>
                </c:pt>
                <c:pt idx="42">
                  <c:v>19</c:v>
                </c:pt>
                <c:pt idx="43">
                  <c:v>24</c:v>
                </c:pt>
                <c:pt idx="44">
                  <c:v>24</c:v>
                </c:pt>
                <c:pt idx="45">
                  <c:v>30</c:v>
                </c:pt>
                <c:pt idx="46">
                  <c:v>34</c:v>
                </c:pt>
                <c:pt idx="47">
                  <c:v>51</c:v>
                </c:pt>
                <c:pt idx="48">
                  <c:v>48</c:v>
                </c:pt>
                <c:pt idx="49">
                  <c:v>41</c:v>
                </c:pt>
                <c:pt idx="50">
                  <c:v>40</c:v>
                </c:pt>
                <c:pt idx="51">
                  <c:v>45</c:v>
                </c:pt>
                <c:pt idx="52">
                  <c:v>42</c:v>
                </c:pt>
                <c:pt idx="53">
                  <c:v>10</c:v>
                </c:pt>
                <c:pt idx="54">
                  <c:v>12</c:v>
                </c:pt>
                <c:pt idx="55">
                  <c:v>20</c:v>
                </c:pt>
                <c:pt idx="56">
                  <c:v>15</c:v>
                </c:pt>
                <c:pt idx="57">
                  <c:v>10</c:v>
                </c:pt>
                <c:pt idx="58">
                  <c:v>10</c:v>
                </c:pt>
                <c:pt idx="5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χειροτερέψουν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E-4E00-B2C4-162F04259F7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55-4B71-9FB0-DE0E3F09C9F5}"/>
                </c:ext>
              </c:extLst>
            </c:dLbl>
            <c:dLbl>
              <c:idx val="3"/>
              <c:layout>
                <c:manualLayout>
                  <c:x val="-2.0896412353620344E-2"/>
                  <c:y val="2.828165488210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55-4B71-9FB0-DE0E3F09C9F5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55-4B71-9FB0-DE0E3F09C9F5}"/>
                </c:ext>
              </c:extLst>
            </c:dLbl>
            <c:dLbl>
              <c:idx val="47"/>
              <c:layout>
                <c:manualLayout>
                  <c:x val="-3.6524071165088712E-2"/>
                  <c:y val="4.461357435417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E-4E00-B2C4-162F04259F75}"/>
                </c:ext>
              </c:extLst>
            </c:dLbl>
            <c:dLbl>
              <c:idx val="5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EE-4E00-B2C4-162F04259F75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E-4E00-B2C4-162F04259F75}"/>
                </c:ext>
              </c:extLst>
            </c:dLbl>
            <c:dLbl>
              <c:idx val="58"/>
              <c:layout>
                <c:manualLayout>
                  <c:x val="-4.8642450416901635E-2"/>
                  <c:y val="-7.5153835107625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EE-4970-9FC6-457F776FC826}"/>
                </c:ext>
              </c:extLst>
            </c:dLbl>
            <c:dLbl>
              <c:idx val="5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344-B5A9-3859D1474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51</c:v>
                </c:pt>
                <c:pt idx="1">
                  <c:v>47</c:v>
                </c:pt>
                <c:pt idx="2">
                  <c:v>61</c:v>
                </c:pt>
                <c:pt idx="3">
                  <c:v>21</c:v>
                </c:pt>
                <c:pt idx="4">
                  <c:v>23</c:v>
                </c:pt>
                <c:pt idx="5">
                  <c:v>34</c:v>
                </c:pt>
                <c:pt idx="6">
                  <c:v>36</c:v>
                </c:pt>
                <c:pt idx="7">
                  <c:v>37</c:v>
                </c:pt>
                <c:pt idx="8">
                  <c:v>55</c:v>
                </c:pt>
                <c:pt idx="9">
                  <c:v>69</c:v>
                </c:pt>
                <c:pt idx="10">
                  <c:v>63</c:v>
                </c:pt>
                <c:pt idx="11">
                  <c:v>77</c:v>
                </c:pt>
                <c:pt idx="12">
                  <c:v>71</c:v>
                </c:pt>
                <c:pt idx="13">
                  <c:v>70</c:v>
                </c:pt>
                <c:pt idx="14">
                  <c:v>66</c:v>
                </c:pt>
                <c:pt idx="15">
                  <c:v>69</c:v>
                </c:pt>
                <c:pt idx="16">
                  <c:v>69</c:v>
                </c:pt>
                <c:pt idx="17">
                  <c:v>69</c:v>
                </c:pt>
                <c:pt idx="18">
                  <c:v>73</c:v>
                </c:pt>
                <c:pt idx="19">
                  <c:v>69</c:v>
                </c:pt>
                <c:pt idx="20">
                  <c:v>69</c:v>
                </c:pt>
                <c:pt idx="21">
                  <c:v>69</c:v>
                </c:pt>
                <c:pt idx="22">
                  <c:v>64</c:v>
                </c:pt>
                <c:pt idx="23">
                  <c:v>59</c:v>
                </c:pt>
                <c:pt idx="24">
                  <c:v>64</c:v>
                </c:pt>
                <c:pt idx="25">
                  <c:v>58</c:v>
                </c:pt>
                <c:pt idx="26">
                  <c:v>53</c:v>
                </c:pt>
                <c:pt idx="27">
                  <c:v>51</c:v>
                </c:pt>
                <c:pt idx="28">
                  <c:v>49</c:v>
                </c:pt>
                <c:pt idx="29">
                  <c:v>55</c:v>
                </c:pt>
                <c:pt idx="30">
                  <c:v>53</c:v>
                </c:pt>
                <c:pt idx="31">
                  <c:v>49</c:v>
                </c:pt>
                <c:pt idx="32">
                  <c:v>53</c:v>
                </c:pt>
                <c:pt idx="33">
                  <c:v>47</c:v>
                </c:pt>
                <c:pt idx="34">
                  <c:v>55</c:v>
                </c:pt>
                <c:pt idx="35">
                  <c:v>54</c:v>
                </c:pt>
                <c:pt idx="36">
                  <c:v>42</c:v>
                </c:pt>
                <c:pt idx="37">
                  <c:v>45</c:v>
                </c:pt>
                <c:pt idx="38">
                  <c:v>37</c:v>
                </c:pt>
                <c:pt idx="39">
                  <c:v>39</c:v>
                </c:pt>
                <c:pt idx="40">
                  <c:v>41</c:v>
                </c:pt>
                <c:pt idx="41">
                  <c:v>40</c:v>
                </c:pt>
                <c:pt idx="42">
                  <c:v>41</c:v>
                </c:pt>
                <c:pt idx="43">
                  <c:v>36</c:v>
                </c:pt>
                <c:pt idx="44">
                  <c:v>33</c:v>
                </c:pt>
                <c:pt idx="45">
                  <c:v>28</c:v>
                </c:pt>
                <c:pt idx="46">
                  <c:v>27</c:v>
                </c:pt>
                <c:pt idx="47">
                  <c:v>16</c:v>
                </c:pt>
                <c:pt idx="48">
                  <c:v>16</c:v>
                </c:pt>
                <c:pt idx="49">
                  <c:v>18</c:v>
                </c:pt>
                <c:pt idx="50">
                  <c:v>17</c:v>
                </c:pt>
                <c:pt idx="51">
                  <c:v>16</c:v>
                </c:pt>
                <c:pt idx="52">
                  <c:v>20</c:v>
                </c:pt>
                <c:pt idx="53">
                  <c:v>69</c:v>
                </c:pt>
                <c:pt idx="54">
                  <c:v>75</c:v>
                </c:pt>
                <c:pt idx="55">
                  <c:v>63</c:v>
                </c:pt>
                <c:pt idx="56">
                  <c:v>62</c:v>
                </c:pt>
                <c:pt idx="57">
                  <c:v>67</c:v>
                </c:pt>
                <c:pt idx="58">
                  <c:v>65</c:v>
                </c:pt>
                <c:pt idx="59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καλυτερέψουν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16</c:v>
                </c:pt>
                <c:pt idx="2" formatCode="0">
                  <c:v>30.6</c:v>
                </c:pt>
                <c:pt idx="3" formatCode="0">
                  <c:v>7.7</c:v>
                </c:pt>
                <c:pt idx="4" formatCode="0">
                  <c:v>24.2</c:v>
                </c:pt>
                <c:pt idx="5" formatCode="0">
                  <c:v>4.0999999999999996</c:v>
                </c:pt>
                <c:pt idx="6" formatCode="0">
                  <c:v>12.7</c:v>
                </c:pt>
                <c:pt idx="7" formatCode="0">
                  <c:v>10.3</c:v>
                </c:pt>
                <c:pt idx="9" formatCode="0">
                  <c:v>6.6</c:v>
                </c:pt>
                <c:pt idx="10" formatCode="0">
                  <c:v>9.6</c:v>
                </c:pt>
                <c:pt idx="11" formatCode="0">
                  <c:v>14.4</c:v>
                </c:pt>
                <c:pt idx="12" formatCode="0">
                  <c:v>33</c:v>
                </c:pt>
                <c:pt idx="13" formatCode="0">
                  <c:v>22.8</c:v>
                </c:pt>
                <c:pt idx="14" formatCode="0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μείνουν ίδιες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16</c:v>
                </c:pt>
                <c:pt idx="2" formatCode="0">
                  <c:v>19.2</c:v>
                </c:pt>
                <c:pt idx="3" formatCode="0">
                  <c:v>14.3</c:v>
                </c:pt>
                <c:pt idx="4" formatCode="0">
                  <c:v>16.399999999999999</c:v>
                </c:pt>
                <c:pt idx="5" formatCode="0">
                  <c:v>16.8</c:v>
                </c:pt>
                <c:pt idx="6" formatCode="0">
                  <c:v>7.8</c:v>
                </c:pt>
                <c:pt idx="7" formatCode="0">
                  <c:v>16.8</c:v>
                </c:pt>
                <c:pt idx="9" formatCode="0">
                  <c:v>11.4</c:v>
                </c:pt>
                <c:pt idx="10" formatCode="0">
                  <c:v>13.3</c:v>
                </c:pt>
                <c:pt idx="11" formatCode="0">
                  <c:v>16</c:v>
                </c:pt>
                <c:pt idx="12" formatCode="0">
                  <c:v>23.6</c:v>
                </c:pt>
                <c:pt idx="13" formatCode="0">
                  <c:v>15.4</c:v>
                </c:pt>
                <c:pt idx="14" formatCode="0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Θα χειροτερέψουν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65.900000000000006</c:v>
                </c:pt>
                <c:pt idx="2" formatCode="0">
                  <c:v>47.4</c:v>
                </c:pt>
                <c:pt idx="3" formatCode="0">
                  <c:v>76.8</c:v>
                </c:pt>
                <c:pt idx="4" formatCode="0">
                  <c:v>58.5</c:v>
                </c:pt>
                <c:pt idx="5" formatCode="0">
                  <c:v>79</c:v>
                </c:pt>
                <c:pt idx="6" formatCode="0">
                  <c:v>78.400000000000006</c:v>
                </c:pt>
                <c:pt idx="7" formatCode="0">
                  <c:v>70</c:v>
                </c:pt>
                <c:pt idx="9" formatCode="0">
                  <c:v>80.7</c:v>
                </c:pt>
                <c:pt idx="10" formatCode="0">
                  <c:v>77.099999999999994</c:v>
                </c:pt>
                <c:pt idx="11" formatCode="0">
                  <c:v>67.2</c:v>
                </c:pt>
                <c:pt idx="12" formatCode="0">
                  <c:v>40</c:v>
                </c:pt>
                <c:pt idx="13" formatCode="0">
                  <c:v>57.7</c:v>
                </c:pt>
                <c:pt idx="14" formatCode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2.1</c:v>
                </c:pt>
                <c:pt idx="2" formatCode="0">
                  <c:v>2.7</c:v>
                </c:pt>
                <c:pt idx="3" formatCode="0">
                  <c:v>1.2</c:v>
                </c:pt>
                <c:pt idx="4" formatCode="0">
                  <c:v>0.9</c:v>
                </c:pt>
                <c:pt idx="6" formatCode="0">
                  <c:v>0.9</c:v>
                </c:pt>
                <c:pt idx="7" formatCode="0">
                  <c:v>3</c:v>
                </c:pt>
                <c:pt idx="9" formatCode="0">
                  <c:v>1</c:v>
                </c:pt>
                <c:pt idx="11" formatCode="0">
                  <c:v>2.5</c:v>
                </c:pt>
                <c:pt idx="12" formatCode="0">
                  <c:v>3.4</c:v>
                </c:pt>
                <c:pt idx="13" formatCode="0">
                  <c:v>3.8</c:v>
                </c:pt>
                <c:pt idx="14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7.5647224041767519E-2"/>
          <c:w val="0.98640006947188708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71-40CB-8E16-93DC0616B2E7}"/>
                </c:ext>
              </c:extLst>
            </c:dLbl>
            <c:dLbl>
              <c:idx val="2"/>
              <c:layout>
                <c:manualLayout>
                  <c:x val="-1.6715318660962455E-2"/>
                  <c:y val="5.3260014411286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1-40CB-8E16-93DC0616B2E7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71-40CB-8E16-93DC0616B2E7}"/>
                </c:ext>
              </c:extLst>
            </c:dLbl>
            <c:dLbl>
              <c:idx val="11"/>
              <c:layout>
                <c:manualLayout>
                  <c:x val="-1.891542071451523E-2"/>
                  <c:y val="3.0747918591298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1-40CB-8E16-93DC0616B2E7}"/>
                </c:ext>
              </c:extLst>
            </c:dLbl>
            <c:dLbl>
              <c:idx val="47"/>
              <c:layout>
                <c:manualLayout>
                  <c:x val="-6.996324530297862E-3"/>
                  <c:y val="6.076404635128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71-40CB-8E16-93DC0616B2E7}"/>
                </c:ext>
              </c:extLst>
            </c:dLbl>
            <c:dLbl>
              <c:idx val="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271-40CB-8E16-93DC0616B2E7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71-40CB-8E16-93DC0616B2E7}"/>
                </c:ext>
              </c:extLst>
            </c:dLbl>
            <c:dLbl>
              <c:idx val="57"/>
              <c:layout>
                <c:manualLayout>
                  <c:x val="-2.0015471741291719E-2"/>
                  <c:y val="-9.682062438863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271-40CB-8E16-93DC0616B2E7}"/>
                </c:ext>
              </c:extLst>
            </c:dLbl>
            <c:dLbl>
              <c:idx val="5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4-443E-813A-A27201DB689F}"/>
                </c:ext>
              </c:extLst>
            </c:dLbl>
            <c:dLbl>
              <c:idx val="5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0-42FD-8B03-73FA53802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 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-48</c:v>
                </c:pt>
                <c:pt idx="1">
                  <c:v>-45</c:v>
                </c:pt>
                <c:pt idx="2">
                  <c:v>-61</c:v>
                </c:pt>
                <c:pt idx="3">
                  <c:v>-28</c:v>
                </c:pt>
                <c:pt idx="4">
                  <c:v>-21</c:v>
                </c:pt>
                <c:pt idx="5">
                  <c:v>-30</c:v>
                </c:pt>
                <c:pt idx="6">
                  <c:v>-34</c:v>
                </c:pt>
                <c:pt idx="7">
                  <c:v>-44</c:v>
                </c:pt>
                <c:pt idx="8">
                  <c:v>-57</c:v>
                </c:pt>
                <c:pt idx="9">
                  <c:v>-73</c:v>
                </c:pt>
                <c:pt idx="10">
                  <c:v>-70</c:v>
                </c:pt>
                <c:pt idx="11">
                  <c:v>-81</c:v>
                </c:pt>
                <c:pt idx="12">
                  <c:v>-75</c:v>
                </c:pt>
                <c:pt idx="13">
                  <c:v>-74</c:v>
                </c:pt>
                <c:pt idx="14">
                  <c:v>-70</c:v>
                </c:pt>
                <c:pt idx="15">
                  <c:v>-74</c:v>
                </c:pt>
                <c:pt idx="16">
                  <c:v>-75</c:v>
                </c:pt>
                <c:pt idx="17">
                  <c:v>-75</c:v>
                </c:pt>
                <c:pt idx="18">
                  <c:v>-79</c:v>
                </c:pt>
                <c:pt idx="19">
                  <c:v>-73</c:v>
                </c:pt>
                <c:pt idx="20">
                  <c:v>-73</c:v>
                </c:pt>
                <c:pt idx="21">
                  <c:v>-72</c:v>
                </c:pt>
                <c:pt idx="22">
                  <c:v>-70</c:v>
                </c:pt>
                <c:pt idx="23">
                  <c:v>-66</c:v>
                </c:pt>
                <c:pt idx="24">
                  <c:v>-69</c:v>
                </c:pt>
                <c:pt idx="25">
                  <c:v>-63</c:v>
                </c:pt>
                <c:pt idx="26">
                  <c:v>-58</c:v>
                </c:pt>
                <c:pt idx="27">
                  <c:v>-56</c:v>
                </c:pt>
                <c:pt idx="28">
                  <c:v>-54</c:v>
                </c:pt>
                <c:pt idx="29">
                  <c:v>-56</c:v>
                </c:pt>
                <c:pt idx="30">
                  <c:v>-56</c:v>
                </c:pt>
                <c:pt idx="31">
                  <c:v>-49</c:v>
                </c:pt>
                <c:pt idx="32">
                  <c:v>-55</c:v>
                </c:pt>
                <c:pt idx="33">
                  <c:v>-51</c:v>
                </c:pt>
                <c:pt idx="34">
                  <c:v>-55</c:v>
                </c:pt>
                <c:pt idx="35">
                  <c:v>-54</c:v>
                </c:pt>
                <c:pt idx="36">
                  <c:v>-44</c:v>
                </c:pt>
                <c:pt idx="37">
                  <c:v>-46</c:v>
                </c:pt>
                <c:pt idx="38">
                  <c:v>-40</c:v>
                </c:pt>
                <c:pt idx="39">
                  <c:v>-41</c:v>
                </c:pt>
                <c:pt idx="40">
                  <c:v>-42</c:v>
                </c:pt>
                <c:pt idx="41">
                  <c:v>-43</c:v>
                </c:pt>
                <c:pt idx="42">
                  <c:v>-43</c:v>
                </c:pt>
                <c:pt idx="43">
                  <c:v>-35</c:v>
                </c:pt>
                <c:pt idx="44">
                  <c:v>-34</c:v>
                </c:pt>
                <c:pt idx="45">
                  <c:v>-24</c:v>
                </c:pt>
                <c:pt idx="46">
                  <c:v>-22</c:v>
                </c:pt>
                <c:pt idx="47">
                  <c:v>14</c:v>
                </c:pt>
                <c:pt idx="48">
                  <c:v>14</c:v>
                </c:pt>
                <c:pt idx="49">
                  <c:v>7</c:v>
                </c:pt>
                <c:pt idx="50">
                  <c:v>6</c:v>
                </c:pt>
                <c:pt idx="51">
                  <c:v>9</c:v>
                </c:pt>
                <c:pt idx="52">
                  <c:v>8</c:v>
                </c:pt>
                <c:pt idx="53">
                  <c:v>-37</c:v>
                </c:pt>
                <c:pt idx="54">
                  <c:v>-44</c:v>
                </c:pt>
                <c:pt idx="55">
                  <c:v>-38</c:v>
                </c:pt>
                <c:pt idx="56">
                  <c:v>-43</c:v>
                </c:pt>
                <c:pt idx="57">
                  <c:v>-48</c:v>
                </c:pt>
                <c:pt idx="58">
                  <c:v>-47</c:v>
                </c:pt>
                <c:pt idx="59">
                  <c:v>-47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71-40CB-8E16-93DC0616B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815384"/>
        <c:axId val="709811120"/>
      </c:lineChart>
      <c:catAx>
        <c:axId val="70981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11120"/>
        <c:crosses val="autoZero"/>
        <c:auto val="1"/>
        <c:lblAlgn val="ctr"/>
        <c:lblOffset val="100"/>
        <c:noMultiLvlLbl val="0"/>
      </c:catAx>
      <c:valAx>
        <c:axId val="70981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1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557749560878608E-2"/>
          <c:y val="0.17015159536276367"/>
          <c:w val="0.95088450087824283"/>
          <c:h val="0.6779984182471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71.3</c:v>
                </c:pt>
                <c:pt idx="1">
                  <c:v>2</c:v>
                </c:pt>
                <c:pt idx="2">
                  <c:v>25.9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Ανά ηλικία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60.5</c:v>
                </c:pt>
                <c:pt idx="1">
                  <c:v>69.900000000000006</c:v>
                </c:pt>
                <c:pt idx="2">
                  <c:v>71.7</c:v>
                </c:pt>
                <c:pt idx="3">
                  <c:v>76.7</c:v>
                </c:pt>
                <c:pt idx="4">
                  <c:v>77.900000000000006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36.5</c:v>
                </c:pt>
                <c:pt idx="1">
                  <c:v>28.1</c:v>
                </c:pt>
                <c:pt idx="2">
                  <c:v>22.3</c:v>
                </c:pt>
                <c:pt idx="3">
                  <c:v>21.2</c:v>
                </c:pt>
                <c:pt idx="4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40019322747542"/>
          <c:y val="0.85975810755490589"/>
          <c:w val="0.56761889325939874"/>
          <c:h val="0.1075780535009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solidFill>
              <a:srgbClr val="3399FF">
                <a:alpha val="69804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60-43F2-936D-2CE9F83E6A2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60-43F2-936D-2CE9F83E6A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E60-43F2-936D-2CE9F83E6A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60-43F2-936D-2CE9F83E6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48.9</c:v>
                </c:pt>
                <c:pt idx="2" formatCode="0">
                  <c:v>82.8</c:v>
                </c:pt>
                <c:pt idx="3" formatCode="0">
                  <c:v>21.6</c:v>
                </c:pt>
                <c:pt idx="4" formatCode="0">
                  <c:v>66.900000000000006</c:v>
                </c:pt>
                <c:pt idx="5" formatCode="0">
                  <c:v>28.9</c:v>
                </c:pt>
                <c:pt idx="6" formatCode="0">
                  <c:v>25.6</c:v>
                </c:pt>
                <c:pt idx="7" formatCode="0">
                  <c:v>45.2</c:v>
                </c:pt>
                <c:pt idx="9" formatCode="0">
                  <c:v>14.7</c:v>
                </c:pt>
                <c:pt idx="10" formatCode="0">
                  <c:v>33.799999999999997</c:v>
                </c:pt>
                <c:pt idx="11" formatCode="0">
                  <c:v>53.1</c:v>
                </c:pt>
                <c:pt idx="12" formatCode="0">
                  <c:v>83.3</c:v>
                </c:pt>
                <c:pt idx="13" formatCode="0">
                  <c:v>67.5</c:v>
                </c:pt>
                <c:pt idx="14" formatCode="0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0-43F2-936D-2CE9F83E6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11798407771850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D2-42CC-A50B-B495B017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5.0999999999999996</c:v>
                </c:pt>
                <c:pt idx="2" formatCode="0">
                  <c:v>2.8</c:v>
                </c:pt>
                <c:pt idx="3" formatCode="0">
                  <c:v>7.4</c:v>
                </c:pt>
                <c:pt idx="4" formatCode="0">
                  <c:v>5.9</c:v>
                </c:pt>
                <c:pt idx="5" formatCode="0">
                  <c:v>4.0999999999999996</c:v>
                </c:pt>
                <c:pt idx="6" formatCode="0">
                  <c:v>1.8</c:v>
                </c:pt>
                <c:pt idx="7" formatCode="0">
                  <c:v>6.4</c:v>
                </c:pt>
                <c:pt idx="9" formatCode="0">
                  <c:v>3.1</c:v>
                </c:pt>
                <c:pt idx="10" formatCode="0">
                  <c:v>8.9</c:v>
                </c:pt>
                <c:pt idx="11" formatCode="0">
                  <c:v>5.2</c:v>
                </c:pt>
                <c:pt idx="12" formatCode="0">
                  <c:v>2.7</c:v>
                </c:pt>
                <c:pt idx="13" formatCode="0">
                  <c:v>2.1</c:v>
                </c:pt>
                <c:pt idx="14" formatCode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0-43F2-936D-2CE9F83E6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41.9</c:v>
                </c:pt>
                <c:pt idx="2" formatCode="0">
                  <c:v>12.8</c:v>
                </c:pt>
                <c:pt idx="3" formatCode="0">
                  <c:v>66.2</c:v>
                </c:pt>
                <c:pt idx="4" formatCode="0">
                  <c:v>26.3</c:v>
                </c:pt>
                <c:pt idx="5" formatCode="0">
                  <c:v>63</c:v>
                </c:pt>
                <c:pt idx="6" formatCode="0">
                  <c:v>67.2</c:v>
                </c:pt>
                <c:pt idx="7" formatCode="0">
                  <c:v>42.5</c:v>
                </c:pt>
                <c:pt idx="9" formatCode="0">
                  <c:v>79</c:v>
                </c:pt>
                <c:pt idx="10" formatCode="0">
                  <c:v>53.2</c:v>
                </c:pt>
                <c:pt idx="11" formatCode="0">
                  <c:v>35.799999999999997</c:v>
                </c:pt>
                <c:pt idx="12" formatCode="0">
                  <c:v>11.3</c:v>
                </c:pt>
                <c:pt idx="13" formatCode="0">
                  <c:v>30.2</c:v>
                </c:pt>
                <c:pt idx="14" formatCode="0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0-43F2-936D-2CE9F83E6A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137808879182363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2-42CC-A50B-B495B017DEA9}"/>
                </c:ext>
              </c:extLst>
            </c:dLbl>
            <c:dLbl>
              <c:idx val="4"/>
              <c:layout>
                <c:manualLayout>
                  <c:x val="-7.726989546871889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D2-42CC-A50B-B495B017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4.0999999999999996</c:v>
                </c:pt>
                <c:pt idx="2" formatCode="0">
                  <c:v>1.4</c:v>
                </c:pt>
                <c:pt idx="3" formatCode="0">
                  <c:v>4.8</c:v>
                </c:pt>
                <c:pt idx="4" formatCode="0">
                  <c:v>0.9</c:v>
                </c:pt>
                <c:pt idx="5" formatCode="0">
                  <c:v>4</c:v>
                </c:pt>
                <c:pt idx="6" formatCode="0">
                  <c:v>5.4</c:v>
                </c:pt>
                <c:pt idx="7" formatCode="0">
                  <c:v>5.9</c:v>
                </c:pt>
                <c:pt idx="9" formatCode="0">
                  <c:v>3.2</c:v>
                </c:pt>
                <c:pt idx="10" formatCode="0">
                  <c:v>4.0999999999999996</c:v>
                </c:pt>
                <c:pt idx="11" formatCode="0">
                  <c:v>5.9</c:v>
                </c:pt>
                <c:pt idx="12" formatCode="0">
                  <c:v>2.7</c:v>
                </c:pt>
                <c:pt idx="14" formatCode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60-43F2-936D-2CE9F83E6A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822672305046259E-2"/>
          <c:y val="7.5647224041767519E-2"/>
          <c:w val="0.9372845703501299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71</c:v>
                </c:pt>
                <c:pt idx="2" formatCode="0">
                  <c:v>92.1</c:v>
                </c:pt>
                <c:pt idx="3" formatCode="0">
                  <c:v>51.4</c:v>
                </c:pt>
                <c:pt idx="4" formatCode="0">
                  <c:v>83.3</c:v>
                </c:pt>
                <c:pt idx="5" formatCode="0">
                  <c:v>47.1</c:v>
                </c:pt>
                <c:pt idx="6" formatCode="0">
                  <c:v>58</c:v>
                </c:pt>
                <c:pt idx="7" formatCode="0">
                  <c:v>71.7</c:v>
                </c:pt>
                <c:pt idx="9" formatCode="0">
                  <c:v>26.4</c:v>
                </c:pt>
                <c:pt idx="10" formatCode="0">
                  <c:v>62</c:v>
                </c:pt>
                <c:pt idx="11" formatCode="0">
                  <c:v>78</c:v>
                </c:pt>
                <c:pt idx="12" formatCode="0">
                  <c:v>93.3</c:v>
                </c:pt>
                <c:pt idx="13" formatCode="0">
                  <c:v>88.9</c:v>
                </c:pt>
                <c:pt idx="14" formatCode="0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054826538260869E-3"/>
                  <c:y val="-5.2287624754361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A0-404C-8B76-BC7AA2CBAFB9}"/>
                </c:ext>
              </c:extLst>
            </c:dLbl>
            <c:dLbl>
              <c:idx val="2"/>
              <c:layout>
                <c:manualLayout>
                  <c:x val="-6.1244953092413077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0-404C-8B76-BC7AA2CBAFB9}"/>
                </c:ext>
              </c:extLst>
            </c:dLbl>
            <c:dLbl>
              <c:idx val="3"/>
              <c:layout>
                <c:manualLayout>
                  <c:x val="-3.2144810914117024E-3"/>
                  <c:y val="-5.22876247543613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0-404C-8B76-BC7AA2CBAFB9}"/>
                </c:ext>
              </c:extLst>
            </c:dLbl>
            <c:dLbl>
              <c:idx val="4"/>
              <c:layout>
                <c:manualLayout>
                  <c:x val="4.117861728443674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D7-42A7-9739-9A99B92AE2AD}"/>
                </c:ext>
              </c:extLst>
            </c:dLbl>
            <c:dLbl>
              <c:idx val="7"/>
              <c:layout>
                <c:manualLayout>
                  <c:x val="4.562608374034308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A0-404C-8B76-BC7AA2CBAFB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477719072001846E-2"/>
                      <c:h val="2.51242036944706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4A0-404C-8B76-BC7AA2CBAFB9}"/>
                </c:ext>
              </c:extLst>
            </c:dLbl>
            <c:dLbl>
              <c:idx val="11"/>
              <c:layout>
                <c:manualLayout>
                  <c:x val="-7.578271893841843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D7-42A7-9739-9A99B92AE2AD}"/>
                </c:ext>
              </c:extLst>
            </c:dLbl>
            <c:dLbl>
              <c:idx val="12"/>
              <c:layout>
                <c:manualLayout>
                  <c:x val="-1.3516430663822164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A0-404C-8B76-BC7AA2CBAFB9}"/>
                </c:ext>
              </c:extLst>
            </c:dLbl>
            <c:dLbl>
              <c:idx val="14"/>
              <c:layout>
                <c:manualLayout>
                  <c:x val="-2.7212166299384456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A0-404C-8B76-BC7AA2CBA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</c:v>
                </c:pt>
                <c:pt idx="2" formatCode="0">
                  <c:v>0.7</c:v>
                </c:pt>
                <c:pt idx="3" formatCode="0">
                  <c:v>2.5</c:v>
                </c:pt>
                <c:pt idx="4" formatCode="0">
                  <c:v>1.7</c:v>
                </c:pt>
                <c:pt idx="5" formatCode="0">
                  <c:v>6</c:v>
                </c:pt>
                <c:pt idx="6" formatCode="0">
                  <c:v>4</c:v>
                </c:pt>
                <c:pt idx="7" formatCode="0">
                  <c:v>1.4</c:v>
                </c:pt>
                <c:pt idx="9" formatCode="0">
                  <c:v>2.7</c:v>
                </c:pt>
                <c:pt idx="10" formatCode="0">
                  <c:v>1</c:v>
                </c:pt>
                <c:pt idx="11" formatCode="0">
                  <c:v>2.2000000000000002</c:v>
                </c:pt>
                <c:pt idx="14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26</c:v>
                </c:pt>
                <c:pt idx="2" formatCode="0">
                  <c:v>6.8</c:v>
                </c:pt>
                <c:pt idx="3" formatCode="0">
                  <c:v>45.6</c:v>
                </c:pt>
                <c:pt idx="4" formatCode="0">
                  <c:v>13.8</c:v>
                </c:pt>
                <c:pt idx="5" formatCode="0">
                  <c:v>46.8</c:v>
                </c:pt>
                <c:pt idx="6" formatCode="0">
                  <c:v>37</c:v>
                </c:pt>
                <c:pt idx="7" formatCode="0">
                  <c:v>24.9</c:v>
                </c:pt>
                <c:pt idx="9" formatCode="0">
                  <c:v>70.2</c:v>
                </c:pt>
                <c:pt idx="10" formatCode="0">
                  <c:v>36</c:v>
                </c:pt>
                <c:pt idx="11" formatCode="0">
                  <c:v>18.7</c:v>
                </c:pt>
                <c:pt idx="12" formatCode="0">
                  <c:v>5.6</c:v>
                </c:pt>
                <c:pt idx="13" formatCode="0">
                  <c:v>10.8</c:v>
                </c:pt>
                <c:pt idx="14" formatCode="0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708974671051E-3"/>
                  <c:y val="-5.2287624754361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D7-42A7-9739-9A99B92AE2AD}"/>
                </c:ext>
              </c:extLst>
            </c:dLbl>
            <c:dLbl>
              <c:idx val="4"/>
              <c:layout>
                <c:manualLayout>
                  <c:x val="-4.76582067533987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D7-42A7-9739-9A99B92AE2AD}"/>
                </c:ext>
              </c:extLst>
            </c:dLbl>
            <c:dLbl>
              <c:idx val="6"/>
              <c:layout>
                <c:manualLayout>
                  <c:x val="-5.494466859519125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D7-42A7-9739-9A99B92AE2AD}"/>
                </c:ext>
              </c:extLst>
            </c:dLbl>
            <c:dLbl>
              <c:idx val="7"/>
              <c:layout>
                <c:manualLayout>
                  <c:x val="-6.6803407216358751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D7-42A7-9739-9A99B92AE2AD}"/>
                </c:ext>
              </c:extLst>
            </c:dLbl>
            <c:dLbl>
              <c:idx val="9"/>
              <c:layout>
                <c:manualLayout>
                  <c:x val="1.1004403167564165E-4"/>
                  <c:y val="-5.2283507618552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D7-42A7-9739-9A99B92AE2AD}"/>
                </c:ext>
              </c:extLst>
            </c:dLbl>
            <c:dLbl>
              <c:idx val="10"/>
              <c:layout>
                <c:manualLayout>
                  <c:x val="-5.1302316620236519E-3"/>
                  <c:y val="-7.84314371315411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D7-42A7-9739-9A99B92AE2AD}"/>
                </c:ext>
              </c:extLst>
            </c:dLbl>
            <c:dLbl>
              <c:idx val="11"/>
              <c:layout>
                <c:manualLayout>
                  <c:x val="1.93174738671793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D7-42A7-9739-9A99B92AE2AD}"/>
                </c:ext>
              </c:extLst>
            </c:dLbl>
            <c:dLbl>
              <c:idx val="12"/>
              <c:layout>
                <c:manualLayout>
                  <c:x val="-3.6263551588503057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D7-42A7-9739-9A99B92AE2AD}"/>
                </c:ext>
              </c:extLst>
            </c:dLbl>
            <c:dLbl>
              <c:idx val="14"/>
              <c:layout>
                <c:manualLayout>
                  <c:x val="2.660569360085166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D7-42A7-9739-9A99B92AE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1</c:v>
                </c:pt>
                <c:pt idx="4" formatCode="0">
                  <c:v>1.1000000000000001</c:v>
                </c:pt>
                <c:pt idx="6" formatCode="0">
                  <c:v>0.9</c:v>
                </c:pt>
                <c:pt idx="7" formatCode="0">
                  <c:v>1.8</c:v>
                </c:pt>
                <c:pt idx="9" formatCode="0">
                  <c:v>0.6</c:v>
                </c:pt>
                <c:pt idx="10" formatCode="0">
                  <c:v>1</c:v>
                </c:pt>
                <c:pt idx="11" formatCode="0">
                  <c:v>1.1000000000000001</c:v>
                </c:pt>
                <c:pt idx="12" formatCode="0">
                  <c:v>0.8</c:v>
                </c:pt>
                <c:pt idx="14" formatCode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58710073001734"/>
          <c:y val="7.5647224041767519E-2"/>
          <c:w val="0.7475201419251588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0.10548195066933491"/>
                  <c:y val="9.879568168617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Τα χειρότερα τα έχουμε αφήσει πίσω</c:v>
                </c:pt>
                <c:pt idx="1">
                  <c:v>Τα χειρότερα είναι μπροστά μας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24.2</c:v>
                </c:pt>
                <c:pt idx="1">
                  <c:v>67.400000000000006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852581922151183"/>
          <c:w val="0.9580454492398172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>
                <c:manualLayout>
                  <c:x val="-7.0011911475377595E-2"/>
                  <c:y val="-2.0714103534081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1"/>
              <c:layout>
                <c:manualLayout>
                  <c:x val="-3.2059025790383347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74A-BF28-595332C819BC}"/>
                </c:ext>
              </c:extLst>
            </c:dLbl>
            <c:dLbl>
              <c:idx val="2"/>
              <c:layout>
                <c:manualLayout>
                  <c:x val="-3.2059025790383347E-2"/>
                  <c:y val="7.7277413298297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74A-BF28-595332C819BC}"/>
                </c:ext>
              </c:extLst>
            </c:dLbl>
            <c:dLbl>
              <c:idx val="3"/>
              <c:layout>
                <c:manualLayout>
                  <c:x val="-3.205902579038343E-2"/>
                  <c:y val="3.916960119681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0-474A-BF28-595332C819BC}"/>
                </c:ext>
              </c:extLst>
            </c:dLbl>
            <c:dLbl>
              <c:idx val="4"/>
              <c:layout>
                <c:manualLayout>
                  <c:x val="-4.322163922714635E-2"/>
                  <c:y val="3.3725628039462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82-44E2-8FA8-98AE5A92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44075</c:v>
                </c:pt>
                <c:pt idx="1">
                  <c:v>44136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19</c:v>
                </c:pt>
                <c:pt idx="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407047599493161E-2"/>
                  <c:y val="-7.7276984638993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82-44E2-8FA8-98AE5A929441}"/>
                </c:ext>
              </c:extLst>
            </c:dLbl>
            <c:dLbl>
              <c:idx val="1"/>
              <c:layout>
                <c:manualLayout>
                  <c:x val="-3.2059025790383347E-2"/>
                  <c:y val="-0.126272743055183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82-44E2-8FA8-98AE5A929441}"/>
                </c:ext>
              </c:extLst>
            </c:dLbl>
            <c:dLbl>
              <c:idx val="2"/>
              <c:layout>
                <c:manualLayout>
                  <c:x val="-3.6524071165088545E-2"/>
                  <c:y val="-9.360890411105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2-44E2-8FA8-98AE5A929441}"/>
                </c:ext>
              </c:extLst>
            </c:dLbl>
            <c:dLbl>
              <c:idx val="3"/>
              <c:layout>
                <c:manualLayout>
                  <c:x val="-3.205902579038343E-2"/>
                  <c:y val="-7.1833011481639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2-44E2-8FA8-98AE5A929441}"/>
                </c:ext>
              </c:extLst>
            </c:dLbl>
            <c:dLbl>
              <c:idx val="4"/>
              <c:layout>
                <c:manualLayout>
                  <c:x val="-4.322163922714635E-2"/>
                  <c:y val="-7.183301148163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82-44E2-8FA8-98AE5A92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44075</c:v>
                </c:pt>
                <c:pt idx="1">
                  <c:v>44136</c:v>
                </c:pt>
              </c:numCache>
            </c:numRef>
          </c:cat>
          <c:val>
            <c:numRef>
              <c:f>Sheet1!$C$2:$C$3</c:f>
              <c:numCache>
                <c:formatCode>0</c:formatCode>
                <c:ptCount val="2"/>
                <c:pt idx="0">
                  <c:v>73</c:v>
                </c:pt>
                <c:pt idx="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24</c:v>
                </c:pt>
                <c:pt idx="2" formatCode="0">
                  <c:v>31.2</c:v>
                </c:pt>
                <c:pt idx="3" formatCode="0">
                  <c:v>14.8</c:v>
                </c:pt>
                <c:pt idx="4" formatCode="0">
                  <c:v>21.7</c:v>
                </c:pt>
                <c:pt idx="5" formatCode="0">
                  <c:v>21.4</c:v>
                </c:pt>
                <c:pt idx="6" formatCode="0">
                  <c:v>28.5</c:v>
                </c:pt>
                <c:pt idx="7" formatCode="0">
                  <c:v>23.9</c:v>
                </c:pt>
                <c:pt idx="9" formatCode="0">
                  <c:v>12.4</c:v>
                </c:pt>
                <c:pt idx="10" formatCode="0">
                  <c:v>16.2</c:v>
                </c:pt>
                <c:pt idx="11" formatCode="0">
                  <c:v>28</c:v>
                </c:pt>
                <c:pt idx="12" formatCode="0">
                  <c:v>34.4</c:v>
                </c:pt>
                <c:pt idx="13" formatCode="0">
                  <c:v>28.7</c:v>
                </c:pt>
                <c:pt idx="14" formatCode="0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67</c:v>
                </c:pt>
                <c:pt idx="2" formatCode="0">
                  <c:v>59.8</c:v>
                </c:pt>
                <c:pt idx="3" formatCode="0">
                  <c:v>79.7</c:v>
                </c:pt>
                <c:pt idx="4" formatCode="0">
                  <c:v>74.2</c:v>
                </c:pt>
                <c:pt idx="5" formatCode="0">
                  <c:v>64.8</c:v>
                </c:pt>
                <c:pt idx="6" formatCode="0">
                  <c:v>63.2</c:v>
                </c:pt>
                <c:pt idx="7" formatCode="0">
                  <c:v>66</c:v>
                </c:pt>
                <c:pt idx="9" formatCode="0">
                  <c:v>76.599999999999994</c:v>
                </c:pt>
                <c:pt idx="10" formatCode="0">
                  <c:v>80.8</c:v>
                </c:pt>
                <c:pt idx="11" formatCode="0">
                  <c:v>63.2</c:v>
                </c:pt>
                <c:pt idx="12" formatCode="0">
                  <c:v>57.6</c:v>
                </c:pt>
                <c:pt idx="13" formatCode="0">
                  <c:v>65.099999999999994</c:v>
                </c:pt>
                <c:pt idx="14" formatCode="0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9</c:v>
                </c:pt>
                <c:pt idx="2" formatCode="0">
                  <c:v>9</c:v>
                </c:pt>
                <c:pt idx="3" formatCode="0">
                  <c:v>5.4</c:v>
                </c:pt>
                <c:pt idx="4" formatCode="0">
                  <c:v>4.0999999999999996</c:v>
                </c:pt>
                <c:pt idx="5" formatCode="0">
                  <c:v>13.7</c:v>
                </c:pt>
                <c:pt idx="6" formatCode="0">
                  <c:v>8.3000000000000007</c:v>
                </c:pt>
                <c:pt idx="7" formatCode="0">
                  <c:v>10.1</c:v>
                </c:pt>
                <c:pt idx="9" formatCode="0">
                  <c:v>11</c:v>
                </c:pt>
                <c:pt idx="10" formatCode="0">
                  <c:v>3</c:v>
                </c:pt>
                <c:pt idx="11" formatCode="0">
                  <c:v>8.8000000000000007</c:v>
                </c:pt>
                <c:pt idx="12" formatCode="0">
                  <c:v>8</c:v>
                </c:pt>
                <c:pt idx="13" formatCode="0">
                  <c:v>6</c:v>
                </c:pt>
                <c:pt idx="14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7.5647224041767519E-2"/>
          <c:w val="0.97523745603512424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6651786497230073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2527317501551722E-2"/>
                  <c:y val="7.253980708492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dLbl>
              <c:idx val="2"/>
              <c:layout>
                <c:manualLayout>
                  <c:x val="-1.4700312731656048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7-47E9-A291-3199CDCECC0A}"/>
                </c:ext>
              </c:extLst>
            </c:dLbl>
            <c:dLbl>
              <c:idx val="3"/>
              <c:layout>
                <c:manualLayout>
                  <c:x val="-1.6873307961760498E-2"/>
                  <c:y val="5.0493645547320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7-47E9-A291-3199CDCECC0A}"/>
                </c:ext>
              </c:extLst>
            </c:dLbl>
            <c:dLbl>
              <c:idx val="4"/>
              <c:layout>
                <c:manualLayout>
                  <c:x val="-1.5786810346708233E-2"/>
                  <c:y val="4.419474225086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44-44F5-AD87-72DE02D37CFF}"/>
                </c:ext>
              </c:extLst>
            </c:dLbl>
            <c:dLbl>
              <c:idx val="5"/>
              <c:layout>
                <c:manualLayout>
                  <c:x val="-1.4700312731656048E-2"/>
                  <c:y val="5.9942000492008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44-44F5-AD87-72DE02D37CFF}"/>
                </c:ext>
              </c:extLst>
            </c:dLbl>
            <c:dLbl>
              <c:idx val="6"/>
              <c:layout>
                <c:manualLayout>
                  <c:x val="-1.79598055768126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44-44F5-AD87-72DE02D37CFF}"/>
                </c:ext>
              </c:extLst>
            </c:dLbl>
            <c:dLbl>
              <c:idx val="7"/>
              <c:layout>
                <c:manualLayout>
                  <c:x val="-1.6873307961760418E-2"/>
                  <c:y val="6.9390355436697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44-44F5-AD87-72DE02D3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Φοιτητές*</c:v>
                </c:pt>
                <c:pt idx="1">
                  <c:v>Συνταξιούχοι</c:v>
                </c:pt>
                <c:pt idx="2">
                  <c:v>Ελ. Επαγγελματίες</c:v>
                </c:pt>
                <c:pt idx="3">
                  <c:v>Νοικοκυρές</c:v>
                </c:pt>
                <c:pt idx="4">
                  <c:v>Άνεργοι</c:v>
                </c:pt>
                <c:pt idx="5">
                  <c:v>Μισθωτοί Ι.Τ. </c:v>
                </c:pt>
                <c:pt idx="6">
                  <c:v>Μισθωτοί Δ.Τ.</c:v>
                </c:pt>
                <c:pt idx="7">
                  <c:v>Γεωργοί*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45.1</c:v>
                </c:pt>
                <c:pt idx="1">
                  <c:v>21.5</c:v>
                </c:pt>
                <c:pt idx="2">
                  <c:v>26.2</c:v>
                </c:pt>
                <c:pt idx="3">
                  <c:v>25.5</c:v>
                </c:pt>
                <c:pt idx="4">
                  <c:v>20.7</c:v>
                </c:pt>
                <c:pt idx="5">
                  <c:v>23.6</c:v>
                </c:pt>
                <c:pt idx="6">
                  <c:v>22</c:v>
                </c:pt>
                <c:pt idx="7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3280080691697E-2"/>
                  <c:y val="-4.734394591077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1.5786810346708233E-2"/>
                  <c:y val="-9.458572063421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82-428A-9EF3-91E7F281201B}"/>
                </c:ext>
              </c:extLst>
            </c:dLbl>
            <c:dLbl>
              <c:idx val="3"/>
              <c:layout>
                <c:manualLayout>
                  <c:x val="-1.9046303191864785E-2"/>
                  <c:y val="-5.679230085546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4-44F5-AD87-72DE02D37CFF}"/>
                </c:ext>
              </c:extLst>
            </c:dLbl>
            <c:dLbl>
              <c:idx val="4"/>
              <c:layout>
                <c:manualLayout>
                  <c:x val="-2.1219298421969152E-2"/>
                  <c:y val="-4.4194494262542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44-44F5-AD87-72DE02D37CFF}"/>
                </c:ext>
              </c:extLst>
            </c:dLbl>
            <c:dLbl>
              <c:idx val="5"/>
              <c:layout>
                <c:manualLayout>
                  <c:x val="-1.9046303191864785E-2"/>
                  <c:y val="-5.6792300855460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44-44F5-AD87-72DE02D37CFF}"/>
                </c:ext>
              </c:extLst>
            </c:dLbl>
            <c:dLbl>
              <c:idx val="6"/>
              <c:layout>
                <c:manualLayout>
                  <c:x val="-1.79598055768126E-2"/>
                  <c:y val="-5.364284920723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44-44F5-AD87-72DE02D37CFF}"/>
                </c:ext>
              </c:extLst>
            </c:dLbl>
            <c:dLbl>
              <c:idx val="7"/>
              <c:layout>
                <c:manualLayout>
                  <c:x val="-2.2305796037021337E-2"/>
                  <c:y val="-7.2539559096608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44-44F5-AD87-72DE02D3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Φοιτητές*</c:v>
                </c:pt>
                <c:pt idx="1">
                  <c:v>Συνταξιούχοι</c:v>
                </c:pt>
                <c:pt idx="2">
                  <c:v>Ελ. Επαγγελματίες</c:v>
                </c:pt>
                <c:pt idx="3">
                  <c:v>Νοικοκυρές</c:v>
                </c:pt>
                <c:pt idx="4">
                  <c:v>Άνεργοι</c:v>
                </c:pt>
                <c:pt idx="5">
                  <c:v>Μισθωτοί Ι.Τ. </c:v>
                </c:pt>
                <c:pt idx="6">
                  <c:v>Μισθωτοί Δ.Τ.</c:v>
                </c:pt>
                <c:pt idx="7">
                  <c:v>Γεωργοί*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51</c:v>
                </c:pt>
                <c:pt idx="1">
                  <c:v>63.9</c:v>
                </c:pt>
                <c:pt idx="2">
                  <c:v>66.099999999999994</c:v>
                </c:pt>
                <c:pt idx="3">
                  <c:v>67</c:v>
                </c:pt>
                <c:pt idx="4">
                  <c:v>70.099999999999994</c:v>
                </c:pt>
                <c:pt idx="5">
                  <c:v>71.599999999999994</c:v>
                </c:pt>
                <c:pt idx="6">
                  <c:v>72.7</c:v>
                </c:pt>
                <c:pt idx="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B8B-48D7-88D0-C9866D31A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Μέχρι το τέλος του 2020</c:v>
                </c:pt>
                <c:pt idx="1">
                  <c:v>Μέχρι τα μέσα του 2021</c:v>
                </c:pt>
                <c:pt idx="2">
                  <c:v>Μέχρι το τέλος του 2021</c:v>
                </c:pt>
                <c:pt idx="3">
                  <c:v>Μετά το 2021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2.2999999999999998</c:v>
                </c:pt>
                <c:pt idx="1">
                  <c:v>34.6</c:v>
                </c:pt>
                <c:pt idx="2">
                  <c:v>26.4</c:v>
                </c:pt>
                <c:pt idx="3">
                  <c:v>33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7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καλυτερέψει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1.4700312731656048E-2"/>
                  <c:y val="-3.76910006031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2527317501551722E-2"/>
                  <c:y val="7.253980708492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dLbl>
              <c:idx val="2"/>
              <c:layout>
                <c:manualLayout>
                  <c:x val="-1.4700312731656048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7-47E9-A291-3199CDCEC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Μέχρι το τέλος του 2020</c:v>
                </c:pt>
                <c:pt idx="1">
                  <c:v>Μέχρι τα μέσα του 2021</c:v>
                </c:pt>
                <c:pt idx="2">
                  <c:v>Μέχρι το τέλος του 2021</c:v>
                </c:pt>
                <c:pt idx="3">
                  <c:v>Μετά το 2021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41.9</c:v>
                </c:pt>
                <c:pt idx="1">
                  <c:v>25.7</c:v>
                </c:pt>
                <c:pt idx="2">
                  <c:v>14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χειροτερέψει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3280080691697E-2"/>
                  <c:y val="5.028905518434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1.5786810346708233E-2"/>
                  <c:y val="-9.458572063421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82-428A-9EF3-91E7F281201B}"/>
                </c:ext>
              </c:extLst>
            </c:dLbl>
            <c:dLbl>
              <c:idx val="3"/>
              <c:layout>
                <c:manualLayout>
                  <c:x val="-1.9046303191864785E-2"/>
                  <c:y val="-5.679230085546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4-44F5-AD87-72DE02D3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Μέχρι το τέλος του 2020</c:v>
                </c:pt>
                <c:pt idx="1">
                  <c:v>Μέχρι τα μέσα του 2021</c:v>
                </c:pt>
                <c:pt idx="2">
                  <c:v>Μέχρι το τέλος του 2021</c:v>
                </c:pt>
                <c:pt idx="3">
                  <c:v>Μετά το 2021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26.9</c:v>
                </c:pt>
                <c:pt idx="1">
                  <c:v>53.8</c:v>
                </c:pt>
                <c:pt idx="2">
                  <c:v>68.2</c:v>
                </c:pt>
                <c:pt idx="3">
                  <c:v>79.8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 θα ήθελα</c:v>
                </c:pt>
                <c:pt idx="1">
                  <c:v>Όχι δε θα ήθελα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51</c:v>
                </c:pt>
                <c:pt idx="1">
                  <c:v>40.700000000000003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91266089984376"/>
          <c:y val="0.13574568500828385"/>
          <c:w val="0.73058408418755161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44044</c:v>
                </c:pt>
                <c:pt idx="1">
                  <c:v>44105</c:v>
                </c:pt>
                <c:pt idx="2">
                  <c:v>44136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44044</c:v>
                </c:pt>
                <c:pt idx="1">
                  <c:v>44105</c:v>
                </c:pt>
                <c:pt idx="2">
                  <c:v>44136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51</c:v>
                </c:pt>
                <c:pt idx="2" formatCode="0">
                  <c:v>67.7</c:v>
                </c:pt>
                <c:pt idx="3" formatCode="0">
                  <c:v>53.4</c:v>
                </c:pt>
                <c:pt idx="4" formatCode="0">
                  <c:v>75.7</c:v>
                </c:pt>
                <c:pt idx="5" formatCode="0">
                  <c:v>49</c:v>
                </c:pt>
                <c:pt idx="6" formatCode="0">
                  <c:v>25.7</c:v>
                </c:pt>
                <c:pt idx="7" formatCode="0">
                  <c:v>39.200000000000003</c:v>
                </c:pt>
                <c:pt idx="9" formatCode="0">
                  <c:v>45.1</c:v>
                </c:pt>
                <c:pt idx="10" formatCode="0">
                  <c:v>59.7</c:v>
                </c:pt>
                <c:pt idx="11" formatCode="0">
                  <c:v>53.8</c:v>
                </c:pt>
                <c:pt idx="12" formatCode="0">
                  <c:v>70.099999999999994</c:v>
                </c:pt>
                <c:pt idx="13" formatCode="0">
                  <c:v>43.5</c:v>
                </c:pt>
                <c:pt idx="14" formatCode="0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40.700000000000003</c:v>
                </c:pt>
                <c:pt idx="2" formatCode="0">
                  <c:v>23.4</c:v>
                </c:pt>
                <c:pt idx="3" formatCode="0">
                  <c:v>40.9</c:v>
                </c:pt>
                <c:pt idx="4" formatCode="0">
                  <c:v>19.7</c:v>
                </c:pt>
                <c:pt idx="5" formatCode="0">
                  <c:v>48.6</c:v>
                </c:pt>
                <c:pt idx="6" formatCode="0">
                  <c:v>65.400000000000006</c:v>
                </c:pt>
                <c:pt idx="7" formatCode="0">
                  <c:v>49.8</c:v>
                </c:pt>
                <c:pt idx="9" formatCode="0">
                  <c:v>49.9</c:v>
                </c:pt>
                <c:pt idx="10" formatCode="0">
                  <c:v>31.1</c:v>
                </c:pt>
                <c:pt idx="11" formatCode="0">
                  <c:v>36</c:v>
                </c:pt>
                <c:pt idx="12" formatCode="0">
                  <c:v>25.3</c:v>
                </c:pt>
                <c:pt idx="13" formatCode="0">
                  <c:v>49.3</c:v>
                </c:pt>
                <c:pt idx="14" formatCode="0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36748237537601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8-4066-AF74-8D54B25F7F60}"/>
                </c:ext>
              </c:extLst>
            </c:dLbl>
            <c:dLbl>
              <c:idx val="9"/>
              <c:layout>
                <c:manualLayout>
                  <c:x val="2.7143608516070417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48-4066-AF74-8D54B25F7F60}"/>
                </c:ext>
              </c:extLst>
            </c:dLbl>
            <c:dLbl>
              <c:idx val="12"/>
              <c:layout>
                <c:manualLayout>
                  <c:x val="2.3446761892840086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48-4066-AF74-8D54B25F7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8.3000000000000007</c:v>
                </c:pt>
                <c:pt idx="2" formatCode="0">
                  <c:v>8.8000000000000007</c:v>
                </c:pt>
                <c:pt idx="3" formatCode="0">
                  <c:v>5.6</c:v>
                </c:pt>
                <c:pt idx="4" formatCode="0">
                  <c:v>4.4000000000000004</c:v>
                </c:pt>
                <c:pt idx="5" formatCode="0">
                  <c:v>2.4</c:v>
                </c:pt>
                <c:pt idx="6" formatCode="0">
                  <c:v>8.8000000000000007</c:v>
                </c:pt>
                <c:pt idx="7" formatCode="0">
                  <c:v>11</c:v>
                </c:pt>
                <c:pt idx="9" formatCode="0">
                  <c:v>5</c:v>
                </c:pt>
                <c:pt idx="10" formatCode="0">
                  <c:v>9.1999999999999993</c:v>
                </c:pt>
                <c:pt idx="11" formatCode="0">
                  <c:v>10.199999999999999</c:v>
                </c:pt>
                <c:pt idx="12" formatCode="0">
                  <c:v>4.5999999999999996</c:v>
                </c:pt>
                <c:pt idx="13" formatCode="0">
                  <c:v>7.1</c:v>
                </c:pt>
                <c:pt idx="14" formatCode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36929230085549"/>
          <c:y val="7.5647224041767519E-2"/>
          <c:w val="0.7988681637342686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Σε καλύτερη</c:v>
                </c:pt>
                <c:pt idx="1">
                  <c:v>Στην ίδια</c:v>
                </c:pt>
                <c:pt idx="2">
                  <c:v>Σε χειρότερη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16.7</c:v>
                </c:pt>
                <c:pt idx="1">
                  <c:v>37.9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6651786497230073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2527317501551722E-2"/>
                  <c:y val="7.253980708492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dLbl>
              <c:idx val="2"/>
              <c:layout>
                <c:manualLayout>
                  <c:x val="-2.7488389660820256E-3"/>
                  <c:y val="-8.8082226974780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7-47E9-A291-3199CDCEC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41.8</c:v>
                </c:pt>
                <c:pt idx="1">
                  <c:v>34.799999999999997</c:v>
                </c:pt>
                <c:pt idx="2">
                  <c:v>48.9</c:v>
                </c:pt>
                <c:pt idx="3">
                  <c:v>53</c:v>
                </c:pt>
                <c:pt idx="4">
                  <c:v>71.099999999999994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3280080691697E-2"/>
                  <c:y val="-4.734394591077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2.2305796037021337E-2"/>
                  <c:y val="5.028905518434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82-428A-9EF3-91E7F2812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51.6</c:v>
                </c:pt>
                <c:pt idx="1">
                  <c:v>56.8</c:v>
                </c:pt>
                <c:pt idx="2">
                  <c:v>39.299999999999997</c:v>
                </c:pt>
                <c:pt idx="3">
                  <c:v>37.6</c:v>
                </c:pt>
                <c:pt idx="4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Ουδέτερη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55.2</c:v>
                </c:pt>
                <c:pt idx="1">
                  <c:v>34.4</c:v>
                </c:pt>
                <c:pt idx="2">
                  <c:v>7.6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Ανά ηλικία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48.5</c:v>
                </c:pt>
                <c:pt idx="1">
                  <c:v>40.299999999999997</c:v>
                </c:pt>
                <c:pt idx="2">
                  <c:v>50.4</c:v>
                </c:pt>
                <c:pt idx="3">
                  <c:v>59.2</c:v>
                </c:pt>
                <c:pt idx="4">
                  <c:v>72.7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6.9</c:v>
                </c:pt>
                <c:pt idx="1">
                  <c:v>11.3</c:v>
                </c:pt>
                <c:pt idx="2">
                  <c:v>9.6999999999999993</c:v>
                </c:pt>
                <c:pt idx="3">
                  <c:v>5</c:v>
                </c:pt>
                <c:pt idx="4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40019322747542"/>
          <c:y val="0.85975810755490589"/>
          <c:w val="0.56761889325939874"/>
          <c:h val="0.1075780535009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55.2</c:v>
                </c:pt>
                <c:pt idx="2" formatCode="0">
                  <c:v>67.7</c:v>
                </c:pt>
                <c:pt idx="3" formatCode="0">
                  <c:v>59.7</c:v>
                </c:pt>
                <c:pt idx="4" formatCode="0">
                  <c:v>71.900000000000006</c:v>
                </c:pt>
                <c:pt idx="5" formatCode="0">
                  <c:v>40.1</c:v>
                </c:pt>
                <c:pt idx="6" formatCode="0">
                  <c:v>33</c:v>
                </c:pt>
                <c:pt idx="7" formatCode="0">
                  <c:v>47.5</c:v>
                </c:pt>
                <c:pt idx="9" formatCode="0">
                  <c:v>49.2</c:v>
                </c:pt>
                <c:pt idx="10" formatCode="0">
                  <c:v>56.8</c:v>
                </c:pt>
                <c:pt idx="11" formatCode="0">
                  <c:v>62.4</c:v>
                </c:pt>
                <c:pt idx="12" formatCode="0">
                  <c:v>64.599999999999994</c:v>
                </c:pt>
                <c:pt idx="13" formatCode="0">
                  <c:v>52.1</c:v>
                </c:pt>
                <c:pt idx="14" formatCode="0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Ουδέτερη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34.4</c:v>
                </c:pt>
                <c:pt idx="2" formatCode="0">
                  <c:v>25.7</c:v>
                </c:pt>
                <c:pt idx="3" formatCode="0">
                  <c:v>32.700000000000003</c:v>
                </c:pt>
                <c:pt idx="4" formatCode="0">
                  <c:v>26.4</c:v>
                </c:pt>
                <c:pt idx="5" formatCode="0">
                  <c:v>48.5</c:v>
                </c:pt>
                <c:pt idx="6" formatCode="0">
                  <c:v>46.5</c:v>
                </c:pt>
                <c:pt idx="7" formatCode="0">
                  <c:v>39.299999999999997</c:v>
                </c:pt>
                <c:pt idx="9" formatCode="0">
                  <c:v>42.4</c:v>
                </c:pt>
                <c:pt idx="10" formatCode="0">
                  <c:v>36</c:v>
                </c:pt>
                <c:pt idx="11" formatCode="0">
                  <c:v>29.2</c:v>
                </c:pt>
                <c:pt idx="12" formatCode="0">
                  <c:v>28.2</c:v>
                </c:pt>
                <c:pt idx="13" formatCode="0">
                  <c:v>34.6</c:v>
                </c:pt>
                <c:pt idx="14" formatCode="0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7.6</c:v>
                </c:pt>
                <c:pt idx="2" formatCode="0">
                  <c:v>4</c:v>
                </c:pt>
                <c:pt idx="3" formatCode="0">
                  <c:v>5.4</c:v>
                </c:pt>
                <c:pt idx="5" formatCode="0">
                  <c:v>6.3</c:v>
                </c:pt>
                <c:pt idx="6" formatCode="0">
                  <c:v>18.3</c:v>
                </c:pt>
                <c:pt idx="7" formatCode="0">
                  <c:v>10</c:v>
                </c:pt>
                <c:pt idx="9" formatCode="0">
                  <c:v>6.5</c:v>
                </c:pt>
                <c:pt idx="10" formatCode="0">
                  <c:v>3.6</c:v>
                </c:pt>
                <c:pt idx="11" formatCode="0">
                  <c:v>7.7</c:v>
                </c:pt>
                <c:pt idx="12" formatCode="0">
                  <c:v>4</c:v>
                </c:pt>
                <c:pt idx="13" formatCode="0">
                  <c:v>10.9</c:v>
                </c:pt>
                <c:pt idx="14" formatCode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494226379910131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85-4310-A2BE-181E25C4810F}"/>
                </c:ext>
              </c:extLst>
            </c:dLbl>
            <c:dLbl>
              <c:idx val="3"/>
              <c:layout>
                <c:manualLayout>
                  <c:x val="-5.5871077615848594E-3"/>
                  <c:y val="-5.22876247543613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85-4310-A2BE-181E25C4810F}"/>
                </c:ext>
              </c:extLst>
            </c:dLbl>
            <c:dLbl>
              <c:idx val="4"/>
              <c:layout>
                <c:manualLayout>
                  <c:x val="1.885339041090910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85-4310-A2BE-181E25C4810F}"/>
                </c:ext>
              </c:extLst>
            </c:dLbl>
            <c:dLbl>
              <c:idx val="9"/>
              <c:layout>
                <c:manualLayout>
                  <c:x val="-6.6803407216357111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85-4310-A2BE-181E25C4810F}"/>
                </c:ext>
              </c:extLst>
            </c:dLbl>
            <c:dLbl>
              <c:idx val="11"/>
              <c:layout>
                <c:manualLayout>
                  <c:x val="4.7427922917144227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85-4310-A2BE-181E25C48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2.7</c:v>
                </c:pt>
                <c:pt idx="2" formatCode="0">
                  <c:v>2.4</c:v>
                </c:pt>
                <c:pt idx="3" formatCode="0">
                  <c:v>2.1</c:v>
                </c:pt>
                <c:pt idx="4" formatCode="0">
                  <c:v>1.7</c:v>
                </c:pt>
                <c:pt idx="5" formatCode="0">
                  <c:v>5</c:v>
                </c:pt>
                <c:pt idx="6" formatCode="0">
                  <c:v>2.2000000000000002</c:v>
                </c:pt>
                <c:pt idx="7" formatCode="0">
                  <c:v>3</c:v>
                </c:pt>
                <c:pt idx="9" formatCode="0">
                  <c:v>1.8</c:v>
                </c:pt>
                <c:pt idx="10" formatCode="0">
                  <c:v>3.1</c:v>
                </c:pt>
                <c:pt idx="11" formatCode="0">
                  <c:v>0.7</c:v>
                </c:pt>
                <c:pt idx="12" formatCode="0">
                  <c:v>3.1</c:v>
                </c:pt>
                <c:pt idx="13" formatCode="0">
                  <c:v>2.4</c:v>
                </c:pt>
                <c:pt idx="14" formatCode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58710073001734"/>
          <c:y val="7.5647224041767519E-2"/>
          <c:w val="0.7475201419251588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25555467465707E-2"/>
          <c:y val="0.13466055381202183"/>
          <c:w val="0.96720303054327539"/>
          <c:h val="0.7324032457621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1-45B7-ACF4-74FCB20DBD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1-45B7-ACF4-74FCB20DBD9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1-45B7-ACF4-74FCB20DBD9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1-45B7-ACF4-74FCB20DB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Θετικές/Μάλλον θετικές γνώμες</c:v>
                </c:pt>
                <c:pt idx="1">
                  <c:v>Μάλλον αρνητικές/Αρνητικές γνώμες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1-45B7-ACF4-74FCB20D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Θετικές γνώμες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Φεβ-20</c:v>
                </c:pt>
                <c:pt idx="1">
                  <c:v>Μαρ-20</c:v>
                </c:pt>
                <c:pt idx="2">
                  <c:v>Απρ-20</c:v>
                </c:pt>
                <c:pt idx="3">
                  <c:v>Μάι-20</c:v>
                </c:pt>
                <c:pt idx="4">
                  <c:v>Ιουν-20</c:v>
                </c:pt>
                <c:pt idx="5">
                  <c:v>Σεπ-20</c:v>
                </c:pt>
                <c:pt idx="6">
                  <c:v>Οκτ-20</c:v>
                </c:pt>
                <c:pt idx="7">
                  <c:v>Νοε-20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56</c:v>
                </c:pt>
                <c:pt idx="2">
                  <c:v>64</c:v>
                </c:pt>
                <c:pt idx="3">
                  <c:v>60</c:v>
                </c:pt>
                <c:pt idx="4">
                  <c:v>54</c:v>
                </c:pt>
                <c:pt idx="5">
                  <c:v>62</c:v>
                </c:pt>
                <c:pt idx="6">
                  <c:v>59</c:v>
                </c:pt>
                <c:pt idx="7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Αρνητικές γνώμες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Φεβ-20</c:v>
                </c:pt>
                <c:pt idx="1">
                  <c:v>Μαρ-20</c:v>
                </c:pt>
                <c:pt idx="2">
                  <c:v>Απρ-20</c:v>
                </c:pt>
                <c:pt idx="3">
                  <c:v>Μάι-20</c:v>
                </c:pt>
                <c:pt idx="4">
                  <c:v>Ιουν-20</c:v>
                </c:pt>
                <c:pt idx="5">
                  <c:v>Σεπ-20</c:v>
                </c:pt>
                <c:pt idx="6">
                  <c:v>Οκτ-20</c:v>
                </c:pt>
                <c:pt idx="7">
                  <c:v>Νοε-20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26</c:v>
                </c:pt>
                <c:pt idx="1">
                  <c:v>23</c:v>
                </c:pt>
                <c:pt idx="2">
                  <c:v>22</c:v>
                </c:pt>
                <c:pt idx="3">
                  <c:v>27</c:v>
                </c:pt>
                <c:pt idx="4">
                  <c:v>28</c:v>
                </c:pt>
                <c:pt idx="5">
                  <c:v>27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86240776067544"/>
          <c:y val="0.87047804080696267"/>
          <c:w val="0.30878346743506263"/>
          <c:h val="0.11245035344048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849340800826"/>
          <c:y val="8.1991815724178796E-2"/>
          <c:w val="0.70095362403422878"/>
          <c:h val="0.885673814020664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F9-43BF-98F7-77F0CCF017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F9-43BF-98F7-77F0CCF017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F9-43BF-98F7-77F0CCF017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F9-43BF-98F7-77F0CCF017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F9-43BF-98F7-77F0CCF0179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FF9-43BF-98F7-77F0CCF01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-40</c:v>
                </c:pt>
                <c:pt idx="1">
                  <c:v>-55.1</c:v>
                </c:pt>
                <c:pt idx="2">
                  <c:v>-61.3</c:v>
                </c:pt>
                <c:pt idx="3">
                  <c:v>-59.4</c:v>
                </c:pt>
                <c:pt idx="4">
                  <c:v>-71.099999999999994</c:v>
                </c:pt>
                <c:pt idx="5">
                  <c:v>-73.599999999999994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58.5</c:v>
                </c:pt>
                <c:pt idx="1">
                  <c:v>40.700000000000003</c:v>
                </c:pt>
                <c:pt idx="2">
                  <c:v>37.200000000000003</c:v>
                </c:pt>
                <c:pt idx="3">
                  <c:v>32.4</c:v>
                </c:pt>
                <c:pt idx="4">
                  <c:v>26.1</c:v>
                </c:pt>
                <c:pt idx="5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9-4E78-9190-4C25C90B0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77691662639476"/>
          <c:y val="0.81915713068918272"/>
          <c:w val="0.24403859424761629"/>
          <c:h val="0.1543874754656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Μητσοτάκης Κυριάκος</c:v>
                </c:pt>
                <c:pt idx="1">
                  <c:v>Τσίπρας Αλέξης</c:v>
                </c:pt>
                <c:pt idx="2">
                  <c:v>Βαρουφάκης Γιανης</c:v>
                </c:pt>
                <c:pt idx="3">
                  <c:v>Γεννηματά Φώφη</c:v>
                </c:pt>
                <c:pt idx="4">
                  <c:v>Βελόπουλος Κυριάκος</c:v>
                </c:pt>
                <c:pt idx="5">
                  <c:v>Κουτσούμπας  Δημήτρης</c:v>
                </c:pt>
                <c:pt idx="6">
                  <c:v>Άλλος </c:v>
                </c:pt>
                <c:pt idx="7">
                  <c:v>Κανένας</c:v>
                </c:pt>
                <c:pt idx="8">
                  <c:v>ΔΓ/ΔΑ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45.2</c:v>
                </c:pt>
                <c:pt idx="1">
                  <c:v>16.8</c:v>
                </c:pt>
                <c:pt idx="2">
                  <c:v>2.4</c:v>
                </c:pt>
                <c:pt idx="3">
                  <c:v>2</c:v>
                </c:pt>
                <c:pt idx="4">
                  <c:v>1.7</c:v>
                </c:pt>
                <c:pt idx="5">
                  <c:v>1.1000000000000001</c:v>
                </c:pt>
                <c:pt idx="6">
                  <c:v>1.2</c:v>
                </c:pt>
                <c:pt idx="7">
                  <c:v>22.5</c:v>
                </c:pt>
                <c:pt idx="8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7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Σύνολο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26355479710851E-2"/>
          <c:y val="0.13953095382503317"/>
          <c:w val="0.9680736445202891"/>
          <c:h val="0.82386861572036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C-490F-A67C-64BF956F0D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0C-490F-A67C-64BF956F0D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C-490F-A67C-64BF956F0D2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0C-490F-A67C-64BF956F0D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C-490F-A67C-64BF956F0D2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0C-490F-A67C-64BF956F0D26}"/>
              </c:ext>
            </c:extLst>
          </c:dPt>
          <c:dPt>
            <c:idx val="6"/>
            <c:invertIfNegative val="0"/>
            <c:bubble3D val="0"/>
            <c:spPr>
              <a:solidFill>
                <a:srgbClr val="A40037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C-490F-A67C-64BF956F0D2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ΝΕΑ  ΔΗΜΟΚΡΑΤΙΑ</c:v>
                </c:pt>
                <c:pt idx="1">
                  <c:v>ΣΥΡΙΖΑ</c:v>
                </c:pt>
                <c:pt idx="2">
                  <c:v>ΚΙΝΑΛ</c:v>
                </c:pt>
                <c:pt idx="3">
                  <c:v>ΚΚΕ</c:v>
                </c:pt>
                <c:pt idx="4">
                  <c:v>ΕΛΛΗΝΙΚΗ ΛΥΣΗ</c:v>
                </c:pt>
                <c:pt idx="5">
                  <c:v>ΜΕΡΑ 25</c:v>
                </c:pt>
                <c:pt idx="6">
                  <c:v>EΛΛΗΝΕΣ ΓΙΑ ΤΗΝ ΠΑΤΡΙΔΑ</c:v>
                </c:pt>
                <c:pt idx="7">
                  <c:v>ΑΛΛΟ</c:v>
                </c:pt>
                <c:pt idx="8">
                  <c:v>ΑΚΥΡΟ-ΛΕΥΚΟ</c:v>
                </c:pt>
                <c:pt idx="9">
                  <c:v>ΔΕΝ ΘΑ ΨΗΦΙΣΩ</c:v>
                </c:pt>
                <c:pt idx="10">
                  <c:v>ΔΕΝ ΕΧΩ ΑΠΟΦΑΣΙΣΕΙ</c:v>
                </c:pt>
                <c:pt idx="11">
                  <c:v>ΔΑ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35.1</c:v>
                </c:pt>
                <c:pt idx="1">
                  <c:v>19</c:v>
                </c:pt>
                <c:pt idx="2">
                  <c:v>6.1</c:v>
                </c:pt>
                <c:pt idx="3">
                  <c:v>4.8</c:v>
                </c:pt>
                <c:pt idx="4">
                  <c:v>4.2</c:v>
                </c:pt>
                <c:pt idx="5">
                  <c:v>2.9</c:v>
                </c:pt>
                <c:pt idx="6">
                  <c:v>1.1000000000000001</c:v>
                </c:pt>
                <c:pt idx="7">
                  <c:v>3.4</c:v>
                </c:pt>
                <c:pt idx="8">
                  <c:v>6.5</c:v>
                </c:pt>
                <c:pt idx="9">
                  <c:v>6.6</c:v>
                </c:pt>
                <c:pt idx="10">
                  <c:v>6.7</c:v>
                </c:pt>
                <c:pt idx="1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0-4ED6-BFFF-1579FA2D7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757033168"/>
        <c:axId val="757034480"/>
      </c:barChart>
      <c:catAx>
        <c:axId val="757033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7034480"/>
        <c:crosses val="autoZero"/>
        <c:auto val="1"/>
        <c:lblAlgn val="ctr"/>
        <c:lblOffset val="100"/>
        <c:noMultiLvlLbl val="0"/>
      </c:catAx>
      <c:valAx>
        <c:axId val="757034480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7570331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ΝΔ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2305796037021337E-2"/>
                  <c:y val="-2.8242645658418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3613815116603905E-2"/>
                  <c:y val="-5.0288807196025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5.3</c:v>
                </c:pt>
                <c:pt idx="1">
                  <c:v>9.1</c:v>
                </c:pt>
                <c:pt idx="2">
                  <c:v>37</c:v>
                </c:pt>
                <c:pt idx="3">
                  <c:v>79.8</c:v>
                </c:pt>
                <c:pt idx="4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ΣΥΡΙΖΑ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9598055768126E-2"/>
                  <c:y val="4.0840700239655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1.5786810346708233E-2"/>
                  <c:y val="-3.474613931785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C-48BD-B1C6-0AEB2726D06F}"/>
                </c:ext>
              </c:extLst>
            </c:dLbl>
            <c:dLbl>
              <c:idx val="3"/>
              <c:layout>
                <c:manualLayout>
                  <c:x val="-1.1967814005296541E-2"/>
                  <c:y val="-5.0493397559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9C-48BD-B1C6-0AEB2726D06F}"/>
                </c:ext>
              </c:extLst>
            </c:dLbl>
            <c:dLbl>
              <c:idx val="4"/>
              <c:layout>
                <c:manualLayout>
                  <c:x val="-1.8486799695609565E-2"/>
                  <c:y val="-3.789559096608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9C-48BD-B1C6-0AEB2726D06F}"/>
                </c:ext>
              </c:extLst>
            </c:dLbl>
            <c:dLbl>
              <c:idx val="5"/>
              <c:layout>
                <c:manualLayout>
                  <c:x val="-1.5227306850453013E-2"/>
                  <c:y val="-3.789559096608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9C-48BD-B1C6-0AEB2726D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48.4</c:v>
                </c:pt>
                <c:pt idx="1">
                  <c:v>47.2</c:v>
                </c:pt>
                <c:pt idx="2">
                  <c:v>8.6999999999999993</c:v>
                </c:pt>
                <c:pt idx="3">
                  <c:v>1.7</c:v>
                </c:pt>
                <c:pt idx="4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Σε καλύτερη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25"/>
              <c:layout>
                <c:manualLayout>
                  <c:x val="-3.205902579038343E-2"/>
                  <c:y val="2.2837681724753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0C-41FD-B7CC-DA14E313AA3B}"/>
                </c:ext>
              </c:extLst>
            </c:dLbl>
            <c:dLbl>
              <c:idx val="33"/>
              <c:layout>
                <c:manualLayout>
                  <c:x val="-3.2059025790383264E-2"/>
                  <c:y val="6.0945493826234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0C-41FD-B7CC-DA14E313AA3B}"/>
                </c:ext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0C-41FD-B7CC-DA14E313AA3B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0C-41FD-B7CC-DA14E313AA3B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0C-41FD-B7CC-DA14E313AA3B}"/>
                </c:ext>
              </c:extLst>
            </c:dLbl>
            <c:dLbl>
              <c:idx val="45"/>
              <c:layout>
                <c:manualLayout>
                  <c:x val="-4.6368617270373613E-2"/>
                  <c:y val="6.6389466983588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B-4CC9-8BEB-EDDE29422420}"/>
                </c:ext>
              </c:extLst>
            </c:dLbl>
            <c:dLbl>
              <c:idx val="46"/>
              <c:layout>
                <c:manualLayout>
                  <c:x val="-5.963296623863335E-3"/>
                  <c:y val="7.7277413298297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D1-4479-8858-817F9B998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Sheet1!$A$2:$A$48</c:f>
              <c:strCache>
                <c:ptCount val="47"/>
                <c:pt idx="0">
                  <c:v>Ιαν-16</c:v>
                </c:pt>
                <c:pt idx="1">
                  <c:v>Φεβ-16</c:v>
                </c:pt>
                <c:pt idx="2">
                  <c:v>Μαρ-16</c:v>
                </c:pt>
                <c:pt idx="3">
                  <c:v>Απρ-16</c:v>
                </c:pt>
                <c:pt idx="4">
                  <c:v>Μάι-16</c:v>
                </c:pt>
                <c:pt idx="5">
                  <c:v>Ιούν-16</c:v>
                </c:pt>
                <c:pt idx="6">
                  <c:v>Σεπ-16</c:v>
                </c:pt>
                <c:pt idx="7">
                  <c:v>Οκτ-16</c:v>
                </c:pt>
                <c:pt idx="8">
                  <c:v>Νοε-16</c:v>
                </c:pt>
                <c:pt idx="9">
                  <c:v>Δεκ-16</c:v>
                </c:pt>
                <c:pt idx="10">
                  <c:v>Ιαν-17</c:v>
                </c:pt>
                <c:pt idx="11">
                  <c:v>Φεβ-17</c:v>
                </c:pt>
                <c:pt idx="12">
                  <c:v>Μαρ-17</c:v>
                </c:pt>
                <c:pt idx="13">
                  <c:v>Απρ-17</c:v>
                </c:pt>
                <c:pt idx="14">
                  <c:v>Μάι-17</c:v>
                </c:pt>
                <c:pt idx="15">
                  <c:v>Ιούν-17</c:v>
                </c:pt>
                <c:pt idx="16">
                  <c:v>Σεπ-17</c:v>
                </c:pt>
                <c:pt idx="17">
                  <c:v>Οκτ-17</c:v>
                </c:pt>
                <c:pt idx="18">
                  <c:v>Νοε-17</c:v>
                </c:pt>
                <c:pt idx="19">
                  <c:v>Δεκ-17</c:v>
                </c:pt>
                <c:pt idx="20">
                  <c:v>Ιαν-18</c:v>
                </c:pt>
                <c:pt idx="21">
                  <c:v>Φεβ-18</c:v>
                </c:pt>
                <c:pt idx="22">
                  <c:v>Μαρ-18</c:v>
                </c:pt>
                <c:pt idx="23">
                  <c:v>Απρ-18</c:v>
                </c:pt>
                <c:pt idx="24">
                  <c:v>Μάι-18</c:v>
                </c:pt>
                <c:pt idx="25">
                  <c:v>Ιουν-18</c:v>
                </c:pt>
                <c:pt idx="26">
                  <c:v>Σεπ-18</c:v>
                </c:pt>
                <c:pt idx="27">
                  <c:v>Οκτ-18</c:v>
                </c:pt>
                <c:pt idx="28">
                  <c:v>Νοε-18</c:v>
                </c:pt>
                <c:pt idx="29">
                  <c:v>Δεκ-18</c:v>
                </c:pt>
                <c:pt idx="30">
                  <c:v>Ιαν-19</c:v>
                </c:pt>
                <c:pt idx="31">
                  <c:v>Φεβ-19</c:v>
                </c:pt>
                <c:pt idx="32">
                  <c:v>Μαρ-19</c:v>
                </c:pt>
                <c:pt idx="33">
                  <c:v>Απρ-19</c:v>
                </c:pt>
                <c:pt idx="34">
                  <c:v>Σεπ-19</c:v>
                </c:pt>
                <c:pt idx="35">
                  <c:v>Οκτ-19</c:v>
                </c:pt>
                <c:pt idx="36">
                  <c:v>Νοε-19</c:v>
                </c:pt>
                <c:pt idx="37">
                  <c:v>Δεκ-19</c:v>
                </c:pt>
                <c:pt idx="38">
                  <c:v>Ιαν-20</c:v>
                </c:pt>
                <c:pt idx="39">
                  <c:v>Φεβ-20</c:v>
                </c:pt>
                <c:pt idx="40">
                  <c:v>Μαρ-20</c:v>
                </c:pt>
                <c:pt idx="41">
                  <c:v>Απρ-20</c:v>
                </c:pt>
                <c:pt idx="42">
                  <c:v>Μάι-20</c:v>
                </c:pt>
                <c:pt idx="43">
                  <c:v>Ιουν-20</c:v>
                </c:pt>
                <c:pt idx="44">
                  <c:v>Σεπ-20</c:v>
                </c:pt>
                <c:pt idx="45">
                  <c:v>Οκτ-20</c:v>
                </c:pt>
                <c:pt idx="46">
                  <c:v>Νοε-20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12</c:v>
                </c:pt>
                <c:pt idx="17">
                  <c:v>12</c:v>
                </c:pt>
                <c:pt idx="18">
                  <c:v>11</c:v>
                </c:pt>
                <c:pt idx="19">
                  <c:v>14</c:v>
                </c:pt>
                <c:pt idx="20">
                  <c:v>16</c:v>
                </c:pt>
                <c:pt idx="21">
                  <c:v>13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12</c:v>
                </c:pt>
                <c:pt idx="26">
                  <c:v>16</c:v>
                </c:pt>
                <c:pt idx="27">
                  <c:v>14</c:v>
                </c:pt>
                <c:pt idx="28">
                  <c:v>15</c:v>
                </c:pt>
                <c:pt idx="29">
                  <c:v>19</c:v>
                </c:pt>
                <c:pt idx="30">
                  <c:v>19</c:v>
                </c:pt>
                <c:pt idx="31">
                  <c:v>17</c:v>
                </c:pt>
                <c:pt idx="32">
                  <c:v>18</c:v>
                </c:pt>
                <c:pt idx="33">
                  <c:v>21</c:v>
                </c:pt>
                <c:pt idx="34">
                  <c:v>31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31</c:v>
                </c:pt>
                <c:pt idx="39">
                  <c:v>26</c:v>
                </c:pt>
                <c:pt idx="40">
                  <c:v>31</c:v>
                </c:pt>
                <c:pt idx="41">
                  <c:v>24</c:v>
                </c:pt>
                <c:pt idx="42">
                  <c:v>24</c:v>
                </c:pt>
                <c:pt idx="43">
                  <c:v>22</c:v>
                </c:pt>
                <c:pt idx="44">
                  <c:v>19</c:v>
                </c:pt>
                <c:pt idx="45">
                  <c:v>22</c:v>
                </c:pt>
                <c:pt idx="4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Σε χειρότερη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0C-41FD-B7CC-DA14E313AA3B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0C-41FD-B7CC-DA14E313AA3B}"/>
                </c:ext>
              </c:extLst>
            </c:dLbl>
            <c:dLbl>
              <c:idx val="33"/>
              <c:layout>
                <c:manualLayout>
                  <c:x val="-4.5454161914499032E-2"/>
                  <c:y val="-5.33779424782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0C-41FD-B7CC-DA14E313AA3B}"/>
                </c:ext>
              </c:extLst>
            </c:dLbl>
            <c:dLbl>
              <c:idx val="34"/>
              <c:layout>
                <c:manualLayout>
                  <c:x val="-2.9826503103030828E-2"/>
                  <c:y val="2.828165488210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0C-41FD-B7CC-DA14E313AA3B}"/>
                </c:ext>
              </c:extLst>
            </c:dLbl>
            <c:dLbl>
              <c:idx val="40"/>
              <c:layout>
                <c:manualLayout>
                  <c:x val="-3.6524071165088712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0C-41FD-B7CC-DA14E313AA3B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0C-41FD-B7CC-DA14E313AA3B}"/>
                </c:ext>
              </c:extLst>
            </c:dLbl>
            <c:dLbl>
              <c:idx val="45"/>
              <c:layout>
                <c:manualLayout>
                  <c:x val="-4.5454161914498949E-2"/>
                  <c:y val="-9.692972773704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B-4CC9-8BEB-EDDE29422420}"/>
                </c:ext>
              </c:extLst>
            </c:dLbl>
            <c:dLbl>
              <c:idx val="4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D1-4479-8858-817F9B998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Sheet1!$A$2:$A$48</c:f>
              <c:strCache>
                <c:ptCount val="47"/>
                <c:pt idx="0">
                  <c:v>Ιαν-16</c:v>
                </c:pt>
                <c:pt idx="1">
                  <c:v>Φεβ-16</c:v>
                </c:pt>
                <c:pt idx="2">
                  <c:v>Μαρ-16</c:v>
                </c:pt>
                <c:pt idx="3">
                  <c:v>Απρ-16</c:v>
                </c:pt>
                <c:pt idx="4">
                  <c:v>Μάι-16</c:v>
                </c:pt>
                <c:pt idx="5">
                  <c:v>Ιούν-16</c:v>
                </c:pt>
                <c:pt idx="6">
                  <c:v>Σεπ-16</c:v>
                </c:pt>
                <c:pt idx="7">
                  <c:v>Οκτ-16</c:v>
                </c:pt>
                <c:pt idx="8">
                  <c:v>Νοε-16</c:v>
                </c:pt>
                <c:pt idx="9">
                  <c:v>Δεκ-16</c:v>
                </c:pt>
                <c:pt idx="10">
                  <c:v>Ιαν-17</c:v>
                </c:pt>
                <c:pt idx="11">
                  <c:v>Φεβ-17</c:v>
                </c:pt>
                <c:pt idx="12">
                  <c:v>Μαρ-17</c:v>
                </c:pt>
                <c:pt idx="13">
                  <c:v>Απρ-17</c:v>
                </c:pt>
                <c:pt idx="14">
                  <c:v>Μάι-17</c:v>
                </c:pt>
                <c:pt idx="15">
                  <c:v>Ιούν-17</c:v>
                </c:pt>
                <c:pt idx="16">
                  <c:v>Σεπ-17</c:v>
                </c:pt>
                <c:pt idx="17">
                  <c:v>Οκτ-17</c:v>
                </c:pt>
                <c:pt idx="18">
                  <c:v>Νοε-17</c:v>
                </c:pt>
                <c:pt idx="19">
                  <c:v>Δεκ-17</c:v>
                </c:pt>
                <c:pt idx="20">
                  <c:v>Ιαν-18</c:v>
                </c:pt>
                <c:pt idx="21">
                  <c:v>Φεβ-18</c:v>
                </c:pt>
                <c:pt idx="22">
                  <c:v>Μαρ-18</c:v>
                </c:pt>
                <c:pt idx="23">
                  <c:v>Απρ-18</c:v>
                </c:pt>
                <c:pt idx="24">
                  <c:v>Μάι-18</c:v>
                </c:pt>
                <c:pt idx="25">
                  <c:v>Ιουν-18</c:v>
                </c:pt>
                <c:pt idx="26">
                  <c:v>Σεπ-18</c:v>
                </c:pt>
                <c:pt idx="27">
                  <c:v>Οκτ-18</c:v>
                </c:pt>
                <c:pt idx="28">
                  <c:v>Νοε-18</c:v>
                </c:pt>
                <c:pt idx="29">
                  <c:v>Δεκ-18</c:v>
                </c:pt>
                <c:pt idx="30">
                  <c:v>Ιαν-19</c:v>
                </c:pt>
                <c:pt idx="31">
                  <c:v>Φεβ-19</c:v>
                </c:pt>
                <c:pt idx="32">
                  <c:v>Μαρ-19</c:v>
                </c:pt>
                <c:pt idx="33">
                  <c:v>Απρ-19</c:v>
                </c:pt>
                <c:pt idx="34">
                  <c:v>Σεπ-19</c:v>
                </c:pt>
                <c:pt idx="35">
                  <c:v>Οκτ-19</c:v>
                </c:pt>
                <c:pt idx="36">
                  <c:v>Νοε-19</c:v>
                </c:pt>
                <c:pt idx="37">
                  <c:v>Δεκ-19</c:v>
                </c:pt>
                <c:pt idx="38">
                  <c:v>Ιαν-20</c:v>
                </c:pt>
                <c:pt idx="39">
                  <c:v>Φεβ-20</c:v>
                </c:pt>
                <c:pt idx="40">
                  <c:v>Μαρ-20</c:v>
                </c:pt>
                <c:pt idx="41">
                  <c:v>Απρ-20</c:v>
                </c:pt>
                <c:pt idx="42">
                  <c:v>Μάι-20</c:v>
                </c:pt>
                <c:pt idx="43">
                  <c:v>Ιουν-20</c:v>
                </c:pt>
                <c:pt idx="44">
                  <c:v>Σεπ-20</c:v>
                </c:pt>
                <c:pt idx="45">
                  <c:v>Οκτ-20</c:v>
                </c:pt>
                <c:pt idx="46">
                  <c:v>Νοε-20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61</c:v>
                </c:pt>
                <c:pt idx="1">
                  <c:v>64</c:v>
                </c:pt>
                <c:pt idx="2">
                  <c:v>65</c:v>
                </c:pt>
                <c:pt idx="3">
                  <c:v>63</c:v>
                </c:pt>
                <c:pt idx="4">
                  <c:v>62</c:v>
                </c:pt>
                <c:pt idx="5">
                  <c:v>63</c:v>
                </c:pt>
                <c:pt idx="6">
                  <c:v>66</c:v>
                </c:pt>
                <c:pt idx="7">
                  <c:v>62</c:v>
                </c:pt>
                <c:pt idx="8">
                  <c:v>64</c:v>
                </c:pt>
                <c:pt idx="9">
                  <c:v>64</c:v>
                </c:pt>
                <c:pt idx="10">
                  <c:v>64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61</c:v>
                </c:pt>
                <c:pt idx="15">
                  <c:v>58</c:v>
                </c:pt>
                <c:pt idx="16">
                  <c:v>50</c:v>
                </c:pt>
                <c:pt idx="17">
                  <c:v>49</c:v>
                </c:pt>
                <c:pt idx="18">
                  <c:v>49</c:v>
                </c:pt>
                <c:pt idx="19">
                  <c:v>50</c:v>
                </c:pt>
                <c:pt idx="20">
                  <c:v>49</c:v>
                </c:pt>
                <c:pt idx="21">
                  <c:v>51</c:v>
                </c:pt>
                <c:pt idx="22">
                  <c:v>52</c:v>
                </c:pt>
                <c:pt idx="23">
                  <c:v>50</c:v>
                </c:pt>
                <c:pt idx="24">
                  <c:v>48</c:v>
                </c:pt>
                <c:pt idx="25">
                  <c:v>53</c:v>
                </c:pt>
                <c:pt idx="26">
                  <c:v>43</c:v>
                </c:pt>
                <c:pt idx="27">
                  <c:v>46</c:v>
                </c:pt>
                <c:pt idx="28">
                  <c:v>39</c:v>
                </c:pt>
                <c:pt idx="29">
                  <c:v>38</c:v>
                </c:pt>
                <c:pt idx="30">
                  <c:v>40</c:v>
                </c:pt>
                <c:pt idx="31">
                  <c:v>44</c:v>
                </c:pt>
                <c:pt idx="32">
                  <c:v>40</c:v>
                </c:pt>
                <c:pt idx="33">
                  <c:v>39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21</c:v>
                </c:pt>
                <c:pt idx="38">
                  <c:v>18</c:v>
                </c:pt>
                <c:pt idx="39">
                  <c:v>21</c:v>
                </c:pt>
                <c:pt idx="40">
                  <c:v>23</c:v>
                </c:pt>
                <c:pt idx="41">
                  <c:v>34</c:v>
                </c:pt>
                <c:pt idx="42">
                  <c:v>33</c:v>
                </c:pt>
                <c:pt idx="43">
                  <c:v>38</c:v>
                </c:pt>
                <c:pt idx="44">
                  <c:v>40</c:v>
                </c:pt>
                <c:pt idx="45">
                  <c:v>37</c:v>
                </c:pt>
                <c:pt idx="46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Ανάλυση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Σε καλύτερη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Σύνολο</c:v>
                </c:pt>
                <c:pt idx="2">
                  <c:v>17-34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  <c:pt idx="8">
                  <c:v>Αγροτική τάξη</c:v>
                </c:pt>
                <c:pt idx="9">
                  <c:v>Εργατική τάξη</c:v>
                </c:pt>
                <c:pt idx="10">
                  <c:v>Μικρομεσαίοι</c:v>
                </c:pt>
                <c:pt idx="11">
                  <c:v>Μεσαία τάξη</c:v>
                </c:pt>
                <c:pt idx="12">
                  <c:v>Ανώτερη τάξη</c:v>
                </c:pt>
                <c:pt idx="14">
                  <c:v>Αριστεροί</c:v>
                </c:pt>
                <c:pt idx="15">
                  <c:v>Κεντροαριστεροί</c:v>
                </c:pt>
                <c:pt idx="16">
                  <c:v>Κεντρώοι</c:v>
                </c:pt>
                <c:pt idx="17">
                  <c:v>Κεντροδεξιοί</c:v>
                </c:pt>
                <c:pt idx="18">
                  <c:v>Δεξιοί</c:v>
                </c:pt>
                <c:pt idx="19">
                  <c:v>Τίποτα (αυθ.)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 formatCode="0">
                  <c:v>16.7</c:v>
                </c:pt>
                <c:pt idx="2" formatCode="0">
                  <c:v>30.5</c:v>
                </c:pt>
                <c:pt idx="3" formatCode="0">
                  <c:v>15.9</c:v>
                </c:pt>
                <c:pt idx="4" formatCode="0">
                  <c:v>9.9</c:v>
                </c:pt>
                <c:pt idx="5" formatCode="0">
                  <c:v>12.9</c:v>
                </c:pt>
                <c:pt idx="6" formatCode="0">
                  <c:v>12.8</c:v>
                </c:pt>
                <c:pt idx="8" formatCode="0">
                  <c:v>23</c:v>
                </c:pt>
                <c:pt idx="9" formatCode="0">
                  <c:v>11.6</c:v>
                </c:pt>
                <c:pt idx="10" formatCode="0">
                  <c:v>15</c:v>
                </c:pt>
                <c:pt idx="11" formatCode="0">
                  <c:v>16.899999999999999</c:v>
                </c:pt>
                <c:pt idx="12" formatCode="0">
                  <c:v>22.3</c:v>
                </c:pt>
                <c:pt idx="14" formatCode="0">
                  <c:v>15</c:v>
                </c:pt>
                <c:pt idx="15" formatCode="0">
                  <c:v>8.6</c:v>
                </c:pt>
                <c:pt idx="16" formatCode="0">
                  <c:v>12.6</c:v>
                </c:pt>
                <c:pt idx="17" formatCode="0">
                  <c:v>26.4</c:v>
                </c:pt>
                <c:pt idx="18" formatCode="0">
                  <c:v>29</c:v>
                </c:pt>
                <c:pt idx="19" formatCode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Στην ίδια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Σύνολο</c:v>
                </c:pt>
                <c:pt idx="2">
                  <c:v>17-34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  <c:pt idx="8">
                  <c:v>Αγροτική τάξη</c:v>
                </c:pt>
                <c:pt idx="9">
                  <c:v>Εργατική τάξη</c:v>
                </c:pt>
                <c:pt idx="10">
                  <c:v>Μικρομεσαίοι</c:v>
                </c:pt>
                <c:pt idx="11">
                  <c:v>Μεσαία τάξη</c:v>
                </c:pt>
                <c:pt idx="12">
                  <c:v>Ανώτερη τάξη</c:v>
                </c:pt>
                <c:pt idx="14">
                  <c:v>Αριστεροί</c:v>
                </c:pt>
                <c:pt idx="15">
                  <c:v>Κεντροαριστεροί</c:v>
                </c:pt>
                <c:pt idx="16">
                  <c:v>Κεντρώοι</c:v>
                </c:pt>
                <c:pt idx="17">
                  <c:v>Κεντροδεξιοί</c:v>
                </c:pt>
                <c:pt idx="18">
                  <c:v>Δεξιοί</c:v>
                </c:pt>
                <c:pt idx="19">
                  <c:v>Τίποτα (αυθ.)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 formatCode="0">
                  <c:v>37.9</c:v>
                </c:pt>
                <c:pt idx="2" formatCode="0">
                  <c:v>30.3</c:v>
                </c:pt>
                <c:pt idx="3" formatCode="0">
                  <c:v>41.4</c:v>
                </c:pt>
                <c:pt idx="4" formatCode="0">
                  <c:v>34.9</c:v>
                </c:pt>
                <c:pt idx="5" formatCode="0">
                  <c:v>36.200000000000003</c:v>
                </c:pt>
                <c:pt idx="6" formatCode="0">
                  <c:v>45.2</c:v>
                </c:pt>
                <c:pt idx="8" formatCode="0">
                  <c:v>30</c:v>
                </c:pt>
                <c:pt idx="9" formatCode="0">
                  <c:v>30</c:v>
                </c:pt>
                <c:pt idx="10" formatCode="0">
                  <c:v>37.1</c:v>
                </c:pt>
                <c:pt idx="11" formatCode="0">
                  <c:v>40.700000000000003</c:v>
                </c:pt>
                <c:pt idx="12" formatCode="0">
                  <c:v>40.700000000000003</c:v>
                </c:pt>
                <c:pt idx="14" formatCode="0">
                  <c:v>32</c:v>
                </c:pt>
                <c:pt idx="15" formatCode="0">
                  <c:v>37.799999999999997</c:v>
                </c:pt>
                <c:pt idx="16" formatCode="0">
                  <c:v>40.200000000000003</c:v>
                </c:pt>
                <c:pt idx="17" formatCode="0">
                  <c:v>44</c:v>
                </c:pt>
                <c:pt idx="18" formatCode="0">
                  <c:v>33</c:v>
                </c:pt>
                <c:pt idx="19" formatCode="0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Σε χειρότερη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Σύνολο</c:v>
                </c:pt>
                <c:pt idx="2">
                  <c:v>17-34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  <c:pt idx="8">
                  <c:v>Αγροτική τάξη</c:v>
                </c:pt>
                <c:pt idx="9">
                  <c:v>Εργατική τάξη</c:v>
                </c:pt>
                <c:pt idx="10">
                  <c:v>Μικρομεσαίοι</c:v>
                </c:pt>
                <c:pt idx="11">
                  <c:v>Μεσαία τάξη</c:v>
                </c:pt>
                <c:pt idx="12">
                  <c:v>Ανώτερη τάξη</c:v>
                </c:pt>
                <c:pt idx="14">
                  <c:v>Αριστεροί</c:v>
                </c:pt>
                <c:pt idx="15">
                  <c:v>Κεντροαριστεροί</c:v>
                </c:pt>
                <c:pt idx="16">
                  <c:v>Κεντρώοι</c:v>
                </c:pt>
                <c:pt idx="17">
                  <c:v>Κεντροδεξιοί</c:v>
                </c:pt>
                <c:pt idx="18">
                  <c:v>Δεξιοί</c:v>
                </c:pt>
                <c:pt idx="19">
                  <c:v>Τίποτα (αυθ.)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 formatCode="0">
                  <c:v>45.3</c:v>
                </c:pt>
                <c:pt idx="2" formatCode="0">
                  <c:v>39</c:v>
                </c:pt>
                <c:pt idx="3" formatCode="0">
                  <c:v>42.7</c:v>
                </c:pt>
                <c:pt idx="4" formatCode="0">
                  <c:v>55.1</c:v>
                </c:pt>
                <c:pt idx="5" formatCode="0">
                  <c:v>50.9</c:v>
                </c:pt>
                <c:pt idx="6" formatCode="0">
                  <c:v>42</c:v>
                </c:pt>
                <c:pt idx="8" formatCode="0">
                  <c:v>47</c:v>
                </c:pt>
                <c:pt idx="9" formatCode="0">
                  <c:v>58.3</c:v>
                </c:pt>
                <c:pt idx="10" formatCode="0">
                  <c:v>47.9</c:v>
                </c:pt>
                <c:pt idx="11" formatCode="0">
                  <c:v>42.4</c:v>
                </c:pt>
                <c:pt idx="12" formatCode="0">
                  <c:v>37</c:v>
                </c:pt>
                <c:pt idx="14" formatCode="0">
                  <c:v>53</c:v>
                </c:pt>
                <c:pt idx="15" formatCode="0">
                  <c:v>53.4</c:v>
                </c:pt>
                <c:pt idx="16" formatCode="0">
                  <c:v>47</c:v>
                </c:pt>
                <c:pt idx="17" formatCode="0">
                  <c:v>29.6</c:v>
                </c:pt>
                <c:pt idx="18" formatCode="0">
                  <c:v>38</c:v>
                </c:pt>
                <c:pt idx="19" formatCode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51944"/>
        <c:axId val="331354896"/>
      </c:barChart>
      <c:catAx>
        <c:axId val="3313519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12357979915031"/>
          <c:y val="7.5647224041767519E-2"/>
          <c:w val="0.84798366285602589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Επιδημία κορωνοϊού-Ιατρική περίθαλψη</c:v>
                </c:pt>
                <c:pt idx="1">
                  <c:v>Οικονομία</c:v>
                </c:pt>
                <c:pt idx="2">
                  <c:v>Ανεργία</c:v>
                </c:pt>
                <c:pt idx="3">
                  <c:v>Πολιτικοί-Πολιτικό σύστημα</c:v>
                </c:pt>
                <c:pt idx="4">
                  <c:v>Εξωτερική πολιτική</c:v>
                </c:pt>
                <c:pt idx="5">
                  <c:v>Προσφυγικό/Μεταναστευτικό</c:v>
                </c:pt>
                <c:pt idx="6">
                  <c:v>Παιδεία</c:v>
                </c:pt>
                <c:pt idx="7">
                  <c:v>Άλλο</c:v>
                </c:pt>
                <c:pt idx="8">
                  <c:v>ΔΓ/ΔΑ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53.7</c:v>
                </c:pt>
                <c:pt idx="1">
                  <c:v>21.3</c:v>
                </c:pt>
                <c:pt idx="2">
                  <c:v>7.2</c:v>
                </c:pt>
                <c:pt idx="3">
                  <c:v>4.9000000000000004</c:v>
                </c:pt>
                <c:pt idx="4">
                  <c:v>4.0999999999999996</c:v>
                </c:pt>
                <c:pt idx="5">
                  <c:v>2.2000000000000002</c:v>
                </c:pt>
                <c:pt idx="6">
                  <c:v>1.4</c:v>
                </c:pt>
                <c:pt idx="7">
                  <c:v>4.8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7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51.1</c:v>
                </c:pt>
                <c:pt idx="1">
                  <c:v>7.4</c:v>
                </c:pt>
                <c:pt idx="2">
                  <c:v>40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63</c:v>
                </c:pt>
                <c:pt idx="1">
                  <c:v>64</c:v>
                </c:pt>
                <c:pt idx="2">
                  <c:v>58</c:v>
                </c:pt>
                <c:pt idx="3">
                  <c:v>59</c:v>
                </c:pt>
                <c:pt idx="4">
                  <c:v>57</c:v>
                </c:pt>
                <c:pt idx="5">
                  <c:v>54</c:v>
                </c:pt>
                <c:pt idx="6">
                  <c:v>64</c:v>
                </c:pt>
                <c:pt idx="7">
                  <c:v>68</c:v>
                </c:pt>
                <c:pt idx="8">
                  <c:v>63</c:v>
                </c:pt>
                <c:pt idx="9">
                  <c:v>55</c:v>
                </c:pt>
                <c:pt idx="10">
                  <c:v>52</c:v>
                </c:pt>
                <c:pt idx="11">
                  <c:v>53</c:v>
                </c:pt>
                <c:pt idx="1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25</c:v>
                </c:pt>
                <c:pt idx="1">
                  <c:v>26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26</c:v>
                </c:pt>
                <c:pt idx="7">
                  <c:v>23</c:v>
                </c:pt>
                <c:pt idx="8">
                  <c:v>30</c:v>
                </c:pt>
                <c:pt idx="9">
                  <c:v>33</c:v>
                </c:pt>
                <c:pt idx="10">
                  <c:v>38</c:v>
                </c:pt>
                <c:pt idx="11">
                  <c:v>38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0.86589</cdr:x>
      <cdr:y>0.25376</cdr:y>
    </cdr:from>
    <cdr:to>
      <cdr:x>0.91393</cdr:x>
      <cdr:y>0.33708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5CC5E38-2B56-4BD1-979F-0108D307CAA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11200"/>
                  </a14:imgEffect>
                  <a14:imgEffect>
                    <a14:saturation sat="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1096354"/>
          <a:ext cx="55007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0.12042</cdr:y>
    </cdr:from>
    <cdr:to>
      <cdr:x>0.9141</cdr:x>
      <cdr:y>0.20375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3324D88C-B319-481F-A77C-9535777F460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520290"/>
          <a:ext cx="55203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0.53709</cdr:y>
    </cdr:from>
    <cdr:to>
      <cdr:x>0.9141</cdr:x>
      <cdr:y>0.62041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47D69E23-1A6D-472E-A49B-3D2D4DABD13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2320490"/>
          <a:ext cx="55203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0.38709</cdr:y>
    </cdr:from>
    <cdr:to>
      <cdr:x>0.91427</cdr:x>
      <cdr:y>0.47041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635B32B6-7D12-4DA6-9E0F-E7DC75F5CE5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1672418"/>
          <a:ext cx="553991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0.85376</cdr:y>
    </cdr:from>
    <cdr:to>
      <cdr:x>0.91427</cdr:x>
      <cdr:y>0.95376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1675C491-3563-492C-95DA-08FDF4243AC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BEBA8EAE-BF5A-486C-A8C5-ECC9F3942E4B}">
              <a14:imgProps xmlns:a14="http://schemas.microsoft.com/office/drawing/2010/main">
                <a14:imgLayer r:embed="rId7">
                  <a14:imgEffect>
                    <a14:saturation sat="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3688642"/>
          <a:ext cx="55393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0.86589</cdr:x>
      <cdr:y>0.67042</cdr:y>
    </cdr:from>
    <cdr:to>
      <cdr:x>0.91393</cdr:x>
      <cdr:y>0.78163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4F7303D4-2D61-4A9F-BD62-7201B84520D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grayscl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2896554"/>
          <a:ext cx="550069" cy="4804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0.60629</cdr:x>
      <cdr:y>0.16373</cdr:y>
    </cdr:from>
    <cdr:to>
      <cdr:x>0.98624</cdr:x>
      <cdr:y>0.2363</cdr:y>
    </cdr:to>
    <cdr:sp macro="" textlink="">
      <cdr:nvSpPr>
        <cdr:cNvPr id="10" name="TextBox 48">
          <a:extLst xmlns:a="http://schemas.openxmlformats.org/drawingml/2006/main">
            <a:ext uri="{FF2B5EF4-FFF2-40B4-BE49-F238E27FC236}">
              <a16:creationId xmlns:a16="http://schemas.microsoft.com/office/drawing/2014/main" id="{E049D10C-07CC-4B86-820F-1C1BD89FEA02}"/>
            </a:ext>
          </a:extLst>
        </cdr:cNvPr>
        <cdr:cNvSpPr txBox="1"/>
      </cdr:nvSpPr>
      <cdr:spPr>
        <a:xfrm xmlns:a="http://schemas.openxmlformats.org/drawingml/2006/main">
          <a:off x="7174234" y="624951"/>
          <a:ext cx="4495915" cy="2769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b="1" dirty="0"/>
            <a:t>Οκτώβριος 2020</a:t>
          </a:r>
        </a:p>
      </cdr:txBody>
    </cdr:sp>
  </cdr:relSizeAnchor>
  <cdr:relSizeAnchor xmlns:cdr="http://schemas.openxmlformats.org/drawingml/2006/chartDrawing">
    <cdr:from>
      <cdr:x>0.88981</cdr:x>
      <cdr:y>0.75475</cdr:y>
    </cdr:from>
    <cdr:to>
      <cdr:x>0.93793</cdr:x>
      <cdr:y>0.75475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8DD84CDD-3864-4409-91EE-2CDEB57C1572}"/>
            </a:ext>
          </a:extLst>
        </cdr:cNvPr>
        <cdr:cNvCxnSpPr/>
      </cdr:nvCxnSpPr>
      <cdr:spPr>
        <a:xfrm xmlns:a="http://schemas.openxmlformats.org/drawingml/2006/main">
          <a:off x="10529107" y="2880791"/>
          <a:ext cx="56933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6D47-903E-4114-9673-A192FAAE32C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D79F-ED57-47F4-B136-1F38E223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4C10-9FC8-467B-AD93-595092B016C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1944-5ED8-4FE4-A019-D7E58DFB8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5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1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2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1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4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2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24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5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30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4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1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70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14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12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53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525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1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7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3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8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7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139" y="2204864"/>
            <a:ext cx="4847861" cy="331236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62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8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2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9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4797152"/>
            <a:ext cx="5020139" cy="1656184"/>
          </a:xfrm>
          <a:noFill/>
          <a:ln cap="sq">
            <a:noFill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3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9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484784"/>
            <a:ext cx="11713301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340" y="116632"/>
            <a:ext cx="8352928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7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5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7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808" y="1463105"/>
            <a:ext cx="5482891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08" y="2102866"/>
            <a:ext cx="5482891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575" y="1463105"/>
            <a:ext cx="5485044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575" y="2102866"/>
            <a:ext cx="5485044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84565" y="6453337"/>
            <a:ext cx="960107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7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589" y="1412776"/>
            <a:ext cx="1124704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893" y="6492876"/>
            <a:ext cx="96010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9120336" cy="116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09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200" b="0" i="0" kern="1200" spc="100" normalizeH="0" baseline="0" dirty="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6040" y="980728"/>
            <a:ext cx="5592622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85725" indent="0" algn="ct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2020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2625B-B73E-4DBB-AF6F-05A320569DE8}"/>
              </a:ext>
            </a:extLst>
          </p:cNvPr>
          <p:cNvSpPr txBox="1"/>
          <p:nvPr/>
        </p:nvSpPr>
        <p:spPr>
          <a:xfrm>
            <a:off x="407368" y="61653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ΑΥΣΤΗΡΑ ΕΜΠΙΣΤΕΥΤΙΚΟ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Αξιωματικής Αντιπολίτευσης</a:t>
            </a:r>
            <a:br>
              <a:rPr lang="el-GR" sz="2800" dirty="0"/>
            </a:br>
            <a:r>
              <a:rPr lang="el-GR" sz="1400" i="1" dirty="0"/>
              <a:t>‘Ποια είναι η εντύπωση σας για την Αξιωματική Αντιπολίτευση του ΣΥΡΙΖΑ; </a:t>
            </a:r>
            <a:br>
              <a:rPr lang="el-GR" sz="1400" i="1" dirty="0"/>
            </a:br>
            <a:r>
              <a:rPr lang="el-GR" sz="1400" i="1" dirty="0"/>
              <a:t>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6930446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70420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63295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αρχηγού Αξιωματικής Αντιπολίτευσης</a:t>
            </a:r>
            <a:br>
              <a:rPr lang="el-GR" sz="2800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75811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933245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65401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Εντυπώσεις από το έργο της Κυβέρνησης ανά τομέα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F900EB-1FA3-4E18-B836-2260B4C7B7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6958258"/>
              </p:ext>
            </p:extLst>
          </p:nvPr>
        </p:nvGraphicFramePr>
        <p:xfrm>
          <a:off x="47624" y="1340768"/>
          <a:ext cx="120250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4F7C5E3-DA32-4085-B3E4-154D57B0B19A}"/>
              </a:ext>
            </a:extLst>
          </p:cNvPr>
          <p:cNvSpPr txBox="1"/>
          <p:nvPr/>
        </p:nvSpPr>
        <p:spPr>
          <a:xfrm>
            <a:off x="335359" y="5879419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E7018-8E01-4AC7-8435-0E3F28D76595}"/>
              </a:ext>
            </a:extLst>
          </p:cNvPr>
          <p:cNvSpPr txBox="1"/>
          <p:nvPr/>
        </p:nvSpPr>
        <p:spPr>
          <a:xfrm>
            <a:off x="6242259" y="5839624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-5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7B128-1FE8-452B-9678-8A2649113B14}"/>
              </a:ext>
            </a:extLst>
          </p:cNvPr>
          <p:cNvSpPr txBox="1"/>
          <p:nvPr/>
        </p:nvSpPr>
        <p:spPr>
          <a:xfrm>
            <a:off x="257472" y="6248345"/>
            <a:ext cx="1159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Ισοζύγιο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1655B-7AB6-4F59-9383-3820842C1112}"/>
              </a:ext>
            </a:extLst>
          </p:cNvPr>
          <p:cNvSpPr txBox="1"/>
          <p:nvPr/>
        </p:nvSpPr>
        <p:spPr>
          <a:xfrm>
            <a:off x="1192071" y="5872159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E29FC-27EE-4ABB-A611-8B0DA3BA6FD7}"/>
              </a:ext>
            </a:extLst>
          </p:cNvPr>
          <p:cNvSpPr txBox="1"/>
          <p:nvPr/>
        </p:nvSpPr>
        <p:spPr>
          <a:xfrm>
            <a:off x="2064294" y="5872159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D7CDF-F411-4E59-B8C9-595AF4490096}"/>
              </a:ext>
            </a:extLst>
          </p:cNvPr>
          <p:cNvSpPr txBox="1"/>
          <p:nvPr/>
        </p:nvSpPr>
        <p:spPr>
          <a:xfrm>
            <a:off x="2883373" y="5864669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BE55D-FDCE-474E-B6CF-CC823F13635D}"/>
              </a:ext>
            </a:extLst>
          </p:cNvPr>
          <p:cNvSpPr txBox="1"/>
          <p:nvPr/>
        </p:nvSpPr>
        <p:spPr>
          <a:xfrm>
            <a:off x="3706109" y="5872159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D5510-2FB6-4BB1-9E4B-C4D119D90FC9}"/>
              </a:ext>
            </a:extLst>
          </p:cNvPr>
          <p:cNvSpPr txBox="1"/>
          <p:nvPr/>
        </p:nvSpPr>
        <p:spPr>
          <a:xfrm>
            <a:off x="4550813" y="5852300"/>
            <a:ext cx="50405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76787-B3EF-4E4E-BB04-C953A85B23D0}"/>
              </a:ext>
            </a:extLst>
          </p:cNvPr>
          <p:cNvSpPr txBox="1"/>
          <p:nvPr/>
        </p:nvSpPr>
        <p:spPr>
          <a:xfrm>
            <a:off x="5429362" y="5844126"/>
            <a:ext cx="438405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F1994-1AF1-4FA2-A0AB-D785B04B137D}"/>
              </a:ext>
            </a:extLst>
          </p:cNvPr>
          <p:cNvSpPr txBox="1"/>
          <p:nvPr/>
        </p:nvSpPr>
        <p:spPr>
          <a:xfrm>
            <a:off x="7093489" y="5864670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-5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F16F6B-9AAC-4A49-B1AB-71817C33B7D6}"/>
              </a:ext>
            </a:extLst>
          </p:cNvPr>
          <p:cNvSpPr txBox="1"/>
          <p:nvPr/>
        </p:nvSpPr>
        <p:spPr>
          <a:xfrm>
            <a:off x="7925059" y="5872159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-22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725ED-F527-4744-9305-8CB43320F275}"/>
              </a:ext>
            </a:extLst>
          </p:cNvPr>
          <p:cNvSpPr txBox="1"/>
          <p:nvPr/>
        </p:nvSpPr>
        <p:spPr>
          <a:xfrm>
            <a:off x="8835074" y="5864671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-17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1A09C-4FCE-4332-8808-AF54FAAA10CA}"/>
              </a:ext>
            </a:extLst>
          </p:cNvPr>
          <p:cNvSpPr txBox="1"/>
          <p:nvPr/>
        </p:nvSpPr>
        <p:spPr>
          <a:xfrm>
            <a:off x="9646990" y="5872159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-27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BB936C-3512-4AB6-AD0B-2F8325E805C4}"/>
              </a:ext>
            </a:extLst>
          </p:cNvPr>
          <p:cNvSpPr txBox="1"/>
          <p:nvPr/>
        </p:nvSpPr>
        <p:spPr>
          <a:xfrm>
            <a:off x="10478560" y="5852301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-27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7B3-0965-42E9-BCEA-4976EFC05F9C}"/>
              </a:ext>
            </a:extLst>
          </p:cNvPr>
          <p:cNvSpPr txBox="1"/>
          <p:nvPr/>
        </p:nvSpPr>
        <p:spPr>
          <a:xfrm>
            <a:off x="11337142" y="5852301"/>
            <a:ext cx="504057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-31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σημερινής οικονομικής κατάστασης</a:t>
            </a:r>
            <a:br>
              <a:rPr lang="el-GR" sz="4000" dirty="0"/>
            </a:br>
            <a:r>
              <a:rPr lang="el-GR" sz="1400" i="1" dirty="0"/>
              <a:t>‘Πως αξιολογείτε τη σημερινή οικονομική κατάσταση της χώρας; Θετικά, ουδέτερα ή αρνητικά;’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5421563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352592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930110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Πρόβλεψη για την οικονομία</a:t>
            </a:r>
            <a:br>
              <a:rPr lang="el-GR" sz="2800" dirty="0"/>
            </a:br>
            <a:r>
              <a:rPr lang="el-GR" sz="1400" i="1" dirty="0"/>
              <a:t>‘Και τι πιστεύετε για τους επόμενους μήνες; Οι οικονομικές συνθήκες θα καλυτερέψουν, θα μείνουν ίδιες ή θα χειροτερέψουν;’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4424212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014645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69710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52076B6-F4B8-411F-8E88-D9E09573E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62810"/>
              </p:ext>
            </p:extLst>
          </p:nvPr>
        </p:nvGraphicFramePr>
        <p:xfrm>
          <a:off x="86298" y="2420888"/>
          <a:ext cx="11544919" cy="338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EDA4AEE-F33E-4EC8-BFF7-5AC50324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Δείκτης οικονομικής εμπιστοσύνης*</a:t>
            </a:r>
            <a:br>
              <a:rPr lang="el-GR" sz="2400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821600-44A7-4473-AC3D-1DF18473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D4C99-F4B1-468A-8EC1-072C81ABD395}"/>
              </a:ext>
            </a:extLst>
          </p:cNvPr>
          <p:cNvSpPr txBox="1"/>
          <p:nvPr/>
        </p:nvSpPr>
        <p:spPr>
          <a:xfrm>
            <a:off x="107504" y="1574359"/>
            <a:ext cx="11998198" cy="699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A6B31-0A39-42EA-B48B-0535200E70A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1157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Απαγόρευση εκδηλώσεων για την επέτειο του Πολυτεχνείου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Ποια είναι η γνώμη σας για την απόφαση της Κυβέρνησης να απαγορεύσει τις εκδηλώσεις για την επέτειο της εξέγερσης του Πολυτεχνείου; Θετική ή Αρνητική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1400" i="1" dirty="0"/>
              <a:t>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1089140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69339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90678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Αντιλαμβανόμενη φάση της Πανδημίας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Ας μιλήσουμε τώρα για την Πανδημία. Πιστεύετε ότι τα χειρότερα τα έχουμε αφήσει πίσω μας ή είναι μπροστά μας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183660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0032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45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Αντιλαμβανόμενη φάση της Πανδημίας</a:t>
            </a:r>
            <a:br>
              <a:rPr lang="el-GR" sz="2400" dirty="0"/>
            </a:br>
            <a:r>
              <a:rPr lang="el-GR" sz="1400" dirty="0"/>
              <a:t>ανά θέση στην απασχόληση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943358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9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3263"/>
              </p:ext>
            </p:extLst>
          </p:nvPr>
        </p:nvGraphicFramePr>
        <p:xfrm>
          <a:off x="119335" y="1628800"/>
          <a:ext cx="6471158" cy="436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16632"/>
            <a:ext cx="9217024" cy="1080120"/>
          </a:xfrm>
        </p:spPr>
        <p:txBody>
          <a:bodyPr/>
          <a:lstStyle/>
          <a:p>
            <a:r>
              <a:rPr lang="el-GR" sz="2400" dirty="0"/>
              <a:t>Χρονικό σημείο επαναφοράς σε φυσιολογική καθημερινότητα</a:t>
            </a:r>
            <a:b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‘Πότε εκτιμάτε ότι θα επανέλθουμε σε μια φυσιολογική καθημερινότητα;’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F2F46C91-E33C-449D-A61A-6CA4E2288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675663"/>
              </p:ext>
            </p:extLst>
          </p:nvPr>
        </p:nvGraphicFramePr>
        <p:xfrm>
          <a:off x="7248128" y="2232019"/>
          <a:ext cx="4680520" cy="28664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85988">
                  <a:extLst>
                    <a:ext uri="{9D8B030D-6E8A-4147-A177-3AD203B41FA5}">
                      <a16:colId xmlns:a16="http://schemas.microsoft.com/office/drawing/2014/main" val="2339832800"/>
                    </a:ext>
                  </a:extLst>
                </a:gridCol>
                <a:gridCol w="1046958">
                  <a:extLst>
                    <a:ext uri="{9D8B030D-6E8A-4147-A177-3AD203B41FA5}">
                      <a16:colId xmlns:a16="http://schemas.microsoft.com/office/drawing/2014/main" val="1308512609"/>
                    </a:ext>
                  </a:extLst>
                </a:gridCol>
                <a:gridCol w="923787">
                  <a:extLst>
                    <a:ext uri="{9D8B030D-6E8A-4147-A177-3AD203B41FA5}">
                      <a16:colId xmlns:a16="http://schemas.microsoft.com/office/drawing/2014/main" val="4288575462"/>
                    </a:ext>
                  </a:extLst>
                </a:gridCol>
                <a:gridCol w="923787">
                  <a:extLst>
                    <a:ext uri="{9D8B030D-6E8A-4147-A177-3AD203B41FA5}">
                      <a16:colId xmlns:a16="http://schemas.microsoft.com/office/drawing/2014/main" val="3279788589"/>
                    </a:ext>
                  </a:extLst>
                </a:gridCol>
              </a:tblGrid>
              <a:tr h="502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dirty="0"/>
                        <a:t>Διαχρονικά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Σεπ-20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/>
                        <a:t>Οκτ-20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/>
                        <a:t>Νοε-20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41045"/>
                  </a:ext>
                </a:extLst>
              </a:tr>
              <a:tr h="51510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το τέλος του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340662"/>
                  </a:ext>
                </a:extLst>
              </a:tr>
              <a:tr h="51510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τα μέσα του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l-G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460725"/>
                  </a:ext>
                </a:extLst>
              </a:tr>
              <a:tr h="51510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το τέλος του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832034"/>
                  </a:ext>
                </a:extLst>
              </a:tr>
              <a:tr h="44151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Μετά το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429558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/ΔΑ (</a:t>
                      </a: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12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Η ταυτότητα της έρευνας</a:t>
            </a:r>
            <a:endParaRPr lang="el-GR" sz="1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11612"/>
              </p:ext>
            </p:extLst>
          </p:nvPr>
        </p:nvGraphicFramePr>
        <p:xfrm>
          <a:off x="191344" y="1556793"/>
          <a:ext cx="11665296" cy="39604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Τηλεφωνική έρευνα κοινής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Περιοχή Έρευνας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Πανελλαδική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922544"/>
                  </a:ext>
                </a:extLst>
              </a:tr>
              <a:tr h="71203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Για την επιλογή του δείγματος χρησιμοποιήθηκε απλή τυχαία δειγματοληψία 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σταθερά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τηλέφωνα 7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% και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</a:rPr>
                        <a:t> κινητά</a:t>
                      </a:r>
                      <a:r>
                        <a:rPr lang="el-GR" sz="1200" b="0" baseline="0" dirty="0">
                          <a:solidFill>
                            <a:srgbClr val="FF0000"/>
                          </a:solidFill>
                        </a:rPr>
                        <a:t> τηλέφωνα </a:t>
                      </a:r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el-GR" sz="1200" b="0" baseline="0" dirty="0">
                          <a:solidFill>
                            <a:srgbClr val="FF0000"/>
                          </a:solidFill>
                        </a:rPr>
                        <a:t>%.</a:t>
                      </a:r>
                      <a:endParaRPr lang="el-G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Η έρευνα πεδίου διεξήχθη από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/1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/20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6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Το μέγεθος του δείγματος ανέρχεται σε 1.20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άτομα ηλικίας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ετών και άνω. Μέγιστο δειγματοληπτικό σφάλμα ±2,8%</a:t>
                      </a:r>
                      <a:endParaRPr lang="el-G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Το δείγμα σταθμίσθηκε εκ των υστέρων ως προς το φύλο και την ηλικία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και την ψήφο στις Βουλευτικές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Εργάστηκαν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επόπτες και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38 </a:t>
                      </a:r>
                      <a:r>
                        <a:rPr lang="el-GR" sz="1200" b="0" dirty="0" err="1">
                          <a:solidFill>
                            <a:schemeClr val="tx1"/>
                          </a:solidFill>
                        </a:rPr>
                        <a:t>συνεντευκτές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. Το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% των συνεντεύξεων ελέχθησαν με τη μέθοδο της συνακρόασης και το 100% ηλεκτρονικά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  <a:tr h="2748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Παρατηρήσεις: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Στους πίνακες που ακολουθούν, όπου οι βάσεις είναι μικρότερες των 60 ερωτηθέντων, τα στοιχεία είναι τελείως ενδεικτικά.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08903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FBB9D-C330-4D6E-ADDE-F3C65BD90659}"/>
              </a:ext>
            </a:extLst>
          </p:cNvPr>
          <p:cNvSpPr/>
          <p:nvPr/>
        </p:nvSpPr>
        <p:spPr>
          <a:xfrm>
            <a:off x="107505" y="5707180"/>
            <a:ext cx="11965159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0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lang="el-GR" sz="105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ΣΕΔΕΑ</a:t>
            </a:r>
            <a:r>
              <a:rPr lang="el-GR" sz="10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ΔΕΝ ΕΠΙΤΡΕΠΕΤΑΙ Η ΔΗΜΟΣΙΕΥΣΗ ΤΩΝ ΑΠΟΤΕΛΕΣΜΑΤΩΝ ΤΗΣ ΕΡΕΥΝΑΣ</a:t>
            </a:r>
            <a:r>
              <a:rPr lang="el-GR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2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Πρόβλεψη για την οικονομία στο αμέσως επόμενο διάστημα</a:t>
            </a:r>
            <a:br>
              <a:rPr lang="el-GR" sz="2400" dirty="0"/>
            </a:br>
            <a:r>
              <a:rPr lang="el-GR" sz="1400" dirty="0"/>
              <a:t>και χρονικό σημείο επαναφοράς σε φυσιολογική καθημερινότητα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29485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21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Εμβόλιο για τον </a:t>
            </a:r>
            <a:r>
              <a:rPr lang="el-GR" sz="2400" dirty="0" err="1"/>
              <a:t>κορωνοϊό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Πριν από λίγες ημέρες ανακοινώθηκε ότι στις αρχές του 2021 θα κυκλοφορήσει εμβόλιο για τον </a:t>
            </a:r>
            <a:r>
              <a:rPr lang="el-GR" sz="1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κορωνοϊό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Εσείς προσωπικά θα θέλατε να το κάνετε ή όχι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0691044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612406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73484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Εμβόλιο για τον </a:t>
            </a:r>
            <a:r>
              <a:rPr lang="el-GR" sz="2400" dirty="0" err="1"/>
              <a:t>κορωνοϊό</a:t>
            </a:r>
            <a:br>
              <a:rPr lang="el-GR" sz="2400" dirty="0"/>
            </a:br>
            <a:r>
              <a:rPr lang="el-GR" sz="1400" dirty="0"/>
              <a:t>ανά ηλικία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15870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6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n-US" sz="2400" dirty="0"/>
              <a:t>H </a:t>
            </a:r>
            <a:r>
              <a:rPr lang="el-GR" sz="2400" dirty="0"/>
              <a:t>εκλογή του Τζο </a:t>
            </a:r>
            <a:r>
              <a:rPr lang="el-GR" sz="2400" dirty="0" err="1"/>
              <a:t>Μπάιντεν</a:t>
            </a:r>
            <a:r>
              <a:rPr lang="el-GR" sz="2400" dirty="0"/>
              <a:t> στις ΗΠΑ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Πως κρίνετε την εκλογή του Τζο </a:t>
            </a:r>
            <a:r>
              <a:rPr lang="el-GR" sz="1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Μπάιντεν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των Δημοκρατικών στις πρόσφατες Προεδρικές εκλογές στις ΗΠΑ; Θετική, </a:t>
            </a:r>
            <a:r>
              <a:rPr lang="en-US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υδέτερη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ή αρνητική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1400" i="1" dirty="0"/>
              <a:t>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5563545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907905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264119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Η </a:t>
            </a:r>
            <a:r>
              <a:rPr lang="el-GR" sz="2400" dirty="0" err="1"/>
              <a:t>δημοφιλία</a:t>
            </a:r>
            <a:r>
              <a:rPr lang="el-GR" sz="2400" dirty="0"/>
              <a:t> της Προέδρου της Δημοκρατίας </a:t>
            </a:r>
            <a:r>
              <a:rPr lang="el-GR" sz="2400" dirty="0" err="1"/>
              <a:t>κας</a:t>
            </a:r>
            <a:r>
              <a:rPr lang="el-GR" sz="2400" dirty="0"/>
              <a:t> Κατερίνας </a:t>
            </a:r>
            <a:r>
              <a:rPr lang="el-GR" sz="2400" dirty="0" err="1"/>
              <a:t>Σακελλαροπούλου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1D22514-2173-430F-BCF1-6B6680A2D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03030"/>
              </p:ext>
            </p:extLst>
          </p:nvPr>
        </p:nvGraphicFramePr>
        <p:xfrm>
          <a:off x="119335" y="1340768"/>
          <a:ext cx="11616927" cy="266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83747"/>
              </p:ext>
            </p:extLst>
          </p:nvPr>
        </p:nvGraphicFramePr>
        <p:xfrm>
          <a:off x="95697" y="4077072"/>
          <a:ext cx="11616927" cy="223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49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404727"/>
              </p:ext>
            </p:extLst>
          </p:nvPr>
        </p:nvGraphicFramePr>
        <p:xfrm>
          <a:off x="286688" y="1684574"/>
          <a:ext cx="1144927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Δημοτικότητες πολιτικών αρχηγών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398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ADDC">
                    <a:lumMod val="75000"/>
                  </a:srgbClr>
                </a:solidFill>
              </a:rPr>
              <a:t>Δημοτικότητες πολιτικών αρχηγών</a:t>
            </a:r>
            <a:br>
              <a:rPr lang="el-GR" sz="2400" dirty="0"/>
            </a:br>
            <a:r>
              <a:rPr lang="el-GR" sz="1400" dirty="0"/>
              <a:t>Διαχρονικά στοιχεία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94F8771-C62F-4F99-8248-8568662A54E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328" y="1988840"/>
          <a:ext cx="12144671" cy="266429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0665">
                  <a:extLst>
                    <a:ext uri="{9D8B030D-6E8A-4147-A177-3AD203B41FA5}">
                      <a16:colId xmlns:a16="http://schemas.microsoft.com/office/drawing/2014/main" val="2339832800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790736067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3113382168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3338589579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1931086466"/>
                    </a:ext>
                  </a:extLst>
                </a:gridCol>
                <a:gridCol w="553211">
                  <a:extLst>
                    <a:ext uri="{9D8B030D-6E8A-4147-A177-3AD203B41FA5}">
                      <a16:colId xmlns:a16="http://schemas.microsoft.com/office/drawing/2014/main" val="2877160457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3688183761"/>
                    </a:ext>
                  </a:extLst>
                </a:gridCol>
                <a:gridCol w="553211">
                  <a:extLst>
                    <a:ext uri="{9D8B030D-6E8A-4147-A177-3AD203B41FA5}">
                      <a16:colId xmlns:a16="http://schemas.microsoft.com/office/drawing/2014/main" val="4008165604"/>
                    </a:ext>
                  </a:extLst>
                </a:gridCol>
                <a:gridCol w="553211">
                  <a:extLst>
                    <a:ext uri="{9D8B030D-6E8A-4147-A177-3AD203B41FA5}">
                      <a16:colId xmlns:a16="http://schemas.microsoft.com/office/drawing/2014/main" val="2170049792"/>
                    </a:ext>
                  </a:extLst>
                </a:gridCol>
                <a:gridCol w="622362">
                  <a:extLst>
                    <a:ext uri="{9D8B030D-6E8A-4147-A177-3AD203B41FA5}">
                      <a16:colId xmlns:a16="http://schemas.microsoft.com/office/drawing/2014/main" val="85347345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572488557"/>
                    </a:ext>
                  </a:extLst>
                </a:gridCol>
                <a:gridCol w="622362">
                  <a:extLst>
                    <a:ext uri="{9D8B030D-6E8A-4147-A177-3AD203B41FA5}">
                      <a16:colId xmlns:a16="http://schemas.microsoft.com/office/drawing/2014/main" val="1674150200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4294216442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123634653"/>
                    </a:ext>
                  </a:extLst>
                </a:gridCol>
                <a:gridCol w="484060">
                  <a:extLst>
                    <a:ext uri="{9D8B030D-6E8A-4147-A177-3AD203B41FA5}">
                      <a16:colId xmlns:a16="http://schemas.microsoft.com/office/drawing/2014/main" val="1138534371"/>
                    </a:ext>
                  </a:extLst>
                </a:gridCol>
                <a:gridCol w="547390">
                  <a:extLst>
                    <a:ext uri="{9D8B030D-6E8A-4147-A177-3AD203B41FA5}">
                      <a16:colId xmlns:a16="http://schemas.microsoft.com/office/drawing/2014/main" val="2778965846"/>
                    </a:ext>
                  </a:extLst>
                </a:gridCol>
                <a:gridCol w="508448">
                  <a:extLst>
                    <a:ext uri="{9D8B030D-6E8A-4147-A177-3AD203B41FA5}">
                      <a16:colId xmlns:a16="http://schemas.microsoft.com/office/drawing/2014/main" val="3451769227"/>
                    </a:ext>
                  </a:extLst>
                </a:gridCol>
                <a:gridCol w="525923">
                  <a:extLst>
                    <a:ext uri="{9D8B030D-6E8A-4147-A177-3AD203B41FA5}">
                      <a16:colId xmlns:a16="http://schemas.microsoft.com/office/drawing/2014/main" val="764378496"/>
                    </a:ext>
                  </a:extLst>
                </a:gridCol>
                <a:gridCol w="521585">
                  <a:extLst>
                    <a:ext uri="{9D8B030D-6E8A-4147-A177-3AD203B41FA5}">
                      <a16:colId xmlns:a16="http://schemas.microsoft.com/office/drawing/2014/main" val="5949164"/>
                    </a:ext>
                  </a:extLst>
                </a:gridCol>
                <a:gridCol w="530262">
                  <a:extLst>
                    <a:ext uri="{9D8B030D-6E8A-4147-A177-3AD203B41FA5}">
                      <a16:colId xmlns:a16="http://schemas.microsoft.com/office/drawing/2014/main" val="1308512609"/>
                    </a:ext>
                  </a:extLst>
                </a:gridCol>
                <a:gridCol w="525923">
                  <a:extLst>
                    <a:ext uri="{9D8B030D-6E8A-4147-A177-3AD203B41FA5}">
                      <a16:colId xmlns:a16="http://schemas.microsoft.com/office/drawing/2014/main" val="4288575462"/>
                    </a:ext>
                  </a:extLst>
                </a:gridCol>
                <a:gridCol w="481789">
                  <a:extLst>
                    <a:ext uri="{9D8B030D-6E8A-4147-A177-3AD203B41FA5}">
                      <a16:colId xmlns:a16="http://schemas.microsoft.com/office/drawing/2014/main" val="428783931"/>
                    </a:ext>
                  </a:extLst>
                </a:gridCol>
                <a:gridCol w="481789">
                  <a:extLst>
                    <a:ext uri="{9D8B030D-6E8A-4147-A177-3AD203B41FA5}">
                      <a16:colId xmlns:a16="http://schemas.microsoft.com/office/drawing/2014/main" val="4209612352"/>
                    </a:ext>
                  </a:extLst>
                </a:gridCol>
              </a:tblGrid>
              <a:tr h="43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b="1" dirty="0">
                          <a:solidFill>
                            <a:schemeClr val="tx1"/>
                          </a:solidFill>
                        </a:rPr>
                        <a:t>Ιαν-18</a:t>
                      </a:r>
                    </a:p>
                  </a:txBody>
                  <a:tcPr marL="84806" marR="8480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b="1" dirty="0">
                          <a:solidFill>
                            <a:schemeClr val="tx1"/>
                          </a:solidFill>
                        </a:rPr>
                        <a:t>Μαρ-18</a:t>
                      </a:r>
                    </a:p>
                  </a:txBody>
                  <a:tcPr marL="84806" marR="848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Μαι-19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Ιουλ-19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Σεπ-19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Δεκ-19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Φεβ-20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Απρ-20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Ιούν-20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Νοε-20</a:t>
                      </a:r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41045"/>
                  </a:ext>
                </a:extLst>
              </a:tr>
              <a:tr h="362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Μητσοτάκης</a:t>
                      </a:r>
                      <a:r>
                        <a:rPr lang="el-GR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 Κυριάκος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8834" marR="883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638951"/>
                  </a:ext>
                </a:extLst>
              </a:tr>
              <a:tr h="362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Γεννηματά</a:t>
                      </a:r>
                      <a:r>
                        <a:rPr lang="el-GR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 Φώφη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8834" marR="883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999563"/>
                  </a:ext>
                </a:extLst>
              </a:tr>
              <a:tr h="362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u="none" strike="noStrike" dirty="0">
                          <a:effectLst/>
                        </a:rPr>
                        <a:t>Τσίπρας</a:t>
                      </a:r>
                    </a:p>
                    <a:p>
                      <a:pPr algn="r" fontAlgn="ctr"/>
                      <a:r>
                        <a:rPr lang="el-GR" sz="900" b="1" u="none" strike="noStrike" dirty="0">
                          <a:effectLst/>
                        </a:rPr>
                        <a:t> Αλέξης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8834" marR="883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00520"/>
                  </a:ext>
                </a:extLst>
              </a:tr>
              <a:tr h="362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u="none" strike="noStrike" dirty="0" err="1">
                          <a:effectLst/>
                        </a:rPr>
                        <a:t>Κουτσούμπας</a:t>
                      </a:r>
                      <a:r>
                        <a:rPr lang="el-GR" sz="900" b="1" u="none" strike="noStrike" dirty="0">
                          <a:effectLst/>
                        </a:rPr>
                        <a:t> </a:t>
                      </a:r>
                    </a:p>
                    <a:p>
                      <a:pPr algn="r" fontAlgn="ctr"/>
                      <a:r>
                        <a:rPr lang="el-GR" sz="900" b="1" u="none" strike="noStrike" dirty="0">
                          <a:effectLst/>
                        </a:rPr>
                        <a:t>Δημήτρης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8834" marR="883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340662"/>
                  </a:ext>
                </a:extLst>
              </a:tr>
              <a:tr h="362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Βαρουφάκης Γιάνης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6460725"/>
                  </a:ext>
                </a:extLst>
              </a:tr>
              <a:tr h="418554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Βελόπουλος Κυριάκος</a:t>
                      </a:r>
                    </a:p>
                  </a:txBody>
                  <a:tcPr marL="8834" marR="883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083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9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45602"/>
              </p:ext>
            </p:extLst>
          </p:nvPr>
        </p:nvGraphicFramePr>
        <p:xfrm>
          <a:off x="739355" y="1628800"/>
          <a:ext cx="1039247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Καταλληλότερος Πρωθυπουργός</a:t>
            </a:r>
            <a:br>
              <a:rPr lang="el-GR" sz="3600" dirty="0"/>
            </a:br>
            <a:r>
              <a:rPr lang="el-GR" sz="1400" i="1" dirty="0"/>
              <a:t>‘Μεταξύ των πολιτικών αρχηγών ποια/</a:t>
            </a:r>
            <a:r>
              <a:rPr lang="el-GR" sz="1400" i="1" dirty="0" err="1"/>
              <a:t>ος</a:t>
            </a:r>
            <a:r>
              <a:rPr lang="el-GR" sz="1400" i="1" dirty="0"/>
              <a:t> νομίζετε ότι είναι καταλληλότερη/</a:t>
            </a:r>
            <a:r>
              <a:rPr lang="el-GR" sz="1400" i="1" dirty="0" err="1"/>
              <a:t>ος</a:t>
            </a:r>
            <a:r>
              <a:rPr lang="el-GR" sz="1400" i="1" dirty="0"/>
              <a:t> για πρωθυπουργός της χώρας;’ </a:t>
            </a:r>
            <a:br>
              <a:rPr lang="el-GR" sz="1400" i="1" dirty="0"/>
            </a:br>
            <a:r>
              <a:rPr lang="el-GR" sz="1400" u="sng" dirty="0"/>
              <a:t>αυθόρμητα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5394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ADDC">
                    <a:lumMod val="75000"/>
                  </a:srgbClr>
                </a:solidFill>
              </a:rPr>
              <a:t>Καταλληλότερος Πρωθυπουργός</a:t>
            </a:r>
            <a:br>
              <a:rPr lang="el-GR" sz="2400" dirty="0"/>
            </a:br>
            <a:r>
              <a:rPr lang="el-GR" sz="1400" dirty="0"/>
              <a:t>Διαχρονικά στοιχεία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94F8771-C62F-4F99-8248-8568662A54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9491934"/>
              </p:ext>
            </p:extLst>
          </p:nvPr>
        </p:nvGraphicFramePr>
        <p:xfrm>
          <a:off x="47328" y="1933643"/>
          <a:ext cx="12097341" cy="29355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29905">
                  <a:extLst>
                    <a:ext uri="{9D8B030D-6E8A-4147-A177-3AD203B41FA5}">
                      <a16:colId xmlns:a16="http://schemas.microsoft.com/office/drawing/2014/main" val="2339832800"/>
                    </a:ext>
                  </a:extLst>
                </a:gridCol>
                <a:gridCol w="553270">
                  <a:extLst>
                    <a:ext uri="{9D8B030D-6E8A-4147-A177-3AD203B41FA5}">
                      <a16:colId xmlns:a16="http://schemas.microsoft.com/office/drawing/2014/main" val="790736067"/>
                    </a:ext>
                  </a:extLst>
                </a:gridCol>
                <a:gridCol w="553270">
                  <a:extLst>
                    <a:ext uri="{9D8B030D-6E8A-4147-A177-3AD203B41FA5}">
                      <a16:colId xmlns:a16="http://schemas.microsoft.com/office/drawing/2014/main" val="3338589579"/>
                    </a:ext>
                  </a:extLst>
                </a:gridCol>
                <a:gridCol w="528805">
                  <a:extLst>
                    <a:ext uri="{9D8B030D-6E8A-4147-A177-3AD203B41FA5}">
                      <a16:colId xmlns:a16="http://schemas.microsoft.com/office/drawing/2014/main" val="1931086466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2877160457"/>
                    </a:ext>
                  </a:extLst>
                </a:gridCol>
                <a:gridCol w="479354">
                  <a:extLst>
                    <a:ext uri="{9D8B030D-6E8A-4147-A177-3AD203B41FA5}">
                      <a16:colId xmlns:a16="http://schemas.microsoft.com/office/drawing/2014/main" val="3688183761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4008165604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2170049792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85347345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572488557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1674150200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4294216442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123634653"/>
                    </a:ext>
                  </a:extLst>
                </a:gridCol>
                <a:gridCol w="521604">
                  <a:extLst>
                    <a:ext uri="{9D8B030D-6E8A-4147-A177-3AD203B41FA5}">
                      <a16:colId xmlns:a16="http://schemas.microsoft.com/office/drawing/2014/main" val="113853437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789658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5176922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64378496"/>
                    </a:ext>
                  </a:extLst>
                </a:gridCol>
                <a:gridCol w="488378">
                  <a:extLst>
                    <a:ext uri="{9D8B030D-6E8A-4147-A177-3AD203B41FA5}">
                      <a16:colId xmlns:a16="http://schemas.microsoft.com/office/drawing/2014/main" val="5949164"/>
                    </a:ext>
                  </a:extLst>
                </a:gridCol>
                <a:gridCol w="552354">
                  <a:extLst>
                    <a:ext uri="{9D8B030D-6E8A-4147-A177-3AD203B41FA5}">
                      <a16:colId xmlns:a16="http://schemas.microsoft.com/office/drawing/2014/main" val="1308512609"/>
                    </a:ext>
                  </a:extLst>
                </a:gridCol>
                <a:gridCol w="547833">
                  <a:extLst>
                    <a:ext uri="{9D8B030D-6E8A-4147-A177-3AD203B41FA5}">
                      <a16:colId xmlns:a16="http://schemas.microsoft.com/office/drawing/2014/main" val="4288575462"/>
                    </a:ext>
                  </a:extLst>
                </a:gridCol>
                <a:gridCol w="501860">
                  <a:extLst>
                    <a:ext uri="{9D8B030D-6E8A-4147-A177-3AD203B41FA5}">
                      <a16:colId xmlns:a16="http://schemas.microsoft.com/office/drawing/2014/main" val="428783931"/>
                    </a:ext>
                  </a:extLst>
                </a:gridCol>
                <a:gridCol w="501860">
                  <a:extLst>
                    <a:ext uri="{9D8B030D-6E8A-4147-A177-3AD203B41FA5}">
                      <a16:colId xmlns:a16="http://schemas.microsoft.com/office/drawing/2014/main" val="2466928685"/>
                    </a:ext>
                  </a:extLst>
                </a:gridCol>
              </a:tblGrid>
              <a:tr h="340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Μαι-19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Ιουλ-19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b="1" dirty="0"/>
                        <a:t>Σεπ-19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Δεκ-19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Φεβ-20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Απρ-20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Ιούν-20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Νοε-20</a:t>
                      </a:r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41045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Μητσοτάκης Κυριάκος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638951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Τσίπρας </a:t>
                      </a:r>
                    </a:p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Αλέξης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999563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Βαρουφάκης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l-G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Γιάνης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6792142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Γεννηματά</a:t>
                      </a:r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</a:p>
                    <a:p>
                      <a:pPr algn="r" fontAlgn="ctr"/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Φώφη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3226939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Βελόπουλος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Κυριάκος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*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00520"/>
                  </a:ext>
                </a:extLst>
              </a:tr>
              <a:tr h="328055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Κουτσούμπας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Δημήτρης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0832034"/>
                  </a:ext>
                </a:extLst>
              </a:tr>
              <a:tr h="244873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Άλλος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1399053"/>
                  </a:ext>
                </a:extLst>
              </a:tr>
              <a:tr h="244873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Κανένας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3312467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ΔΓ/ΔΑ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219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00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16509CBA-8802-4E80-A670-BC31BD6C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530538"/>
              </p:ext>
            </p:extLst>
          </p:nvPr>
        </p:nvGraphicFramePr>
        <p:xfrm>
          <a:off x="239713" y="1484313"/>
          <a:ext cx="11832951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7305AE5-0B64-4364-AB7C-4B6111FB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Πρόθεση ψήφου στις Βουλευτικές εκλογές</a:t>
            </a:r>
            <a:br>
              <a:rPr lang="el-GR" dirty="0"/>
            </a:br>
            <a:r>
              <a:rPr lang="el-GR" sz="1400" i="1" dirty="0"/>
              <a:t>‘Και αν είχαμε την επόμενη Κυριακή Βουλευτικές εκλογές τι θα ψηφίζατε;’</a:t>
            </a:r>
            <a:endParaRPr lang="el-GR" sz="14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D9B5F9-4D35-43E0-B0FB-318CFBC36378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29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5B144-914E-4C85-8547-1FD2694785C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pic>
        <p:nvPicPr>
          <p:cNvPr id="18" name="Picture 13" descr="http://radio-lehovo.gr/wp-content/uploads/2015/02/KKE-logo.gif">
            <a:extLst>
              <a:ext uri="{FF2B5EF4-FFF2-40B4-BE49-F238E27FC236}">
                <a16:creationId xmlns:a16="http://schemas.microsoft.com/office/drawing/2014/main" id="{72313CCC-DE17-4D5F-9240-EDA7A44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92" y="537321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B7EF8ED-A35B-4CEC-91DC-33D875C6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9" y="5373216"/>
            <a:ext cx="465857" cy="4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Image result for Î½Î´ Î»Î¿Î³Î¿ÏÏÏÎ¿">
            <a:extLst>
              <a:ext uri="{FF2B5EF4-FFF2-40B4-BE49-F238E27FC236}">
                <a16:creationId xmlns:a16="http://schemas.microsoft.com/office/drawing/2014/main" id="{888EFE5F-0CC3-41CC-AF2E-3B3CE780894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811" r="13145" b="8581"/>
          <a:stretch/>
        </p:blipFill>
        <p:spPr bwMode="auto">
          <a:xfrm>
            <a:off x="911424" y="5421471"/>
            <a:ext cx="441325" cy="311785"/>
          </a:xfrm>
          <a:prstGeom prst="rect">
            <a:avLst/>
          </a:prstGeom>
          <a:noFill/>
        </p:spPr>
      </p:pic>
      <p:pic>
        <p:nvPicPr>
          <p:cNvPr id="24" name="Picture 23" descr="https://kinimaallagis.gr/gggg/uploads/2018/08/kinimaallagis-logo-1.png">
            <a:extLst>
              <a:ext uri="{FF2B5EF4-FFF2-40B4-BE49-F238E27FC236}">
                <a16:creationId xmlns:a16="http://schemas.microsoft.com/office/drawing/2014/main" id="{F8742D9F-18F9-4C88-8A38-851A180D8D5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389941"/>
            <a:ext cx="390525" cy="390525"/>
          </a:xfrm>
          <a:prstGeom prst="rect">
            <a:avLst/>
          </a:prstGeom>
          <a:noFill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DB6D773-5FBA-4F6B-B5D5-14115727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59" y="5445224"/>
            <a:ext cx="479049" cy="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9F38AF6-A2BC-4567-B843-D413AEE0B0B9}"/>
              </a:ext>
            </a:extLst>
          </p:cNvPr>
          <p:cNvSpPr txBox="1"/>
          <p:nvPr/>
        </p:nvSpPr>
        <p:spPr>
          <a:xfrm>
            <a:off x="11136560" y="53932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ΔΑ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B828E2-81B1-4778-994B-D87B9F4C84EA}"/>
              </a:ext>
            </a:extLst>
          </p:cNvPr>
          <p:cNvSpPr txBox="1"/>
          <p:nvPr/>
        </p:nvSpPr>
        <p:spPr>
          <a:xfrm>
            <a:off x="10200456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Αναποφάσιστοι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F41191-0A18-4219-A68C-729D344D0018}"/>
              </a:ext>
            </a:extLst>
          </p:cNvPr>
          <p:cNvSpPr txBox="1"/>
          <p:nvPr/>
        </p:nvSpPr>
        <p:spPr>
          <a:xfrm>
            <a:off x="8328248" y="53732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Άκυρο-Λευκό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C82CF2-3B35-47BE-97F9-01608723DE47}"/>
              </a:ext>
            </a:extLst>
          </p:cNvPr>
          <p:cNvSpPr txBox="1"/>
          <p:nvPr/>
        </p:nvSpPr>
        <p:spPr>
          <a:xfrm>
            <a:off x="9264352" y="536706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/>
              <a:t>Δε θα ψηφίσουν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8ABE4C-94A0-41C6-A245-84C8844C487B}"/>
              </a:ext>
            </a:extLst>
          </p:cNvPr>
          <p:cNvSpPr txBox="1"/>
          <p:nvPr/>
        </p:nvSpPr>
        <p:spPr>
          <a:xfrm>
            <a:off x="7392144" y="545625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Λοιπά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E57068A2-2510-40D4-B635-ECD10229CD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22" y="5426161"/>
            <a:ext cx="689770" cy="307095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1B99E76B-0B10-45B7-8264-4AAD17519A3D}"/>
              </a:ext>
            </a:extLst>
          </p:cNvPr>
          <p:cNvSpPr txBox="1"/>
          <p:nvPr/>
        </p:nvSpPr>
        <p:spPr>
          <a:xfrm>
            <a:off x="755439" y="2111421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3</a:t>
            </a:r>
            <a:r>
              <a:rPr lang="el-GR" sz="1200" b="1" dirty="0"/>
              <a:t>6</a:t>
            </a:r>
            <a:r>
              <a:rPr lang="en-US" sz="1200" b="1" dirty="0"/>
              <a:t>,</a:t>
            </a:r>
            <a:r>
              <a:rPr lang="el-GR" sz="1200" b="1" dirty="0"/>
              <a:t>2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5C0C3A83-5091-4050-9922-A40B4951D712}"/>
              </a:ext>
            </a:extLst>
          </p:cNvPr>
          <p:cNvSpPr txBox="1"/>
          <p:nvPr/>
        </p:nvSpPr>
        <p:spPr>
          <a:xfrm>
            <a:off x="5512810" y="2119729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2,9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7A4565B7-DCB4-4209-B61E-5D8E753815EC}"/>
              </a:ext>
            </a:extLst>
          </p:cNvPr>
          <p:cNvSpPr txBox="1"/>
          <p:nvPr/>
        </p:nvSpPr>
        <p:spPr>
          <a:xfrm>
            <a:off x="1706650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18,2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0B286BB8-EE3C-429C-9AAF-6C67870AFB3A}"/>
              </a:ext>
            </a:extLst>
          </p:cNvPr>
          <p:cNvSpPr txBox="1"/>
          <p:nvPr/>
        </p:nvSpPr>
        <p:spPr>
          <a:xfrm>
            <a:off x="2670434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6,1</a:t>
            </a:r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id="{92082899-E609-4EFB-AB34-9BE9D6B476FD}"/>
              </a:ext>
            </a:extLst>
          </p:cNvPr>
          <p:cNvSpPr txBox="1"/>
          <p:nvPr/>
        </p:nvSpPr>
        <p:spPr>
          <a:xfrm>
            <a:off x="3638862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5,1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38C69CE4-5252-41A1-BED2-F14453D34D7C}"/>
              </a:ext>
            </a:extLst>
          </p:cNvPr>
          <p:cNvSpPr txBox="1"/>
          <p:nvPr/>
        </p:nvSpPr>
        <p:spPr>
          <a:xfrm>
            <a:off x="4561599" y="2109266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3,9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D7EE55-2564-429F-BA9B-162F5D9F72E5}"/>
              </a:ext>
            </a:extLst>
          </p:cNvPr>
          <p:cNvSpPr txBox="1"/>
          <p:nvPr/>
        </p:nvSpPr>
        <p:spPr>
          <a:xfrm>
            <a:off x="10395026" y="3645024"/>
            <a:ext cx="13169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Αδιευκρίνιστη ψήφος: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7577D-3327-463B-806A-B56B99E5E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5445224"/>
            <a:ext cx="541314" cy="337264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4934394B-41C2-42A3-BB73-9F42EBDF8BC6}"/>
              </a:ext>
            </a:extLst>
          </p:cNvPr>
          <p:cNvSpPr txBox="1"/>
          <p:nvPr/>
        </p:nvSpPr>
        <p:spPr>
          <a:xfrm>
            <a:off x="6480921" y="2108252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</a:t>
            </a:r>
            <a:r>
              <a:rPr lang="el-GR" sz="1200" b="1" dirty="0"/>
              <a:t>,</a:t>
            </a:r>
            <a:r>
              <a:rPr lang="en-GB" sz="1200" b="1" dirty="0"/>
              <a:t>0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406564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Τα σημαντικότερα γεγονότα κατά τη διάρκεια διεξαγωγής της έρευνας πεδίου (18</a:t>
            </a:r>
            <a:r>
              <a:rPr lang="en-US" sz="2400" dirty="0"/>
              <a:t>-2</a:t>
            </a:r>
            <a:r>
              <a:rPr lang="el-GR" sz="2400" dirty="0"/>
              <a:t>4/11/20</a:t>
            </a:r>
            <a:r>
              <a:rPr lang="en-US" sz="2400" dirty="0"/>
              <a:t>20</a:t>
            </a:r>
            <a:r>
              <a:rPr lang="el-GR" sz="2400" dirty="0"/>
              <a:t>)</a:t>
            </a:r>
            <a:br>
              <a:rPr lang="el-GR" sz="2400" dirty="0"/>
            </a:br>
            <a:r>
              <a:rPr lang="el-GR" sz="1400" dirty="0"/>
              <a:t>(όπως παρουσιάστηκαν στην τηλεόραση)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663798"/>
              </p:ext>
            </p:extLst>
          </p:nvPr>
        </p:nvGraphicFramePr>
        <p:xfrm>
          <a:off x="239712" y="1628329"/>
          <a:ext cx="11688935" cy="45704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9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Ανησυχία για την απόδοση των περιοριστικών μέτρων – Πάνω από 3.200 νέα κρούσματα κορωνοϊού – Η πολιτική αντιπαράθεση για την απαγόρευση των εκδηλώσεων για την επέτειο του Πολυτεχνείου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εισαγωγή του Αρχιεπισκόπου Ιερώνυμου σε Μονάδα Αυξημένης Φροντίδας του Ευαγγελισμού λόγω κορωνοϊού – Πρόσθετα μέτρα στις εισόδους της χώρας στη Β. Ελλάδα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επίταξη δύο ιδιωτικών κλινικών στη Θεσσαλονίκη – Εισηγήσεις </a:t>
                      </a:r>
                      <a:r>
                        <a:rPr lang="el-GR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λοιμωξιολόγων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για </a:t>
                      </a:r>
                      <a:r>
                        <a:rPr lang="el-GR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αυστηροποίηση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των περιοριστικών μέτρων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Αρνητικό ρεκόρ με πάνω από 100 νεκρούς σε μία ημέρα - Ασφυκτική πίεση στις ΜΕΘ – Εκτιμήσεις για το ενδεχόμενο παράτασης του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lockdown</a:t>
                      </a:r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για 1-2 εβδομάδες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565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Δεύτερη ημέρα με πάνω από 100 θανάτους από κορωνοϊό – Ξεκίνησαν διασωληνώσεις ασθενών εκτός ΜΕΘ – Δημιουργία κινητής μονάδας εκτάκτων αναγκών στη Θεσσαλονίκη από τον Στρατό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59942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Νέο ρεκόρ με 549 </a:t>
                      </a:r>
                      <a:r>
                        <a:rPr lang="el-G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διασωληνωμένους</a:t>
                      </a:r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ασθενείς – Εκτιμήσεις για πιθανό άνοιγμα των σχολείων στις 7 Δεκεμβρίου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  <a:tr h="599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Εκτιμήσεις για την παράταση του 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lockdown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για το σχέδιο της κυβέρνησης για το άνοιγμα σχολείων, λιανεμπορίου και εστίασης εν όψει των Χριστουγέννων</a:t>
                      </a:r>
                      <a:endParaRPr lang="el-GR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479959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3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39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Πρόθεση ψήφου στην ΝΔ </a:t>
            </a:r>
            <a:r>
              <a:rPr lang="el-GR" sz="2400"/>
              <a:t>και στον ΣΥΡΙΖΑ </a:t>
            </a:r>
            <a:br>
              <a:rPr lang="el-GR" sz="2400" dirty="0"/>
            </a:br>
            <a:r>
              <a:rPr lang="el-GR" sz="1600" dirty="0"/>
              <a:t>ανά </a:t>
            </a:r>
            <a:r>
              <a:rPr lang="el-GR" sz="1600" dirty="0" err="1"/>
              <a:t>αυτοτοποθέτηση</a:t>
            </a:r>
            <a:r>
              <a:rPr lang="el-GR" sz="1600" dirty="0"/>
              <a:t> στην Α-Δ κλίμακα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075788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91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2020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2625B-B73E-4DBB-AF6F-05A320569DE8}"/>
              </a:ext>
            </a:extLst>
          </p:cNvPr>
          <p:cNvSpPr txBox="1"/>
          <p:nvPr/>
        </p:nvSpPr>
        <p:spPr>
          <a:xfrm>
            <a:off x="407368" y="61653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ΑΥΣΤΗΡΑ ΕΜΠΙΣΤΕΥΤΙΚΟ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8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Η πορεία της χώρας</a:t>
            </a:r>
            <a:br>
              <a:rPr lang="el-GR" sz="2800" dirty="0"/>
            </a:br>
            <a:r>
              <a:rPr lang="el-GR" sz="1400" i="1" dirty="0"/>
              <a:t>‘Κατά τη γνώμη σας η χώρα μας αυτή την περίοδο κινείται προς τη σωστή ή προς τη λάθος κατεύθυνση;’</a:t>
            </a:r>
            <a:endParaRPr lang="en-US" sz="1400" i="1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513358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909602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DC78C8BC-528E-4190-937B-70A5D81C2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33420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57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Προσωπική κατάσταση σε σχέση με ένα χρόνο πριν</a:t>
            </a:r>
            <a:br>
              <a:rPr lang="el-GR" sz="2800" dirty="0"/>
            </a:br>
            <a:r>
              <a:rPr lang="el-GR" sz="1400" i="1" dirty="0"/>
              <a:t>‘Εσείς προσωπικά σε σύγκριση με ένα χρόνο πριν, θα λέγατε ότι είστε σε καλύτερη, στην ίδια ή σε χειρότερη θέση;’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3997840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52706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764628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5767"/>
              </p:ext>
            </p:extLst>
          </p:nvPr>
        </p:nvGraphicFramePr>
        <p:xfrm>
          <a:off x="263353" y="170080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Σημαντικότερο πρόβλημα της χώρας</a:t>
            </a:r>
            <a:br>
              <a:rPr lang="el-GR" sz="4000" dirty="0"/>
            </a:br>
            <a:r>
              <a:rPr lang="el-GR" sz="14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400" i="1" dirty="0"/>
            </a:br>
            <a:r>
              <a:rPr lang="el-GR" sz="1400" u="sng" dirty="0"/>
              <a:t>αυθόρμητες αναφορές 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6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87AB1D8-DDEA-4487-B7BC-F7F5861ED01A}"/>
              </a:ext>
            </a:extLst>
          </p:cNvPr>
          <p:cNvSpPr/>
          <p:nvPr/>
        </p:nvSpPr>
        <p:spPr>
          <a:xfrm>
            <a:off x="8544271" y="2924944"/>
            <a:ext cx="3384376" cy="151216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Αυθόρμητες αναφορές με ποσοστό πάνω από 1%.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Αναφέρθηκαν με ποσοστό κάτω του 1% </a:t>
            </a:r>
            <a:r>
              <a:rPr lang="el-GR" sz="1100" dirty="0">
                <a:solidFill>
                  <a:schemeClr val="tx1"/>
                </a:solidFill>
                <a:latin typeface="Trebuchet MS"/>
              </a:rPr>
              <a:t>το αγροτικό, το ασφαλιστικό-συνταξιοδοτικό,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η διαφθορά, η υπανάπτυξη, το δημογραφικό, η κρίση αξιών, η έλλειψη κοινωνικής πολιτικής, ο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Δημόσιος Τομέας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κ.α.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959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Σημαντικότερο πρόβλημα χώρας</a:t>
            </a:r>
            <a:br>
              <a:rPr lang="el-GR" sz="2400" dirty="0"/>
            </a:br>
            <a:r>
              <a:rPr lang="el-GR" sz="1400" dirty="0"/>
              <a:t>Διαχρονικά στοιχεία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94F8771-C62F-4F99-8248-8568662A54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4656055"/>
              </p:ext>
            </p:extLst>
          </p:nvPr>
        </p:nvGraphicFramePr>
        <p:xfrm>
          <a:off x="-24680" y="1591415"/>
          <a:ext cx="12072669" cy="45932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6350">
                  <a:extLst>
                    <a:ext uri="{9D8B030D-6E8A-4147-A177-3AD203B41FA5}">
                      <a16:colId xmlns:a16="http://schemas.microsoft.com/office/drawing/2014/main" val="2339832800"/>
                    </a:ext>
                  </a:extLst>
                </a:gridCol>
                <a:gridCol w="514232">
                  <a:extLst>
                    <a:ext uri="{9D8B030D-6E8A-4147-A177-3AD203B41FA5}">
                      <a16:colId xmlns:a16="http://schemas.microsoft.com/office/drawing/2014/main" val="440903514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790736067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3338589579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1931086466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2877160457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3688183761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4008165604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572488557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1674150200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4294216442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123634653"/>
                    </a:ext>
                  </a:extLst>
                </a:gridCol>
                <a:gridCol w="456756">
                  <a:extLst>
                    <a:ext uri="{9D8B030D-6E8A-4147-A177-3AD203B41FA5}">
                      <a16:colId xmlns:a16="http://schemas.microsoft.com/office/drawing/2014/main" val="11385343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789658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51769227"/>
                    </a:ext>
                  </a:extLst>
                </a:gridCol>
                <a:gridCol w="542258">
                  <a:extLst>
                    <a:ext uri="{9D8B030D-6E8A-4147-A177-3AD203B41FA5}">
                      <a16:colId xmlns:a16="http://schemas.microsoft.com/office/drawing/2014/main" val="764378496"/>
                    </a:ext>
                  </a:extLst>
                </a:gridCol>
                <a:gridCol w="536551">
                  <a:extLst>
                    <a:ext uri="{9D8B030D-6E8A-4147-A177-3AD203B41FA5}">
                      <a16:colId xmlns:a16="http://schemas.microsoft.com/office/drawing/2014/main" val="5949164"/>
                    </a:ext>
                  </a:extLst>
                </a:gridCol>
                <a:gridCol w="577375">
                  <a:extLst>
                    <a:ext uri="{9D8B030D-6E8A-4147-A177-3AD203B41FA5}">
                      <a16:colId xmlns:a16="http://schemas.microsoft.com/office/drawing/2014/main" val="13085126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8857546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8783931"/>
                    </a:ext>
                  </a:extLst>
                </a:gridCol>
                <a:gridCol w="551389">
                  <a:extLst>
                    <a:ext uri="{9D8B030D-6E8A-4147-A177-3AD203B41FA5}">
                      <a16:colId xmlns:a16="http://schemas.microsoft.com/office/drawing/2014/main" val="1668971538"/>
                    </a:ext>
                  </a:extLst>
                </a:gridCol>
              </a:tblGrid>
              <a:tr h="327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dirty="0"/>
                        <a:t>Ιαν-18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Δεκ-19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Ιαν-20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Φεβ-20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Μαρ-20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Απρ-20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Μάι-20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Ιούν-20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Σεπ-20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Οκτ-20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/>
                        <a:t>Νοε-20</a:t>
                      </a:r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41045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Επιδημία </a:t>
                      </a:r>
                      <a:r>
                        <a:rPr lang="el-G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κορωνοϊού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-Ιατρική περίθαλψη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638951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Οικονομία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999563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Ανεργία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6123056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Πολιτικοί-Πολιτικό σύστημα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1376670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Εξωτερική πολιτική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00520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Προσφυγικό/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Μεταναστευτικό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6460725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Παιδεία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1429558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Δημόσιος τομέας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121899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Έλλειψη επενδύσεων/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Υπανάπτυξη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331661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Εγκληματικότητα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1399053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Κρίση αξιών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312467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Δημογραφικό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196027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Φορολογία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285327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Διαφθορά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2260833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Διεθνής εξάρτηση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63731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Άλλο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7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634159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 algn="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76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85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Κυβέρνησης</a:t>
            </a:r>
            <a:br>
              <a:rPr lang="el-GR" sz="2400" dirty="0"/>
            </a:br>
            <a:r>
              <a:rPr lang="el-GR" sz="1400" i="1" dirty="0"/>
              <a:t>‘Ποια είναι η εντύπωση σας για το έργο της Κυβέρνησης μέχρι σήμερα; </a:t>
            </a:r>
            <a:br>
              <a:rPr lang="el-GR" sz="1400" i="1" dirty="0"/>
            </a:br>
            <a:r>
              <a:rPr lang="el-GR" sz="1400" i="1" dirty="0"/>
              <a:t>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3947056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28146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350239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Πρωθυπουργού</a:t>
            </a:r>
            <a:br>
              <a:rPr lang="el-GR" sz="4000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7685609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0167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549364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2395</Words>
  <Application>Microsoft Office PowerPoint</Application>
  <PresentationFormat>Widescreen</PresentationFormat>
  <Paragraphs>1205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Office Theme</vt:lpstr>
      <vt:lpstr>1_Custom Design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(18-24/11/2020) (όπως παρουσιάστηκαν στην τηλεόραση) </vt:lpstr>
      <vt:lpstr>Η πορεία της χώρας ‘Κατά τη γνώμη σας η χώρα μας αυτή την περίοδο κινείται προς τη σωστή ή προς τη λάθος κατεύθυνση;’</vt:lpstr>
      <vt:lpstr>Προσωπική κατάσταση σε σχέση με ένα χρόνο πριν ‘Εσείς προσωπικά σε σύγκριση με ένα χρόνο πριν, θα λέγατε ότι είστε σε καλύτερη, στην ίδια ή σε χειρότερη θέση;’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Αξιολόγηση Κυβέρνησης ‘Ποια είναι η εντύπωση σας για το έργο της Κυβέρνησης μέχρι σήμερα; 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Εντυπώσεις από το έργο της Κυβέρνησης ανά τομέα</vt:lpstr>
      <vt:lpstr>Αξιολόγηση σημερινής οικονομικής κατάστασης ‘Πως αξιολογείτε τη σημερινή οικονομική κατάσταση της χώρας; Θετικά, ουδέτερα ή αρνητικά;’</vt:lpstr>
      <vt:lpstr>Πρόβλεψη για την οικονομία ‘Και τι πιστεύετε για τους επόμενους μήνες; Οι οικονομικές συνθήκες θα καλυτερέψουν, θα μείνουν ίδιες ή θα χειροτερέψουν;’</vt:lpstr>
      <vt:lpstr>Δείκτης οικονομικής εμπιστοσύνης* Διαχρονικά στοιχεία</vt:lpstr>
      <vt:lpstr>Απαγόρευση εκδηλώσεων για την επέτειο του Πολυτεχνείου ‘Ποια είναι η γνώμη σας για την απόφαση της Κυβέρνησης να απαγορεύσει τις εκδηλώσεις για την επέτειο της εξέγερσης του Πολυτεχνείου; Θετική ή Αρνητική;’</vt:lpstr>
      <vt:lpstr>Αντιλαμβανόμενη φάση της Πανδημίας ‘Ας μιλήσουμε τώρα για την Πανδημία. Πιστεύετε ότι τα χειρότερα τα έχουμε αφήσει πίσω μας ή είναι μπροστά μας;’</vt:lpstr>
      <vt:lpstr>Αντιλαμβανόμενη φάση της Πανδημίας ανά θέση στην απασχόληση</vt:lpstr>
      <vt:lpstr>Χρονικό σημείο επαναφοράς σε φυσιολογική καθημερινότητα ‘Πότε εκτιμάτε ότι θα επανέλθουμε σε μια φυσιολογική καθημερινότητα;’</vt:lpstr>
      <vt:lpstr>Πρόβλεψη για την οικονομία στο αμέσως επόμενο διάστημα και χρονικό σημείο επαναφοράς σε φυσιολογική καθημερινότητα</vt:lpstr>
      <vt:lpstr>Εμβόλιο για τον κορωνοϊό ‘Πριν από λίγες ημέρες ανακοινώθηκε ότι στις αρχές του 2021 θα κυκλοφορήσει εμβόλιο για τον κορωνοϊό. Εσείς προσωπικά θα θέλατε να το κάνετε ή όχι;’</vt:lpstr>
      <vt:lpstr>Εμβόλιο για τον κορωνοϊό ανά ηλικία</vt:lpstr>
      <vt:lpstr>H εκλογή του Τζο Μπάιντεν στις ΗΠΑ ‘Πως κρίνετε την εκλογή του Τζο Μπάιντεν των Δημοκρατικών στις πρόσφατες Προεδρικές εκλογές στις ΗΠΑ; Θετική, oυδέτερη ή αρνητική;’</vt:lpstr>
      <vt:lpstr>Η δημοφιλία της Προέδρου της Δημοκρατίας κας Κατερίνας Σακελλαροπούλου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‘Μεταξύ των πολιτικών αρχηγών ποια/ος νομίζετε ότι είναι καταλληλότερη/ος για πρωθυπουργός της χώρας;’  αυθόρμητα</vt:lpstr>
      <vt:lpstr>Καταλληλότερος Πρωθυπουργός Διαχρονικά στοιχεία</vt:lpstr>
      <vt:lpstr>Πρόθεση ψήφου στις Βουλευτικές εκλογές ‘Και αν είχαμε την επόμενη Κυριακή Βουλευτικές εκλογές τι θα ψηφίζατε;’</vt:lpstr>
      <vt:lpstr>Πρόθεση ψήφου στην ΝΔ και στον ΣΥΡΙΖΑ  ανά αυτοτοποθέτηση στην Α-Δ κλίμακα</vt:lpstr>
      <vt:lpstr>συνδρομητική έρευνα</vt:lpstr>
    </vt:vector>
  </TitlesOfParts>
  <Company>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Apostolopoulou</dc:creator>
  <cp:lastModifiedBy>Penny Apostolopoulou</cp:lastModifiedBy>
  <cp:revision>287</cp:revision>
  <dcterms:created xsi:type="dcterms:W3CDTF">2011-12-09T09:36:13Z</dcterms:created>
  <dcterms:modified xsi:type="dcterms:W3CDTF">2020-11-25T13:47:02Z</dcterms:modified>
</cp:coreProperties>
</file>