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0.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notesSlides/notesSlide12.xml" ContentType="application/vnd.openxmlformats-officedocument.presentationml.notesSlide+xml"/>
  <Override PartName="/ppt/charts/chart20.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7.xml" ContentType="application/vnd.openxmlformats-officedocument.presentationml.notesSlide+xml"/>
  <Override PartName="/ppt/charts/chart28.xml" ContentType="application/vnd.openxmlformats-officedocument.drawingml.chart+xml"/>
  <Override PartName="/ppt/notesSlides/notesSlide18.xml" ContentType="application/vnd.openxmlformats-officedocument.presentationml.notesSlide+xml"/>
  <Override PartName="/ppt/charts/chart29.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notesSlides/notesSlide23.xml" ContentType="application/vnd.openxmlformats-officedocument.presentationml.notesSlide+xml"/>
  <Override PartName="/ppt/charts/chart32.xml" ContentType="application/vnd.openxmlformats-officedocument.drawingml.chart+xml"/>
  <Override PartName="/ppt/notesSlides/notesSlide24.xml" ContentType="application/vnd.openxmlformats-officedocument.presentationml.notesSlide+xml"/>
  <Override PartName="/ppt/charts/chart33.xml" ContentType="application/vnd.openxmlformats-officedocument.drawingml.chart+xml"/>
  <Override PartName="/ppt/notesSlides/notesSlide25.xml" ContentType="application/vnd.openxmlformats-officedocument.presentationml.notesSlide+xml"/>
  <Override PartName="/ppt/charts/chart34.xml" ContentType="application/vnd.openxmlformats-officedocument.drawingml.chart+xml"/>
  <Override PartName="/ppt/drawings/drawing1.xml" ContentType="application/vnd.openxmlformats-officedocument.drawingml.chartshape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720" r:id="rId6"/>
    <p:sldMasterId id="2147483804" r:id="rId7"/>
  </p:sldMasterIdLst>
  <p:notesMasterIdLst>
    <p:notesMasterId r:id="rId36"/>
  </p:notesMasterIdLst>
  <p:handoutMasterIdLst>
    <p:handoutMasterId r:id="rId37"/>
  </p:handoutMasterIdLst>
  <p:sldIdLst>
    <p:sldId id="1024" r:id="rId8"/>
    <p:sldId id="821" r:id="rId9"/>
    <p:sldId id="852" r:id="rId10"/>
    <p:sldId id="891" r:id="rId11"/>
    <p:sldId id="1060" r:id="rId12"/>
    <p:sldId id="1061" r:id="rId13"/>
    <p:sldId id="1062" r:id="rId14"/>
    <p:sldId id="1439" r:id="rId15"/>
    <p:sldId id="1064" r:id="rId16"/>
    <p:sldId id="1065" r:id="rId17"/>
    <p:sldId id="1066" r:id="rId18"/>
    <p:sldId id="1067" r:id="rId19"/>
    <p:sldId id="1451" r:id="rId20"/>
    <p:sldId id="1410" r:id="rId21"/>
    <p:sldId id="1422" r:id="rId22"/>
    <p:sldId id="1069" r:id="rId23"/>
    <p:sldId id="1070" r:id="rId24"/>
    <p:sldId id="1316" r:id="rId25"/>
    <p:sldId id="1476" r:id="rId26"/>
    <p:sldId id="1472" r:id="rId27"/>
    <p:sldId id="1473" r:id="rId28"/>
    <p:sldId id="1475" r:id="rId29"/>
    <p:sldId id="1248" r:id="rId30"/>
    <p:sldId id="1452" r:id="rId31"/>
    <p:sldId id="1345" r:id="rId32"/>
    <p:sldId id="1441" r:id="rId33"/>
    <p:sldId id="1323" r:id="rId34"/>
    <p:sldId id="1038" r:id="rId3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BCE167C-0F53-43B9-9828-568998FB2D10}">
          <p14:sldIdLst>
            <p14:sldId id="1024"/>
            <p14:sldId id="821"/>
            <p14:sldId id="852"/>
            <p14:sldId id="891"/>
            <p14:sldId id="1060"/>
            <p14:sldId id="1061"/>
            <p14:sldId id="1062"/>
            <p14:sldId id="1439"/>
            <p14:sldId id="1064"/>
            <p14:sldId id="1065"/>
            <p14:sldId id="1066"/>
            <p14:sldId id="1067"/>
            <p14:sldId id="1451"/>
            <p14:sldId id="1410"/>
            <p14:sldId id="1422"/>
            <p14:sldId id="1069"/>
            <p14:sldId id="1070"/>
            <p14:sldId id="1316"/>
            <p14:sldId id="1476"/>
            <p14:sldId id="1472"/>
            <p14:sldId id="1473"/>
            <p14:sldId id="1475"/>
            <p14:sldId id="1248"/>
            <p14:sldId id="1452"/>
            <p14:sldId id="1345"/>
            <p14:sldId id="1441"/>
            <p14:sldId id="1323"/>
            <p14:sldId id="10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ny Apostolopoulou" initials="PA" lastIdx="5" clrIdx="0">
    <p:extLst>
      <p:ext uri="{19B8F6BF-5375-455C-9EA6-DF929625EA0E}">
        <p15:presenceInfo xmlns:p15="http://schemas.microsoft.com/office/powerpoint/2012/main" userId="S-1-5-21-1957994488-926492609-682003330-1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0558"/>
    <a:srgbClr val="AA21C5"/>
    <a:srgbClr val="A40037"/>
    <a:srgbClr val="FF9797"/>
    <a:srgbClr val="FF6600"/>
    <a:srgbClr val="808000"/>
    <a:srgbClr val="CBE3F2"/>
    <a:srgbClr val="F9074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D27102A9-8310-4765-A935-A1911B00CA55}" styleName="Φωτεινό στυλ 1 - Έμφαση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4969" autoAdjust="0"/>
  </p:normalViewPr>
  <p:slideViewPr>
    <p:cSldViewPr snapToObjects="1">
      <p:cViewPr varScale="1">
        <p:scale>
          <a:sx n="74" d="100"/>
          <a:sy n="74" d="100"/>
        </p:scale>
        <p:origin x="1518"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Objects="1">
      <p:cViewPr varScale="1">
        <p:scale>
          <a:sx n="80" d="100"/>
          <a:sy n="80" d="100"/>
        </p:scale>
        <p:origin x="-2022" y="-96"/>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4.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view3D>
      <c:rotX val="20"/>
      <c:rotY val="246"/>
      <c:rAngAx val="0"/>
      <c:perspective val="10"/>
    </c:view3D>
    <c:floor>
      <c:thickness val="0"/>
    </c:floor>
    <c:sideWall>
      <c:thickness val="0"/>
    </c:sideWall>
    <c:backWall>
      <c:thickness val="0"/>
    </c:backWall>
    <c:plotArea>
      <c:layout>
        <c:manualLayout>
          <c:layoutTarget val="inner"/>
          <c:xMode val="edge"/>
          <c:yMode val="edge"/>
          <c:x val="6.1099128149063216E-3"/>
          <c:y val="0.31767083097433491"/>
          <c:w val="0.96898347864182277"/>
          <c:h val="0.66605228787512227"/>
        </c:manualLayout>
      </c:layout>
      <c:pie3DChart>
        <c:varyColors val="1"/>
        <c:ser>
          <c:idx val="0"/>
          <c:order val="0"/>
          <c:tx>
            <c:strRef>
              <c:f>Sheet1!$B$1</c:f>
              <c:strCache>
                <c:ptCount val="1"/>
                <c:pt idx="0">
                  <c:v>Series 1</c:v>
                </c:pt>
              </c:strCache>
            </c:strRef>
          </c:tx>
          <c:spPr>
            <a:scene3d>
              <a:camera prst="orthographicFront"/>
              <a:lightRig rig="threePt" dir="t"/>
            </a:scene3d>
            <a:sp3d>
              <a:bevelT w="317500" h="317500"/>
              <a:bevelB w="317500" h="317500"/>
              <a:contourClr>
                <a:srgbClr val="000000"/>
              </a:contourClr>
            </a:sp3d>
          </c:spPr>
          <c:explosion val="1"/>
          <c:dPt>
            <c:idx val="1"/>
            <c:bubble3D val="0"/>
            <c:spPr>
              <a:solidFill>
                <a:schemeClr val="accent2"/>
              </a:solidFill>
              <a:scene3d>
                <a:camera prst="orthographicFront"/>
                <a:lightRig rig="threePt" dir="t"/>
              </a:scene3d>
              <a:sp3d>
                <a:bevelT w="317500" h="317500"/>
                <a:bevelB w="317500" h="317500"/>
                <a:contourClr>
                  <a:srgbClr val="000000"/>
                </a:contourClr>
              </a:sp3d>
            </c:spPr>
            <c:extLst xmlns:c16r2="http://schemas.microsoft.com/office/drawing/2015/06/chart">
              <c:ext xmlns:c16="http://schemas.microsoft.com/office/drawing/2014/chart" uri="{C3380CC4-5D6E-409C-BE32-E72D297353CC}">
                <c16:uniqueId val="{00000001-72BF-4B67-BA92-B3EE573345DF}"/>
              </c:ext>
            </c:extLst>
          </c:dPt>
          <c:dPt>
            <c:idx val="2"/>
            <c:bubble3D val="0"/>
            <c:spPr>
              <a:solidFill>
                <a:schemeClr val="accent3"/>
              </a:solidFill>
              <a:scene3d>
                <a:camera prst="orthographicFront"/>
                <a:lightRig rig="threePt" dir="t"/>
              </a:scene3d>
              <a:sp3d>
                <a:bevelT w="317500" h="317500"/>
                <a:bevelB w="317500" h="317500"/>
                <a:contourClr>
                  <a:srgbClr val="000000"/>
                </a:contourClr>
              </a:sp3d>
            </c:spPr>
            <c:extLst xmlns:c16r2="http://schemas.microsoft.com/office/drawing/2015/06/chart">
              <c:ext xmlns:c16="http://schemas.microsoft.com/office/drawing/2014/chart" uri="{C3380CC4-5D6E-409C-BE32-E72D297353CC}">
                <c16:uniqueId val="{00000003-72BF-4B67-BA92-B3EE573345DF}"/>
              </c:ext>
            </c:extLst>
          </c:dPt>
          <c:dPt>
            <c:idx val="3"/>
            <c:bubble3D val="0"/>
            <c:spPr>
              <a:solidFill>
                <a:schemeClr val="bg1">
                  <a:lumMod val="65000"/>
                </a:schemeClr>
              </a:solidFill>
              <a:scene3d>
                <a:camera prst="orthographicFront"/>
                <a:lightRig rig="threePt" dir="t"/>
              </a:scene3d>
              <a:sp3d>
                <a:bevelT w="317500" h="317500"/>
                <a:bevelB w="317500" h="317500"/>
                <a:contourClr>
                  <a:srgbClr val="000000"/>
                </a:contourClr>
              </a:sp3d>
            </c:spPr>
            <c:extLst xmlns:c16r2="http://schemas.microsoft.com/office/drawing/2015/06/chart">
              <c:ext xmlns:c16="http://schemas.microsoft.com/office/drawing/2014/chart" uri="{C3380CC4-5D6E-409C-BE32-E72D297353CC}">
                <c16:uniqueId val="{00000004-5606-4547-8241-0766B3FDA1DE}"/>
              </c:ext>
            </c:extLst>
          </c:dPt>
          <c:dLbls>
            <c:dLbl>
              <c:idx val="0"/>
              <c:layout>
                <c:manualLayout>
                  <c:x val="9.4407020985203399E-2"/>
                  <c:y val="0.1768758298062670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2BF-4B67-BA92-B3EE573345DF}"/>
                </c:ext>
                <c:ext xmlns:c15="http://schemas.microsoft.com/office/drawing/2012/chart" uri="{CE6537A1-D6FC-4f65-9D91-7224C49458BB}"/>
              </c:extLst>
            </c:dLbl>
            <c:dLbl>
              <c:idx val="1"/>
              <c:layout>
                <c:manualLayout>
                  <c:x val="-0.15424736254237889"/>
                  <c:y val="-5.279168235868345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2BF-4B67-BA92-B3EE573345DF}"/>
                </c:ext>
                <c:ext xmlns:c15="http://schemas.microsoft.com/office/drawing/2012/chart" uri="{CE6537A1-D6FC-4f65-9D91-7224C49458BB}"/>
              </c:extLst>
            </c:dLbl>
            <c:dLbl>
              <c:idx val="2"/>
              <c:layout>
                <c:manualLayout>
                  <c:x val="5.564265952030438E-2"/>
                  <c:y val="-0.2443839210668741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2BF-4B67-BA92-B3EE573345DF}"/>
                </c:ext>
                <c:ext xmlns:c15="http://schemas.microsoft.com/office/drawing/2012/chart" uri="{CE6537A1-D6FC-4f65-9D91-7224C49458BB}"/>
              </c:extLst>
            </c:dLbl>
            <c:dLbl>
              <c:idx val="3"/>
              <c:layout>
                <c:manualLayout>
                  <c:x val="9.4588081020172132E-2"/>
                  <c:y val="-0.1909699619484204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606-4547-8241-0766B3FDA1DE}"/>
                </c:ext>
                <c:ext xmlns:c15="http://schemas.microsoft.com/office/drawing/2012/chart" uri="{CE6537A1-D6FC-4f65-9D91-7224C49458BB}"/>
              </c:extLst>
            </c:dLbl>
            <c:spPr>
              <a:noFill/>
              <a:ln>
                <a:noFill/>
              </a:ln>
              <a:effectLst/>
            </c:spPr>
            <c:txPr>
              <a:bodyPr/>
              <a:lstStyle/>
              <a:p>
                <a:pPr>
                  <a:defRPr sz="1400" b="1">
                    <a:solidFill>
                      <a:schemeClr val="bg1"/>
                    </a:solidFill>
                  </a:defRPr>
                </a:pPr>
                <a:endParaRPr lang="el-GR"/>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Sheet1!$A$2:$A$5</c:f>
              <c:strCache>
                <c:ptCount val="4"/>
                <c:pt idx="0">
                  <c:v>Προς τη σωστή</c:v>
                </c:pt>
                <c:pt idx="1">
                  <c:v>Ούτε-ούτε (αυθ.)</c:v>
                </c:pt>
                <c:pt idx="2">
                  <c:v>Προς τη λάθος</c:v>
                </c:pt>
                <c:pt idx="3">
                  <c:v>ΔΓ/ΔΑ (αυθ.)</c:v>
                </c:pt>
              </c:strCache>
            </c:strRef>
          </c:cat>
          <c:val>
            <c:numRef>
              <c:f>Sheet1!$B$2:$B$5</c:f>
              <c:numCache>
                <c:formatCode>0</c:formatCode>
                <c:ptCount val="4"/>
                <c:pt idx="0">
                  <c:v>46.3</c:v>
                </c:pt>
                <c:pt idx="1">
                  <c:v>7.8</c:v>
                </c:pt>
                <c:pt idx="2">
                  <c:v>40.6</c:v>
                </c:pt>
                <c:pt idx="3">
                  <c:v>5.4</c:v>
                </c:pt>
              </c:numCache>
            </c:numRef>
          </c:val>
          <c:extLst xmlns:c16r2="http://schemas.microsoft.com/office/drawing/2015/06/chart">
            <c:ext xmlns:c16="http://schemas.microsoft.com/office/drawing/2014/chart" uri="{C3380CC4-5D6E-409C-BE32-E72D297353CC}">
              <c16:uniqueId val="{00000005-72BF-4B67-BA92-B3EE573345DF}"/>
            </c:ext>
          </c:extLst>
        </c:ser>
        <c:dLbls>
          <c:showLegendKey val="0"/>
          <c:showVal val="0"/>
          <c:showCatName val="0"/>
          <c:showSerName val="0"/>
          <c:showPercent val="1"/>
          <c:showBubbleSize val="0"/>
          <c:showLeaderLines val="1"/>
        </c:dLbls>
      </c:pie3DChart>
    </c:plotArea>
    <c:legend>
      <c:legendPos val="t"/>
      <c:layout>
        <c:manualLayout>
          <c:xMode val="edge"/>
          <c:yMode val="edge"/>
          <c:x val="6.9394341849239649E-2"/>
          <c:y val="3.1675009415209489E-2"/>
          <c:w val="0.88627357727267342"/>
          <c:h val="0.20108975334229545"/>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a:scene3d>
      <a:camera prst="orthographicFront"/>
      <a:lightRig rig="threePt" dir="t"/>
    </a:scene3d>
    <a:sp3d>
      <a:bevelB w="6350"/>
    </a:sp3d>
  </c:spPr>
  <c:txPr>
    <a:bodyPr/>
    <a:lstStyle/>
    <a:p>
      <a:pPr>
        <a:defRPr sz="1800"/>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Θετική</c:v>
                </c:pt>
              </c:strCache>
            </c:strRef>
          </c:tx>
          <c:marker>
            <c:symbol val="none"/>
          </c:marker>
          <c:dPt>
            <c:idx val="1"/>
            <c:bubble3D val="0"/>
            <c:extLst xmlns:c16r2="http://schemas.microsoft.com/office/drawing/2015/06/chart">
              <c:ext xmlns:c16="http://schemas.microsoft.com/office/drawing/2014/chart" uri="{C3380CC4-5D6E-409C-BE32-E72D297353CC}">
                <c16:uniqueId val="{00000000-AA66-45F7-8BA4-9BC38B15C2A1}"/>
              </c:ext>
            </c:extLst>
          </c:dPt>
          <c:dLbls>
            <c:spPr>
              <a:noFill/>
              <a:ln>
                <a:noFill/>
              </a:ln>
              <a:effectLst/>
            </c:spPr>
            <c:txPr>
              <a:bodyPr/>
              <a:lstStyle/>
              <a:p>
                <a:pPr>
                  <a:defRPr sz="1000" b="1">
                    <a:solidFill>
                      <a:schemeClr val="accent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Sheet1!$B$2:$B$12</c:f>
              <c:numCache>
                <c:formatCode>0</c:formatCode>
                <c:ptCount val="11"/>
                <c:pt idx="0">
                  <c:v>63</c:v>
                </c:pt>
                <c:pt idx="1">
                  <c:v>64</c:v>
                </c:pt>
                <c:pt idx="2" formatCode="General">
                  <c:v>58</c:v>
                </c:pt>
                <c:pt idx="3" formatCode="General">
                  <c:v>59</c:v>
                </c:pt>
                <c:pt idx="4" formatCode="General">
                  <c:v>57</c:v>
                </c:pt>
                <c:pt idx="5" formatCode="General">
                  <c:v>54</c:v>
                </c:pt>
                <c:pt idx="6" formatCode="General">
                  <c:v>64</c:v>
                </c:pt>
                <c:pt idx="7" formatCode="General">
                  <c:v>68</c:v>
                </c:pt>
                <c:pt idx="8" formatCode="General">
                  <c:v>63</c:v>
                </c:pt>
                <c:pt idx="9" formatCode="General">
                  <c:v>55</c:v>
                </c:pt>
                <c:pt idx="10" formatCode="General">
                  <c:v>52</c:v>
                </c:pt>
              </c:numCache>
            </c:numRef>
          </c:val>
          <c:smooth val="0"/>
          <c:extLst xmlns:c16r2="http://schemas.microsoft.com/office/drawing/2015/06/chart">
            <c:ext xmlns:c16="http://schemas.microsoft.com/office/drawing/2014/chart" uri="{C3380CC4-5D6E-409C-BE32-E72D297353CC}">
              <c16:uniqueId val="{00000003-AA66-45F7-8BA4-9BC38B15C2A1}"/>
            </c:ext>
          </c:extLst>
        </c:ser>
        <c:ser>
          <c:idx val="1"/>
          <c:order val="1"/>
          <c:tx>
            <c:strRef>
              <c:f>Sheet1!$C$1</c:f>
              <c:strCache>
                <c:ptCount val="1"/>
                <c:pt idx="0">
                  <c:v>Αρνητική</c:v>
                </c:pt>
              </c:strCache>
            </c:strRef>
          </c:tx>
          <c:spPr>
            <a:ln>
              <a:solidFill>
                <a:schemeClr val="accent3"/>
              </a:solidFill>
            </a:ln>
          </c:spPr>
          <c:marker>
            <c:symbol val="none"/>
          </c:marker>
          <c:dLbls>
            <c:spPr>
              <a:noFill/>
              <a:ln>
                <a:noFill/>
              </a:ln>
              <a:effectLst/>
            </c:spPr>
            <c:txPr>
              <a:bodyPr/>
              <a:lstStyle/>
              <a:p>
                <a:pPr>
                  <a:defRPr sz="1000" b="1">
                    <a:solidFill>
                      <a:schemeClr val="accent3"/>
                    </a:solidFill>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Sheet1!$C$2:$C$12</c:f>
              <c:numCache>
                <c:formatCode>0</c:formatCode>
                <c:ptCount val="11"/>
                <c:pt idx="0">
                  <c:v>25</c:v>
                </c:pt>
                <c:pt idx="1">
                  <c:v>26</c:v>
                </c:pt>
                <c:pt idx="2" formatCode="General">
                  <c:v>28</c:v>
                </c:pt>
                <c:pt idx="3" formatCode="General">
                  <c:v>31</c:v>
                </c:pt>
                <c:pt idx="4" formatCode="General">
                  <c:v>33</c:v>
                </c:pt>
                <c:pt idx="5" formatCode="General">
                  <c:v>36</c:v>
                </c:pt>
                <c:pt idx="6" formatCode="General">
                  <c:v>26</c:v>
                </c:pt>
                <c:pt idx="7" formatCode="General">
                  <c:v>23</c:v>
                </c:pt>
                <c:pt idx="8" formatCode="General">
                  <c:v>30</c:v>
                </c:pt>
                <c:pt idx="9" formatCode="General">
                  <c:v>33</c:v>
                </c:pt>
                <c:pt idx="10" formatCode="General">
                  <c:v>38</c:v>
                </c:pt>
              </c:numCache>
            </c:numRef>
          </c:val>
          <c:smooth val="0"/>
          <c:extLst xmlns:c16r2="http://schemas.microsoft.com/office/drawing/2015/06/chart">
            <c:ext xmlns:c16="http://schemas.microsoft.com/office/drawing/2014/chart" uri="{C3380CC4-5D6E-409C-BE32-E72D297353CC}">
              <c16:uniqueId val="{00000005-AA66-45F7-8BA4-9BC38B15C2A1}"/>
            </c:ext>
          </c:extLst>
        </c:ser>
        <c:dLbls>
          <c:showLegendKey val="0"/>
          <c:showVal val="0"/>
          <c:showCatName val="0"/>
          <c:showSerName val="0"/>
          <c:showPercent val="0"/>
          <c:showBubbleSize val="0"/>
        </c:dLbls>
        <c:smooth val="0"/>
        <c:axId val="343481024"/>
        <c:axId val="343479392"/>
      </c:lineChart>
      <c:catAx>
        <c:axId val="343481024"/>
        <c:scaling>
          <c:orientation val="minMax"/>
        </c:scaling>
        <c:delete val="0"/>
        <c:axPos val="b"/>
        <c:numFmt formatCode="[$-408]mmm\-yy;@" sourceLinked="0"/>
        <c:majorTickMark val="none"/>
        <c:minorTickMark val="none"/>
        <c:tickLblPos val="nextTo"/>
        <c:txPr>
          <a:bodyPr/>
          <a:lstStyle/>
          <a:p>
            <a:pPr>
              <a:defRPr sz="700" b="1"/>
            </a:pPr>
            <a:endParaRPr lang="el-GR"/>
          </a:p>
        </c:txPr>
        <c:crossAx val="343479392"/>
        <c:crosses val="autoZero"/>
        <c:auto val="1"/>
        <c:lblAlgn val="ctr"/>
        <c:lblOffset val="100"/>
        <c:tickLblSkip val="1"/>
        <c:noMultiLvlLbl val="1"/>
      </c:catAx>
      <c:valAx>
        <c:axId val="343479392"/>
        <c:scaling>
          <c:orientation val="minMax"/>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none"/>
        <c:minorTickMark val="none"/>
        <c:tickLblPos val="nextTo"/>
        <c:crossAx val="343481024"/>
        <c:crosses val="autoZero"/>
        <c:crossBetween val="between"/>
        <c:majorUnit val="20"/>
      </c:valAx>
    </c:plotArea>
    <c:legend>
      <c:legendPos val="b"/>
      <c:layout>
        <c:manualLayout>
          <c:xMode val="edge"/>
          <c:yMode val="edge"/>
          <c:x val="2.8998335301812776E-2"/>
          <c:y val="0.84155609745245052"/>
          <c:w val="0.92366618313855808"/>
          <c:h val="0.12159018472321503"/>
        </c:manualLayout>
      </c:layout>
      <c:overlay val="0"/>
      <c:txPr>
        <a:bodyPr/>
        <a:lstStyle/>
        <a:p>
          <a:pPr>
            <a:defRPr sz="10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4E31-4BE6-9EF7-B0FFA3DD83A9}"/>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4E31-4BE6-9EF7-B0FFA3DD83A9}"/>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4E31-4BE6-9EF7-B0FFA3DD83A9}"/>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58.2</c:v>
                </c:pt>
                <c:pt idx="1">
                  <c:v>5.2</c:v>
                </c:pt>
                <c:pt idx="2">
                  <c:v>34.200000000000003</c:v>
                </c:pt>
                <c:pt idx="3">
                  <c:v>2.5</c:v>
                </c:pt>
              </c:numCache>
            </c:numRef>
          </c:val>
          <c:extLst xmlns:c16r2="http://schemas.microsoft.com/office/drawing/2015/06/chart">
            <c:ext xmlns:c16="http://schemas.microsoft.com/office/drawing/2014/chart" uri="{C3380CC4-5D6E-409C-BE32-E72D297353CC}">
              <c16:uniqueId val="{00000006-4E31-4BE6-9EF7-B0FFA3DD83A9}"/>
            </c:ext>
          </c:extLst>
        </c:ser>
        <c:dLbls>
          <c:showLegendKey val="0"/>
          <c:showVal val="1"/>
          <c:showCatName val="0"/>
          <c:showSerName val="0"/>
          <c:showPercent val="0"/>
          <c:showBubbleSize val="0"/>
        </c:dLbls>
        <c:gapWidth val="150"/>
        <c:overlap val="-25"/>
        <c:axId val="343479936"/>
        <c:axId val="343481568"/>
      </c:barChart>
      <c:catAx>
        <c:axId val="343479936"/>
        <c:scaling>
          <c:orientation val="minMax"/>
        </c:scaling>
        <c:delete val="0"/>
        <c:axPos val="b"/>
        <c:numFmt formatCode="General" sourceLinked="0"/>
        <c:majorTickMark val="none"/>
        <c:minorTickMark val="none"/>
        <c:tickLblPos val="nextTo"/>
        <c:txPr>
          <a:bodyPr/>
          <a:lstStyle/>
          <a:p>
            <a:pPr>
              <a:defRPr sz="1200" b="1" i="0"/>
            </a:pPr>
            <a:endParaRPr lang="el-GR"/>
          </a:p>
        </c:txPr>
        <c:crossAx val="343481568"/>
        <c:crosses val="autoZero"/>
        <c:auto val="1"/>
        <c:lblAlgn val="ctr"/>
        <c:lblOffset val="100"/>
        <c:noMultiLvlLbl val="0"/>
      </c:catAx>
      <c:valAx>
        <c:axId val="343481568"/>
        <c:scaling>
          <c:orientation val="minMax"/>
        </c:scaling>
        <c:delete val="1"/>
        <c:axPos val="l"/>
        <c:numFmt formatCode="0" sourceLinked="1"/>
        <c:majorTickMark val="out"/>
        <c:minorTickMark val="none"/>
        <c:tickLblPos val="nextTo"/>
        <c:crossAx val="343479936"/>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Θετική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58.2</c:v>
                </c:pt>
                <c:pt idx="2" formatCode="0">
                  <c:v>89.1</c:v>
                </c:pt>
                <c:pt idx="3" formatCode="0">
                  <c:v>31</c:v>
                </c:pt>
                <c:pt idx="4" formatCode="0">
                  <c:v>73.900000000000006</c:v>
                </c:pt>
                <c:pt idx="5" formatCode="0">
                  <c:v>32</c:v>
                </c:pt>
                <c:pt idx="6" formatCode="0">
                  <c:v>43.9</c:v>
                </c:pt>
                <c:pt idx="7" formatCode="0">
                  <c:v>54.4</c:v>
                </c:pt>
                <c:pt idx="9" formatCode="0">
                  <c:v>17.5</c:v>
                </c:pt>
                <c:pt idx="10" formatCode="0">
                  <c:v>43.7</c:v>
                </c:pt>
                <c:pt idx="11" formatCode="0">
                  <c:v>60.8</c:v>
                </c:pt>
                <c:pt idx="12" formatCode="0">
                  <c:v>85.6</c:v>
                </c:pt>
                <c:pt idx="13" formatCode="0">
                  <c:v>86.6</c:v>
                </c:pt>
                <c:pt idx="14" formatCode="0">
                  <c:v>37.9</c:v>
                </c:pt>
              </c:numCache>
            </c:numRef>
          </c:val>
          <c:extLst xmlns:c16r2="http://schemas.microsoft.com/office/drawing/2015/06/chart">
            <c:ext xmlns:c16="http://schemas.microsoft.com/office/drawing/2014/chart" uri="{C3380CC4-5D6E-409C-BE32-E72D297353CC}">
              <c16:uniqueId val="{00000000-D785-4AA3-BB08-1505F5690471}"/>
            </c:ext>
          </c:extLst>
        </c:ser>
        <c:ser>
          <c:idx val="1"/>
          <c:order val="1"/>
          <c:tx>
            <c:strRef>
              <c:f>Sheet1!$C$1</c:f>
              <c:strCache>
                <c:ptCount val="1"/>
                <c:pt idx="0">
                  <c:v>Ούτε-ούτε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5.2</c:v>
                </c:pt>
                <c:pt idx="2" formatCode="0">
                  <c:v>3</c:v>
                </c:pt>
                <c:pt idx="3" formatCode="0">
                  <c:v>5.3</c:v>
                </c:pt>
                <c:pt idx="4" formatCode="0">
                  <c:v>2.2000000000000002</c:v>
                </c:pt>
                <c:pt idx="5" formatCode="0">
                  <c:v>5.5</c:v>
                </c:pt>
                <c:pt idx="6" formatCode="0">
                  <c:v>0.8</c:v>
                </c:pt>
                <c:pt idx="7" formatCode="0">
                  <c:v>9.1999999999999993</c:v>
                </c:pt>
                <c:pt idx="9" formatCode="0">
                  <c:v>6.6</c:v>
                </c:pt>
                <c:pt idx="10" formatCode="0">
                  <c:v>4.5</c:v>
                </c:pt>
                <c:pt idx="11" formatCode="0">
                  <c:v>5.0999999999999996</c:v>
                </c:pt>
                <c:pt idx="12" formatCode="0">
                  <c:v>1.8</c:v>
                </c:pt>
                <c:pt idx="13" formatCode="0">
                  <c:v>1.4</c:v>
                </c:pt>
                <c:pt idx="14" formatCode="0">
                  <c:v>12.9</c:v>
                </c:pt>
              </c:numCache>
            </c:numRef>
          </c:val>
          <c:extLst xmlns:c16r2="http://schemas.microsoft.com/office/drawing/2015/06/chart">
            <c:ext xmlns:c16="http://schemas.microsoft.com/office/drawing/2014/chart" uri="{C3380CC4-5D6E-409C-BE32-E72D297353CC}">
              <c16:uniqueId val="{00000001-D785-4AA3-BB08-1505F5690471}"/>
            </c:ext>
          </c:extLst>
        </c:ser>
        <c:ser>
          <c:idx val="2"/>
          <c:order val="2"/>
          <c:tx>
            <c:strRef>
              <c:f>Sheet1!$D$1</c:f>
              <c:strCache>
                <c:ptCount val="1"/>
                <c:pt idx="0">
                  <c:v>Αρνητική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34.200000000000003</c:v>
                </c:pt>
                <c:pt idx="2" formatCode="0">
                  <c:v>7.7</c:v>
                </c:pt>
                <c:pt idx="3" formatCode="0">
                  <c:v>61.4</c:v>
                </c:pt>
                <c:pt idx="4" formatCode="0">
                  <c:v>22.6</c:v>
                </c:pt>
                <c:pt idx="5" formatCode="0">
                  <c:v>57.5</c:v>
                </c:pt>
                <c:pt idx="6" formatCode="0">
                  <c:v>52.5</c:v>
                </c:pt>
                <c:pt idx="7" formatCode="0">
                  <c:v>31.7</c:v>
                </c:pt>
                <c:pt idx="9" formatCode="0">
                  <c:v>76</c:v>
                </c:pt>
                <c:pt idx="10" formatCode="0">
                  <c:v>48.8</c:v>
                </c:pt>
                <c:pt idx="11" formatCode="0">
                  <c:v>33.6</c:v>
                </c:pt>
                <c:pt idx="12" formatCode="0">
                  <c:v>10.6</c:v>
                </c:pt>
                <c:pt idx="13" formatCode="0">
                  <c:v>12</c:v>
                </c:pt>
                <c:pt idx="14" formatCode="0">
                  <c:v>42.6</c:v>
                </c:pt>
              </c:numCache>
            </c:numRef>
          </c:val>
          <c:extLst xmlns:c16r2="http://schemas.microsoft.com/office/drawing/2015/06/chart">
            <c:ext xmlns:c16="http://schemas.microsoft.com/office/drawing/2014/chart" uri="{C3380CC4-5D6E-409C-BE32-E72D297353CC}">
              <c16:uniqueId val="{00000002-D785-4AA3-BB08-1505F5690471}"/>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2.5</c:v>
                </c:pt>
                <c:pt idx="3" formatCode="0">
                  <c:v>2.2000000000000002</c:v>
                </c:pt>
                <c:pt idx="4" formatCode="0">
                  <c:v>1.4</c:v>
                </c:pt>
                <c:pt idx="5" formatCode="0">
                  <c:v>5</c:v>
                </c:pt>
                <c:pt idx="6" formatCode="0">
                  <c:v>2.8</c:v>
                </c:pt>
                <c:pt idx="7" formatCode="0">
                  <c:v>4.5999999999999996</c:v>
                </c:pt>
                <c:pt idx="10" formatCode="0">
                  <c:v>3</c:v>
                </c:pt>
                <c:pt idx="11" formatCode="0">
                  <c:v>0.6</c:v>
                </c:pt>
                <c:pt idx="12" formatCode="0">
                  <c:v>2</c:v>
                </c:pt>
                <c:pt idx="14" formatCode="0">
                  <c:v>6.6</c:v>
                </c:pt>
              </c:numCache>
            </c:numRef>
          </c:val>
          <c:extLst xmlns:c16r2="http://schemas.microsoft.com/office/drawing/2015/06/chart">
            <c:ext xmlns:c16="http://schemas.microsoft.com/office/drawing/2014/chart" uri="{C3380CC4-5D6E-409C-BE32-E72D297353CC}">
              <c16:uniqueId val="{00000003-D785-4AA3-BB08-1505F5690471}"/>
            </c:ext>
          </c:extLst>
        </c:ser>
        <c:dLbls>
          <c:showLegendKey val="0"/>
          <c:showVal val="1"/>
          <c:showCatName val="0"/>
          <c:showSerName val="0"/>
          <c:showPercent val="0"/>
          <c:showBubbleSize val="0"/>
        </c:dLbls>
        <c:gapWidth val="25"/>
        <c:overlap val="100"/>
        <c:axId val="343484832"/>
        <c:axId val="343482656"/>
      </c:barChart>
      <c:catAx>
        <c:axId val="343484832"/>
        <c:scaling>
          <c:orientation val="maxMin"/>
        </c:scaling>
        <c:delete val="0"/>
        <c:axPos val="l"/>
        <c:numFmt formatCode="General" sourceLinked="0"/>
        <c:majorTickMark val="none"/>
        <c:minorTickMark val="none"/>
        <c:tickLblPos val="nextTo"/>
        <c:txPr>
          <a:bodyPr/>
          <a:lstStyle/>
          <a:p>
            <a:pPr>
              <a:defRPr sz="1000" b="1"/>
            </a:pPr>
            <a:endParaRPr lang="el-GR"/>
          </a:p>
        </c:txPr>
        <c:crossAx val="343482656"/>
        <c:crosses val="autoZero"/>
        <c:auto val="1"/>
        <c:lblAlgn val="ctr"/>
        <c:lblOffset val="100"/>
        <c:noMultiLvlLbl val="0"/>
      </c:catAx>
      <c:valAx>
        <c:axId val="343482656"/>
        <c:scaling>
          <c:orientation val="minMax"/>
        </c:scaling>
        <c:delete val="1"/>
        <c:axPos val="t"/>
        <c:numFmt formatCode="0%" sourceLinked="1"/>
        <c:majorTickMark val="out"/>
        <c:minorTickMark val="none"/>
        <c:tickLblPos val="nextTo"/>
        <c:crossAx val="343484832"/>
        <c:crosses val="autoZero"/>
        <c:crossBetween val="between"/>
      </c:valAx>
    </c:plotArea>
    <c:legend>
      <c:legendPos val="t"/>
      <c:layout>
        <c:manualLayout>
          <c:xMode val="edge"/>
          <c:yMode val="edge"/>
          <c:x val="0"/>
          <c:y val="0"/>
          <c:w val="0.98542807629753337"/>
          <c:h val="4.5001831263808328E-2"/>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Θετική</c:v>
                </c:pt>
              </c:strCache>
            </c:strRef>
          </c:tx>
          <c:marker>
            <c:symbol val="none"/>
          </c:marker>
          <c:dPt>
            <c:idx val="1"/>
            <c:bubble3D val="0"/>
            <c:extLst xmlns:c16r2="http://schemas.microsoft.com/office/drawing/2015/06/chart">
              <c:ext xmlns:c16="http://schemas.microsoft.com/office/drawing/2014/chart" uri="{C3380CC4-5D6E-409C-BE32-E72D297353CC}">
                <c16:uniqueId val="{00000000-61E1-4350-A3B4-686C43C6A59C}"/>
              </c:ext>
            </c:extLst>
          </c:dPt>
          <c:dLbls>
            <c:dLbl>
              <c:idx val="5"/>
              <c:layout>
                <c:manualLayout>
                  <c:x val="-3.8311326018225775E-2"/>
                  <c:y val="6.255519620461101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AB5-4FDA-8F75-276E711D966C}"/>
                </c:ext>
                <c:ext xmlns:c15="http://schemas.microsoft.com/office/drawing/2012/chart" uri="{CE6537A1-D6FC-4f65-9D91-7224C49458BB}"/>
              </c:extLst>
            </c:dLbl>
            <c:spPr>
              <a:noFill/>
              <a:ln>
                <a:noFill/>
              </a:ln>
              <a:effectLst/>
            </c:spPr>
            <c:txPr>
              <a:bodyPr/>
              <a:lstStyle/>
              <a:p>
                <a:pPr>
                  <a:defRPr sz="1000" b="1">
                    <a:solidFill>
                      <a:schemeClr val="accent1"/>
                    </a:solidFill>
                  </a:defRPr>
                </a:pPr>
                <a:endParaRPr lang="el-GR"/>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Sheet1!$B$2:$B$12</c:f>
              <c:numCache>
                <c:formatCode>0</c:formatCode>
                <c:ptCount val="11"/>
                <c:pt idx="0">
                  <c:v>71</c:v>
                </c:pt>
                <c:pt idx="1">
                  <c:v>67</c:v>
                </c:pt>
                <c:pt idx="2" formatCode="General">
                  <c:v>64</c:v>
                </c:pt>
                <c:pt idx="3" formatCode="General">
                  <c:v>65</c:v>
                </c:pt>
                <c:pt idx="4" formatCode="General">
                  <c:v>65</c:v>
                </c:pt>
                <c:pt idx="5" formatCode="General">
                  <c:v>60</c:v>
                </c:pt>
                <c:pt idx="6" formatCode="General">
                  <c:v>72</c:v>
                </c:pt>
                <c:pt idx="7" formatCode="General">
                  <c:v>74</c:v>
                </c:pt>
                <c:pt idx="8" formatCode="General">
                  <c:v>68</c:v>
                </c:pt>
                <c:pt idx="9" formatCode="General">
                  <c:v>63</c:v>
                </c:pt>
                <c:pt idx="10" formatCode="General">
                  <c:v>58</c:v>
                </c:pt>
              </c:numCache>
            </c:numRef>
          </c:val>
          <c:smooth val="0"/>
          <c:extLst xmlns:c16r2="http://schemas.microsoft.com/office/drawing/2015/06/chart">
            <c:ext xmlns:c16="http://schemas.microsoft.com/office/drawing/2014/chart" uri="{C3380CC4-5D6E-409C-BE32-E72D297353CC}">
              <c16:uniqueId val="{00000003-61E1-4350-A3B4-686C43C6A59C}"/>
            </c:ext>
          </c:extLst>
        </c:ser>
        <c:ser>
          <c:idx val="1"/>
          <c:order val="1"/>
          <c:tx>
            <c:strRef>
              <c:f>Sheet1!$C$1</c:f>
              <c:strCache>
                <c:ptCount val="1"/>
                <c:pt idx="0">
                  <c:v>Αρνητική</c:v>
                </c:pt>
              </c:strCache>
            </c:strRef>
          </c:tx>
          <c:spPr>
            <a:ln>
              <a:solidFill>
                <a:schemeClr val="accent3"/>
              </a:solidFill>
            </a:ln>
          </c:spPr>
          <c:marker>
            <c:symbol val="none"/>
          </c:marker>
          <c:dLbls>
            <c:dLbl>
              <c:idx val="5"/>
              <c:layout>
                <c:manualLayout>
                  <c:x val="-3.8311326018225775E-2"/>
                  <c:y val="-4.97948886430700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AB5-4FDA-8F75-276E711D966C}"/>
                </c:ext>
                <c:ext xmlns:c15="http://schemas.microsoft.com/office/drawing/2012/chart" uri="{CE6537A1-D6FC-4f65-9D91-7224C49458BB}"/>
              </c:extLst>
            </c:dLbl>
            <c:dLbl>
              <c:idx val="10"/>
              <c:layout>
                <c:manualLayout>
                  <c:x val="-3.8311326018225664E-2"/>
                  <c:y val="-4.34149860395674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EE7-4435-996D-34C76BA04EBD}"/>
                </c:ext>
                <c:ext xmlns:c15="http://schemas.microsoft.com/office/drawing/2012/chart" uri="{CE6537A1-D6FC-4f65-9D91-7224C49458BB}"/>
              </c:extLst>
            </c:dLbl>
            <c:spPr>
              <a:noFill/>
              <a:ln>
                <a:noFill/>
              </a:ln>
              <a:effectLst/>
            </c:spPr>
            <c:txPr>
              <a:bodyPr/>
              <a:lstStyle/>
              <a:p>
                <a:pPr>
                  <a:defRPr sz="1000" b="1">
                    <a:solidFill>
                      <a:schemeClr val="accent3"/>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Sheet1!$C$2:$C$12</c:f>
              <c:numCache>
                <c:formatCode>0</c:formatCode>
                <c:ptCount val="11"/>
                <c:pt idx="0">
                  <c:v>22</c:v>
                </c:pt>
                <c:pt idx="1">
                  <c:v>25</c:v>
                </c:pt>
                <c:pt idx="2" formatCode="General">
                  <c:v>27</c:v>
                </c:pt>
                <c:pt idx="3" formatCode="General">
                  <c:v>27</c:v>
                </c:pt>
                <c:pt idx="4" formatCode="General">
                  <c:v>28</c:v>
                </c:pt>
                <c:pt idx="5" formatCode="General">
                  <c:v>32</c:v>
                </c:pt>
                <c:pt idx="6" formatCode="General">
                  <c:v>22</c:v>
                </c:pt>
                <c:pt idx="7" formatCode="General">
                  <c:v>22</c:v>
                </c:pt>
                <c:pt idx="8" formatCode="General">
                  <c:v>26</c:v>
                </c:pt>
                <c:pt idx="9" formatCode="General">
                  <c:v>29</c:v>
                </c:pt>
                <c:pt idx="10" formatCode="General">
                  <c:v>34</c:v>
                </c:pt>
              </c:numCache>
            </c:numRef>
          </c:val>
          <c:smooth val="0"/>
          <c:extLst xmlns:c16r2="http://schemas.microsoft.com/office/drawing/2015/06/chart">
            <c:ext xmlns:c16="http://schemas.microsoft.com/office/drawing/2014/chart" uri="{C3380CC4-5D6E-409C-BE32-E72D297353CC}">
              <c16:uniqueId val="{00000005-61E1-4350-A3B4-686C43C6A59C}"/>
            </c:ext>
          </c:extLst>
        </c:ser>
        <c:dLbls>
          <c:showLegendKey val="0"/>
          <c:showVal val="0"/>
          <c:showCatName val="0"/>
          <c:showSerName val="0"/>
          <c:showPercent val="0"/>
          <c:showBubbleSize val="0"/>
        </c:dLbls>
        <c:smooth val="0"/>
        <c:axId val="343483744"/>
        <c:axId val="81998704"/>
      </c:lineChart>
      <c:catAx>
        <c:axId val="343483744"/>
        <c:scaling>
          <c:orientation val="minMax"/>
        </c:scaling>
        <c:delete val="0"/>
        <c:axPos val="b"/>
        <c:numFmt formatCode="[$-408]mmm\-yy;@" sourceLinked="0"/>
        <c:majorTickMark val="none"/>
        <c:minorTickMark val="none"/>
        <c:tickLblPos val="nextTo"/>
        <c:txPr>
          <a:bodyPr/>
          <a:lstStyle/>
          <a:p>
            <a:pPr>
              <a:defRPr sz="700" b="1"/>
            </a:pPr>
            <a:endParaRPr lang="el-GR"/>
          </a:p>
        </c:txPr>
        <c:crossAx val="81998704"/>
        <c:crosses val="autoZero"/>
        <c:auto val="1"/>
        <c:lblAlgn val="ctr"/>
        <c:lblOffset val="100"/>
        <c:tickLblSkip val="1"/>
        <c:noMultiLvlLbl val="1"/>
      </c:catAx>
      <c:valAx>
        <c:axId val="81998704"/>
        <c:scaling>
          <c:orientation val="minMax"/>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none"/>
        <c:minorTickMark val="none"/>
        <c:tickLblPos val="nextTo"/>
        <c:crossAx val="343483744"/>
        <c:crosses val="autoZero"/>
        <c:crossBetween val="between"/>
        <c:majorUnit val="20"/>
      </c:valAx>
    </c:plotArea>
    <c:legend>
      <c:legendPos val="b"/>
      <c:layout>
        <c:manualLayout>
          <c:xMode val="edge"/>
          <c:yMode val="edge"/>
          <c:x val="2.8998335301812776E-2"/>
          <c:y val="0.84155609745245052"/>
          <c:w val="0.92366618313855808"/>
          <c:h val="0.12159018472321503"/>
        </c:manualLayout>
      </c:layout>
      <c:overlay val="0"/>
      <c:txPr>
        <a:bodyPr/>
        <a:lstStyle/>
        <a:p>
          <a:pPr>
            <a:defRPr sz="10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9ABE-4F07-AACA-D598D41BAB25}"/>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9ABE-4F07-AACA-D598D41BAB25}"/>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9ABE-4F07-AACA-D598D41BAB25}"/>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15.3</c:v>
                </c:pt>
                <c:pt idx="1">
                  <c:v>7.5</c:v>
                </c:pt>
                <c:pt idx="2">
                  <c:v>74.2</c:v>
                </c:pt>
                <c:pt idx="3">
                  <c:v>3.1</c:v>
                </c:pt>
              </c:numCache>
            </c:numRef>
          </c:val>
          <c:extLst xmlns:c16r2="http://schemas.microsoft.com/office/drawing/2015/06/chart">
            <c:ext xmlns:c16="http://schemas.microsoft.com/office/drawing/2014/chart" uri="{C3380CC4-5D6E-409C-BE32-E72D297353CC}">
              <c16:uniqueId val="{00000006-9ABE-4F07-AACA-D598D41BAB25}"/>
            </c:ext>
          </c:extLst>
        </c:ser>
        <c:dLbls>
          <c:showLegendKey val="0"/>
          <c:showVal val="1"/>
          <c:showCatName val="0"/>
          <c:showSerName val="0"/>
          <c:showPercent val="0"/>
          <c:showBubbleSize val="0"/>
        </c:dLbls>
        <c:gapWidth val="150"/>
        <c:overlap val="-25"/>
        <c:axId val="262721856"/>
        <c:axId val="435937472"/>
      </c:barChart>
      <c:catAx>
        <c:axId val="262721856"/>
        <c:scaling>
          <c:orientation val="minMax"/>
        </c:scaling>
        <c:delete val="0"/>
        <c:axPos val="b"/>
        <c:numFmt formatCode="General" sourceLinked="0"/>
        <c:majorTickMark val="none"/>
        <c:minorTickMark val="none"/>
        <c:tickLblPos val="nextTo"/>
        <c:txPr>
          <a:bodyPr/>
          <a:lstStyle/>
          <a:p>
            <a:pPr>
              <a:defRPr sz="1200" b="1" i="0"/>
            </a:pPr>
            <a:endParaRPr lang="el-GR"/>
          </a:p>
        </c:txPr>
        <c:crossAx val="435937472"/>
        <c:crosses val="autoZero"/>
        <c:auto val="1"/>
        <c:lblAlgn val="ctr"/>
        <c:lblOffset val="100"/>
        <c:noMultiLvlLbl val="0"/>
      </c:catAx>
      <c:valAx>
        <c:axId val="435937472"/>
        <c:scaling>
          <c:orientation val="minMax"/>
        </c:scaling>
        <c:delete val="1"/>
        <c:axPos val="l"/>
        <c:numFmt formatCode="0" sourceLinked="1"/>
        <c:majorTickMark val="out"/>
        <c:minorTickMark val="none"/>
        <c:tickLblPos val="nextTo"/>
        <c:crossAx val="262721856"/>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Θετική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15.3</c:v>
                </c:pt>
                <c:pt idx="2" formatCode="0">
                  <c:v>6.8</c:v>
                </c:pt>
                <c:pt idx="3" formatCode="0">
                  <c:v>39.299999999999997</c:v>
                </c:pt>
                <c:pt idx="4" formatCode="0">
                  <c:v>6.8</c:v>
                </c:pt>
                <c:pt idx="5" formatCode="0">
                  <c:v>5.2</c:v>
                </c:pt>
                <c:pt idx="6" formatCode="0">
                  <c:v>2.4</c:v>
                </c:pt>
                <c:pt idx="7" formatCode="0">
                  <c:v>12.8</c:v>
                </c:pt>
                <c:pt idx="9" formatCode="0">
                  <c:v>28.3</c:v>
                </c:pt>
                <c:pt idx="10" formatCode="0">
                  <c:v>26</c:v>
                </c:pt>
                <c:pt idx="11" formatCode="0">
                  <c:v>14.9</c:v>
                </c:pt>
                <c:pt idx="12" formatCode="0">
                  <c:v>6</c:v>
                </c:pt>
                <c:pt idx="13" formatCode="0">
                  <c:v>6.7</c:v>
                </c:pt>
                <c:pt idx="14" formatCode="0">
                  <c:v>12.1</c:v>
                </c:pt>
              </c:numCache>
            </c:numRef>
          </c:val>
          <c:extLst xmlns:c16r2="http://schemas.microsoft.com/office/drawing/2015/06/chart">
            <c:ext xmlns:c16="http://schemas.microsoft.com/office/drawing/2014/chart" uri="{C3380CC4-5D6E-409C-BE32-E72D297353CC}">
              <c16:uniqueId val="{00000000-65FA-4FDD-ABA1-44039AF7589B}"/>
            </c:ext>
          </c:extLst>
        </c:ser>
        <c:ser>
          <c:idx val="1"/>
          <c:order val="1"/>
          <c:tx>
            <c:strRef>
              <c:f>Sheet1!$C$1</c:f>
              <c:strCache>
                <c:ptCount val="1"/>
                <c:pt idx="0">
                  <c:v>Ούτε-ούτε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7.5</c:v>
                </c:pt>
                <c:pt idx="2" formatCode="0">
                  <c:v>3.6</c:v>
                </c:pt>
                <c:pt idx="3" formatCode="0">
                  <c:v>12.4</c:v>
                </c:pt>
                <c:pt idx="4" formatCode="0">
                  <c:v>2.9</c:v>
                </c:pt>
                <c:pt idx="5" formatCode="0">
                  <c:v>5.4</c:v>
                </c:pt>
                <c:pt idx="6" formatCode="0">
                  <c:v>5.2</c:v>
                </c:pt>
                <c:pt idx="7" formatCode="0">
                  <c:v>9.1999999999999993</c:v>
                </c:pt>
                <c:pt idx="9" formatCode="0">
                  <c:v>13.1</c:v>
                </c:pt>
                <c:pt idx="10" formatCode="0">
                  <c:v>10.199999999999999</c:v>
                </c:pt>
                <c:pt idx="11" formatCode="0">
                  <c:v>6.9</c:v>
                </c:pt>
                <c:pt idx="12" formatCode="0">
                  <c:v>5.4</c:v>
                </c:pt>
                <c:pt idx="13" formatCode="0">
                  <c:v>3.6</c:v>
                </c:pt>
                <c:pt idx="14" formatCode="0">
                  <c:v>4.5</c:v>
                </c:pt>
              </c:numCache>
            </c:numRef>
          </c:val>
          <c:extLst xmlns:c16r2="http://schemas.microsoft.com/office/drawing/2015/06/chart">
            <c:ext xmlns:c16="http://schemas.microsoft.com/office/drawing/2014/chart" uri="{C3380CC4-5D6E-409C-BE32-E72D297353CC}">
              <c16:uniqueId val="{00000001-65FA-4FDD-ABA1-44039AF7589B}"/>
            </c:ext>
          </c:extLst>
        </c:ser>
        <c:ser>
          <c:idx val="2"/>
          <c:order val="2"/>
          <c:tx>
            <c:strRef>
              <c:f>Sheet1!$D$1</c:f>
              <c:strCache>
                <c:ptCount val="1"/>
                <c:pt idx="0">
                  <c:v>Αρνητική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74.2</c:v>
                </c:pt>
                <c:pt idx="2" formatCode="0">
                  <c:v>87.6</c:v>
                </c:pt>
                <c:pt idx="3" formatCode="0">
                  <c:v>44.2</c:v>
                </c:pt>
                <c:pt idx="4" formatCode="0">
                  <c:v>88.8</c:v>
                </c:pt>
                <c:pt idx="5" formatCode="0">
                  <c:v>85.7</c:v>
                </c:pt>
                <c:pt idx="6" formatCode="0">
                  <c:v>89.6</c:v>
                </c:pt>
                <c:pt idx="7" formatCode="0">
                  <c:v>74.2</c:v>
                </c:pt>
                <c:pt idx="9" formatCode="0">
                  <c:v>57.5</c:v>
                </c:pt>
                <c:pt idx="10" formatCode="0">
                  <c:v>60.2</c:v>
                </c:pt>
                <c:pt idx="11" formatCode="0">
                  <c:v>76.3</c:v>
                </c:pt>
                <c:pt idx="12" formatCode="0">
                  <c:v>87.5</c:v>
                </c:pt>
                <c:pt idx="13" formatCode="0">
                  <c:v>85.9</c:v>
                </c:pt>
                <c:pt idx="14" formatCode="0">
                  <c:v>76</c:v>
                </c:pt>
              </c:numCache>
            </c:numRef>
          </c:val>
          <c:extLst xmlns:c16r2="http://schemas.microsoft.com/office/drawing/2015/06/chart">
            <c:ext xmlns:c16="http://schemas.microsoft.com/office/drawing/2014/chart" uri="{C3380CC4-5D6E-409C-BE32-E72D297353CC}">
              <c16:uniqueId val="{00000002-65FA-4FDD-ABA1-44039AF7589B}"/>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3.1</c:v>
                </c:pt>
                <c:pt idx="2" formatCode="0">
                  <c:v>2</c:v>
                </c:pt>
                <c:pt idx="3" formatCode="0">
                  <c:v>4</c:v>
                </c:pt>
                <c:pt idx="4" formatCode="0">
                  <c:v>1.5</c:v>
                </c:pt>
                <c:pt idx="5" formatCode="0">
                  <c:v>3.7</c:v>
                </c:pt>
                <c:pt idx="6" formatCode="0">
                  <c:v>2.8</c:v>
                </c:pt>
                <c:pt idx="7" formatCode="0">
                  <c:v>3.8</c:v>
                </c:pt>
                <c:pt idx="9" formatCode="0">
                  <c:v>1.1000000000000001</c:v>
                </c:pt>
                <c:pt idx="10" formatCode="0">
                  <c:v>3.5</c:v>
                </c:pt>
                <c:pt idx="11" formatCode="0">
                  <c:v>1.9</c:v>
                </c:pt>
                <c:pt idx="12" formatCode="0">
                  <c:v>1.1000000000000001</c:v>
                </c:pt>
                <c:pt idx="13" formatCode="0">
                  <c:v>3.8</c:v>
                </c:pt>
                <c:pt idx="14" formatCode="0">
                  <c:v>7.4</c:v>
                </c:pt>
              </c:numCache>
            </c:numRef>
          </c:val>
          <c:extLst xmlns:c16r2="http://schemas.microsoft.com/office/drawing/2015/06/chart">
            <c:ext xmlns:c16="http://schemas.microsoft.com/office/drawing/2014/chart" uri="{C3380CC4-5D6E-409C-BE32-E72D297353CC}">
              <c16:uniqueId val="{00000003-65FA-4FDD-ABA1-44039AF7589B}"/>
            </c:ext>
          </c:extLst>
        </c:ser>
        <c:dLbls>
          <c:showLegendKey val="0"/>
          <c:showVal val="1"/>
          <c:showCatName val="0"/>
          <c:showSerName val="0"/>
          <c:showPercent val="0"/>
          <c:showBubbleSize val="0"/>
        </c:dLbls>
        <c:gapWidth val="25"/>
        <c:overlap val="100"/>
        <c:axId val="435940192"/>
        <c:axId val="435935840"/>
      </c:barChart>
      <c:catAx>
        <c:axId val="435940192"/>
        <c:scaling>
          <c:orientation val="maxMin"/>
        </c:scaling>
        <c:delete val="0"/>
        <c:axPos val="l"/>
        <c:numFmt formatCode="General" sourceLinked="0"/>
        <c:majorTickMark val="none"/>
        <c:minorTickMark val="none"/>
        <c:tickLblPos val="nextTo"/>
        <c:txPr>
          <a:bodyPr/>
          <a:lstStyle/>
          <a:p>
            <a:pPr>
              <a:defRPr sz="1000" b="1"/>
            </a:pPr>
            <a:endParaRPr lang="el-GR"/>
          </a:p>
        </c:txPr>
        <c:crossAx val="435935840"/>
        <c:crosses val="autoZero"/>
        <c:auto val="1"/>
        <c:lblAlgn val="ctr"/>
        <c:lblOffset val="100"/>
        <c:noMultiLvlLbl val="0"/>
      </c:catAx>
      <c:valAx>
        <c:axId val="435935840"/>
        <c:scaling>
          <c:orientation val="minMax"/>
        </c:scaling>
        <c:delete val="1"/>
        <c:axPos val="t"/>
        <c:numFmt formatCode="0%" sourceLinked="1"/>
        <c:majorTickMark val="out"/>
        <c:minorTickMark val="none"/>
        <c:tickLblPos val="nextTo"/>
        <c:crossAx val="435940192"/>
        <c:crosses val="autoZero"/>
        <c:crossBetween val="between"/>
      </c:valAx>
    </c:plotArea>
    <c:legend>
      <c:legendPos val="t"/>
      <c:layout>
        <c:manualLayout>
          <c:xMode val="edge"/>
          <c:yMode val="edge"/>
          <c:x val="0"/>
          <c:y val="0"/>
          <c:w val="0.98542807629753337"/>
          <c:h val="4.5001831263808328E-2"/>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Θετική</c:v>
                </c:pt>
              </c:strCache>
            </c:strRef>
          </c:tx>
          <c:marker>
            <c:symbol val="none"/>
          </c:marker>
          <c:dPt>
            <c:idx val="1"/>
            <c:bubble3D val="0"/>
            <c:extLst xmlns:c16r2="http://schemas.microsoft.com/office/drawing/2015/06/chart">
              <c:ext xmlns:c16="http://schemas.microsoft.com/office/drawing/2014/chart" uri="{C3380CC4-5D6E-409C-BE32-E72D297353CC}">
                <c16:uniqueId val="{00000000-9377-495F-8F6F-199DC0B2400D}"/>
              </c:ext>
            </c:extLst>
          </c:dPt>
          <c:dLbls>
            <c:spPr>
              <a:noFill/>
              <a:ln>
                <a:noFill/>
              </a:ln>
              <a:effectLst/>
            </c:spPr>
            <c:txPr>
              <a:bodyPr/>
              <a:lstStyle/>
              <a:p>
                <a:pPr>
                  <a:defRPr sz="1000" b="1">
                    <a:solidFill>
                      <a:schemeClr val="accent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Sheet1!$B$2:$B$12</c:f>
              <c:numCache>
                <c:formatCode>0</c:formatCode>
                <c:ptCount val="11"/>
                <c:pt idx="0">
                  <c:v>25</c:v>
                </c:pt>
                <c:pt idx="1">
                  <c:v>21</c:v>
                </c:pt>
                <c:pt idx="2" formatCode="General">
                  <c:v>22</c:v>
                </c:pt>
                <c:pt idx="3" formatCode="General">
                  <c:v>21</c:v>
                </c:pt>
                <c:pt idx="4" formatCode="General">
                  <c:v>24</c:v>
                </c:pt>
                <c:pt idx="5" formatCode="General">
                  <c:v>21</c:v>
                </c:pt>
                <c:pt idx="6" formatCode="General">
                  <c:v>25</c:v>
                </c:pt>
                <c:pt idx="7" formatCode="General">
                  <c:v>27</c:v>
                </c:pt>
                <c:pt idx="8" formatCode="General">
                  <c:v>21</c:v>
                </c:pt>
                <c:pt idx="9" formatCode="General">
                  <c:v>17</c:v>
                </c:pt>
                <c:pt idx="10" formatCode="General">
                  <c:v>15</c:v>
                </c:pt>
              </c:numCache>
            </c:numRef>
          </c:val>
          <c:smooth val="0"/>
          <c:extLst xmlns:c16r2="http://schemas.microsoft.com/office/drawing/2015/06/chart">
            <c:ext xmlns:c16="http://schemas.microsoft.com/office/drawing/2014/chart" uri="{C3380CC4-5D6E-409C-BE32-E72D297353CC}">
              <c16:uniqueId val="{00000003-9377-495F-8F6F-199DC0B2400D}"/>
            </c:ext>
          </c:extLst>
        </c:ser>
        <c:ser>
          <c:idx val="1"/>
          <c:order val="1"/>
          <c:tx>
            <c:strRef>
              <c:f>Sheet1!$C$1</c:f>
              <c:strCache>
                <c:ptCount val="1"/>
                <c:pt idx="0">
                  <c:v>Αρνητική</c:v>
                </c:pt>
              </c:strCache>
            </c:strRef>
          </c:tx>
          <c:spPr>
            <a:ln>
              <a:solidFill>
                <a:schemeClr val="accent3"/>
              </a:solidFill>
            </a:ln>
          </c:spPr>
          <c:marker>
            <c:symbol val="none"/>
          </c:marker>
          <c:dLbls>
            <c:dLbl>
              <c:idx val="1"/>
              <c:layout>
                <c:manualLayout>
                  <c:x val="-2.4734250138018596E-2"/>
                  <c:y val="-7.81000549575862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377-495F-8F6F-199DC0B2400D}"/>
                </c:ext>
                <c:ext xmlns:c15="http://schemas.microsoft.com/office/drawing/2012/chart" uri="{CE6537A1-D6FC-4f65-9D91-7224C49458BB}"/>
              </c:extLst>
            </c:dLbl>
            <c:dLbl>
              <c:idx val="2"/>
              <c:layout>
                <c:manualLayout>
                  <c:x val="-4.1937883578203571E-2"/>
                  <c:y val="-6.35915536117784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E0A-4EE4-BF89-FD79B8974E8F}"/>
                </c:ext>
                <c:ext xmlns:c15="http://schemas.microsoft.com/office/drawing/2012/chart" uri="{CE6537A1-D6FC-4f65-9D91-7224C49458BB}"/>
              </c:extLst>
            </c:dLbl>
            <c:dLbl>
              <c:idx val="3"/>
              <c:layout>
                <c:manualLayout>
                  <c:x val="-4.8137127270473E-2"/>
                  <c:y val="-5.72116510082757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E0A-4EE4-BF89-FD79B8974E8F}"/>
                </c:ext>
                <c:ext xmlns:c15="http://schemas.microsoft.com/office/drawing/2012/chart" uri="{CE6537A1-D6FC-4f65-9D91-7224C49458BB}"/>
              </c:extLst>
            </c:dLbl>
            <c:spPr>
              <a:noFill/>
              <a:ln>
                <a:noFill/>
              </a:ln>
              <a:effectLst/>
            </c:spPr>
            <c:txPr>
              <a:bodyPr/>
              <a:lstStyle/>
              <a:p>
                <a:pPr>
                  <a:defRPr sz="1000" b="1">
                    <a:solidFill>
                      <a:schemeClr val="accent3"/>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Sheet1!$C$2:$C$12</c:f>
              <c:numCache>
                <c:formatCode>0</c:formatCode>
                <c:ptCount val="11"/>
                <c:pt idx="0">
                  <c:v>62</c:v>
                </c:pt>
                <c:pt idx="1">
                  <c:v>67</c:v>
                </c:pt>
                <c:pt idx="2" formatCode="General">
                  <c:v>67</c:v>
                </c:pt>
                <c:pt idx="3" formatCode="General">
                  <c:v>70</c:v>
                </c:pt>
                <c:pt idx="4" formatCode="General">
                  <c:v>67</c:v>
                </c:pt>
                <c:pt idx="5" formatCode="General">
                  <c:v>69</c:v>
                </c:pt>
                <c:pt idx="6" formatCode="General">
                  <c:v>62</c:v>
                </c:pt>
                <c:pt idx="7" formatCode="General">
                  <c:v>61</c:v>
                </c:pt>
                <c:pt idx="8" formatCode="General">
                  <c:v>69</c:v>
                </c:pt>
                <c:pt idx="9" formatCode="General">
                  <c:v>72</c:v>
                </c:pt>
                <c:pt idx="10" formatCode="General">
                  <c:v>74</c:v>
                </c:pt>
              </c:numCache>
            </c:numRef>
          </c:val>
          <c:smooth val="0"/>
          <c:extLst xmlns:c16r2="http://schemas.microsoft.com/office/drawing/2015/06/chart">
            <c:ext xmlns:c16="http://schemas.microsoft.com/office/drawing/2014/chart" uri="{C3380CC4-5D6E-409C-BE32-E72D297353CC}">
              <c16:uniqueId val="{00000005-9377-495F-8F6F-199DC0B2400D}"/>
            </c:ext>
          </c:extLst>
        </c:ser>
        <c:dLbls>
          <c:showLegendKey val="0"/>
          <c:showVal val="0"/>
          <c:showCatName val="0"/>
          <c:showSerName val="0"/>
          <c:showPercent val="0"/>
          <c:showBubbleSize val="0"/>
        </c:dLbls>
        <c:smooth val="0"/>
        <c:axId val="435936928"/>
        <c:axId val="435935296"/>
      </c:lineChart>
      <c:catAx>
        <c:axId val="435936928"/>
        <c:scaling>
          <c:orientation val="minMax"/>
        </c:scaling>
        <c:delete val="0"/>
        <c:axPos val="b"/>
        <c:numFmt formatCode="[$-408]mmm\-yy;@" sourceLinked="0"/>
        <c:majorTickMark val="none"/>
        <c:minorTickMark val="none"/>
        <c:tickLblPos val="nextTo"/>
        <c:txPr>
          <a:bodyPr/>
          <a:lstStyle/>
          <a:p>
            <a:pPr>
              <a:defRPr sz="700" b="1"/>
            </a:pPr>
            <a:endParaRPr lang="el-GR"/>
          </a:p>
        </c:txPr>
        <c:crossAx val="435935296"/>
        <c:crosses val="autoZero"/>
        <c:auto val="1"/>
        <c:lblAlgn val="ctr"/>
        <c:lblOffset val="100"/>
        <c:tickLblSkip val="1"/>
        <c:noMultiLvlLbl val="1"/>
      </c:catAx>
      <c:valAx>
        <c:axId val="435935296"/>
        <c:scaling>
          <c:orientation val="minMax"/>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none"/>
        <c:minorTickMark val="none"/>
        <c:tickLblPos val="nextTo"/>
        <c:crossAx val="435936928"/>
        <c:crosses val="autoZero"/>
        <c:crossBetween val="between"/>
        <c:majorUnit val="20"/>
      </c:valAx>
    </c:plotArea>
    <c:legend>
      <c:legendPos val="b"/>
      <c:layout>
        <c:manualLayout>
          <c:xMode val="edge"/>
          <c:yMode val="edge"/>
          <c:x val="2.8998335301812776E-2"/>
          <c:y val="0.84155609745245052"/>
          <c:w val="0.92366618313855808"/>
          <c:h val="0.12159018472321503"/>
        </c:manualLayout>
      </c:layout>
      <c:overlay val="0"/>
      <c:txPr>
        <a:bodyPr/>
        <a:lstStyle/>
        <a:p>
          <a:pPr>
            <a:defRPr sz="10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BA0D-46E6-A844-42BCDF92E958}"/>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BA0D-46E6-A844-42BCDF92E958}"/>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BA0D-46E6-A844-42BCDF92E958}"/>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22.9</c:v>
                </c:pt>
                <c:pt idx="1">
                  <c:v>6.2</c:v>
                </c:pt>
                <c:pt idx="2">
                  <c:v>68.099999999999994</c:v>
                </c:pt>
                <c:pt idx="3">
                  <c:v>2.8</c:v>
                </c:pt>
              </c:numCache>
            </c:numRef>
          </c:val>
          <c:extLst xmlns:c16r2="http://schemas.microsoft.com/office/drawing/2015/06/chart">
            <c:ext xmlns:c16="http://schemas.microsoft.com/office/drawing/2014/chart" uri="{C3380CC4-5D6E-409C-BE32-E72D297353CC}">
              <c16:uniqueId val="{00000006-BA0D-46E6-A844-42BCDF92E958}"/>
            </c:ext>
          </c:extLst>
        </c:ser>
        <c:dLbls>
          <c:showLegendKey val="0"/>
          <c:showVal val="1"/>
          <c:showCatName val="0"/>
          <c:showSerName val="0"/>
          <c:showPercent val="0"/>
          <c:showBubbleSize val="0"/>
        </c:dLbls>
        <c:gapWidth val="150"/>
        <c:overlap val="-25"/>
        <c:axId val="435934752"/>
        <c:axId val="435940736"/>
      </c:barChart>
      <c:catAx>
        <c:axId val="435934752"/>
        <c:scaling>
          <c:orientation val="minMax"/>
        </c:scaling>
        <c:delete val="0"/>
        <c:axPos val="b"/>
        <c:numFmt formatCode="General" sourceLinked="0"/>
        <c:majorTickMark val="none"/>
        <c:minorTickMark val="none"/>
        <c:tickLblPos val="nextTo"/>
        <c:txPr>
          <a:bodyPr/>
          <a:lstStyle/>
          <a:p>
            <a:pPr>
              <a:defRPr sz="1200" b="1" i="0"/>
            </a:pPr>
            <a:endParaRPr lang="el-GR"/>
          </a:p>
        </c:txPr>
        <c:crossAx val="435940736"/>
        <c:crosses val="autoZero"/>
        <c:auto val="1"/>
        <c:lblAlgn val="ctr"/>
        <c:lblOffset val="100"/>
        <c:noMultiLvlLbl val="0"/>
      </c:catAx>
      <c:valAx>
        <c:axId val="435940736"/>
        <c:scaling>
          <c:orientation val="minMax"/>
        </c:scaling>
        <c:delete val="1"/>
        <c:axPos val="l"/>
        <c:numFmt formatCode="0" sourceLinked="1"/>
        <c:majorTickMark val="out"/>
        <c:minorTickMark val="none"/>
        <c:tickLblPos val="nextTo"/>
        <c:crossAx val="435934752"/>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Θετική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22.9</c:v>
                </c:pt>
                <c:pt idx="2" formatCode="0">
                  <c:v>8.6999999999999993</c:v>
                </c:pt>
                <c:pt idx="3" formatCode="0">
                  <c:v>59.6</c:v>
                </c:pt>
                <c:pt idx="4" formatCode="0">
                  <c:v>8.1999999999999993</c:v>
                </c:pt>
                <c:pt idx="5" formatCode="0">
                  <c:v>15.4</c:v>
                </c:pt>
                <c:pt idx="6" formatCode="0">
                  <c:v>8.9</c:v>
                </c:pt>
                <c:pt idx="7" formatCode="0">
                  <c:v>17.8</c:v>
                </c:pt>
                <c:pt idx="9" formatCode="0">
                  <c:v>41.7</c:v>
                </c:pt>
                <c:pt idx="10" formatCode="0">
                  <c:v>40.799999999999997</c:v>
                </c:pt>
                <c:pt idx="11" formatCode="0">
                  <c:v>21</c:v>
                </c:pt>
                <c:pt idx="12" formatCode="0">
                  <c:v>10.9</c:v>
                </c:pt>
                <c:pt idx="13" formatCode="0">
                  <c:v>10.9</c:v>
                </c:pt>
                <c:pt idx="14" formatCode="0">
                  <c:v>15.9</c:v>
                </c:pt>
              </c:numCache>
            </c:numRef>
          </c:val>
          <c:extLst xmlns:c16r2="http://schemas.microsoft.com/office/drawing/2015/06/chart">
            <c:ext xmlns:c16="http://schemas.microsoft.com/office/drawing/2014/chart" uri="{C3380CC4-5D6E-409C-BE32-E72D297353CC}">
              <c16:uniqueId val="{00000000-6D1C-4BBA-9992-568A65E12BF1}"/>
            </c:ext>
          </c:extLst>
        </c:ser>
        <c:ser>
          <c:idx val="1"/>
          <c:order val="1"/>
          <c:tx>
            <c:strRef>
              <c:f>Sheet1!$C$1</c:f>
              <c:strCache>
                <c:ptCount val="1"/>
                <c:pt idx="0">
                  <c:v>Ούτε-ούτε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6.2</c:v>
                </c:pt>
                <c:pt idx="2" formatCode="0">
                  <c:v>3.5</c:v>
                </c:pt>
                <c:pt idx="3" formatCode="0">
                  <c:v>6.9</c:v>
                </c:pt>
                <c:pt idx="4" formatCode="0">
                  <c:v>6</c:v>
                </c:pt>
                <c:pt idx="5" formatCode="0">
                  <c:v>5.3</c:v>
                </c:pt>
                <c:pt idx="6" formatCode="0">
                  <c:v>5</c:v>
                </c:pt>
                <c:pt idx="7" formatCode="0">
                  <c:v>8.6999999999999993</c:v>
                </c:pt>
                <c:pt idx="9" formatCode="0">
                  <c:v>9.3000000000000007</c:v>
                </c:pt>
                <c:pt idx="10" formatCode="0">
                  <c:v>7.6</c:v>
                </c:pt>
                <c:pt idx="11" formatCode="0">
                  <c:v>6.1</c:v>
                </c:pt>
                <c:pt idx="12" formatCode="0">
                  <c:v>3.3</c:v>
                </c:pt>
                <c:pt idx="13" formatCode="0">
                  <c:v>2.2000000000000002</c:v>
                </c:pt>
                <c:pt idx="14" formatCode="0">
                  <c:v>7.9</c:v>
                </c:pt>
              </c:numCache>
            </c:numRef>
          </c:val>
          <c:extLst xmlns:c16r2="http://schemas.microsoft.com/office/drawing/2015/06/chart">
            <c:ext xmlns:c16="http://schemas.microsoft.com/office/drawing/2014/chart" uri="{C3380CC4-5D6E-409C-BE32-E72D297353CC}">
              <c16:uniqueId val="{00000001-6D1C-4BBA-9992-568A65E12BF1}"/>
            </c:ext>
          </c:extLst>
        </c:ser>
        <c:ser>
          <c:idx val="2"/>
          <c:order val="2"/>
          <c:tx>
            <c:strRef>
              <c:f>Sheet1!$D$1</c:f>
              <c:strCache>
                <c:ptCount val="1"/>
                <c:pt idx="0">
                  <c:v>Αρνητική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68.099999999999994</c:v>
                </c:pt>
                <c:pt idx="2" formatCode="0">
                  <c:v>86.2</c:v>
                </c:pt>
                <c:pt idx="3" formatCode="0">
                  <c:v>30.8</c:v>
                </c:pt>
                <c:pt idx="4" formatCode="0">
                  <c:v>84.3</c:v>
                </c:pt>
                <c:pt idx="5" formatCode="0">
                  <c:v>69.400000000000006</c:v>
                </c:pt>
                <c:pt idx="6" formatCode="0">
                  <c:v>85.1</c:v>
                </c:pt>
                <c:pt idx="7" formatCode="0">
                  <c:v>69.3</c:v>
                </c:pt>
                <c:pt idx="9" formatCode="0">
                  <c:v>48</c:v>
                </c:pt>
                <c:pt idx="10" formatCode="0">
                  <c:v>49.8</c:v>
                </c:pt>
                <c:pt idx="11" formatCode="0">
                  <c:v>70.400000000000006</c:v>
                </c:pt>
                <c:pt idx="12" formatCode="0">
                  <c:v>83.2</c:v>
                </c:pt>
                <c:pt idx="13" formatCode="0">
                  <c:v>84.7</c:v>
                </c:pt>
                <c:pt idx="14" formatCode="0">
                  <c:v>70.2</c:v>
                </c:pt>
              </c:numCache>
            </c:numRef>
          </c:val>
          <c:extLst xmlns:c16r2="http://schemas.microsoft.com/office/drawing/2015/06/chart">
            <c:ext xmlns:c16="http://schemas.microsoft.com/office/drawing/2014/chart" uri="{C3380CC4-5D6E-409C-BE32-E72D297353CC}">
              <c16:uniqueId val="{00000002-6D1C-4BBA-9992-568A65E12BF1}"/>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2.8</c:v>
                </c:pt>
                <c:pt idx="2" formatCode="0">
                  <c:v>1.6</c:v>
                </c:pt>
                <c:pt idx="3" formatCode="0">
                  <c:v>2.7</c:v>
                </c:pt>
                <c:pt idx="4" formatCode="0">
                  <c:v>1.5</c:v>
                </c:pt>
                <c:pt idx="5" formatCode="0">
                  <c:v>9.8000000000000007</c:v>
                </c:pt>
                <c:pt idx="6" formatCode="0">
                  <c:v>1</c:v>
                </c:pt>
                <c:pt idx="7" formatCode="0">
                  <c:v>4.2</c:v>
                </c:pt>
                <c:pt idx="9" formatCode="0">
                  <c:v>1</c:v>
                </c:pt>
                <c:pt idx="10" formatCode="0">
                  <c:v>1.8</c:v>
                </c:pt>
                <c:pt idx="11" formatCode="0">
                  <c:v>2.5</c:v>
                </c:pt>
                <c:pt idx="12" formatCode="0">
                  <c:v>2.7</c:v>
                </c:pt>
                <c:pt idx="13" formatCode="0">
                  <c:v>2.2000000000000002</c:v>
                </c:pt>
                <c:pt idx="14" formatCode="0">
                  <c:v>5.9</c:v>
                </c:pt>
              </c:numCache>
            </c:numRef>
          </c:val>
          <c:extLst xmlns:c16r2="http://schemas.microsoft.com/office/drawing/2015/06/chart">
            <c:ext xmlns:c16="http://schemas.microsoft.com/office/drawing/2014/chart" uri="{C3380CC4-5D6E-409C-BE32-E72D297353CC}">
              <c16:uniqueId val="{00000003-6D1C-4BBA-9992-568A65E12BF1}"/>
            </c:ext>
          </c:extLst>
        </c:ser>
        <c:dLbls>
          <c:showLegendKey val="0"/>
          <c:showVal val="1"/>
          <c:showCatName val="0"/>
          <c:showSerName val="0"/>
          <c:showPercent val="0"/>
          <c:showBubbleSize val="0"/>
        </c:dLbls>
        <c:gapWidth val="25"/>
        <c:overlap val="100"/>
        <c:axId val="435938016"/>
        <c:axId val="435938560"/>
      </c:barChart>
      <c:catAx>
        <c:axId val="435938016"/>
        <c:scaling>
          <c:orientation val="maxMin"/>
        </c:scaling>
        <c:delete val="0"/>
        <c:axPos val="l"/>
        <c:numFmt formatCode="General" sourceLinked="0"/>
        <c:majorTickMark val="none"/>
        <c:minorTickMark val="none"/>
        <c:tickLblPos val="nextTo"/>
        <c:txPr>
          <a:bodyPr/>
          <a:lstStyle/>
          <a:p>
            <a:pPr>
              <a:defRPr sz="1000" b="1"/>
            </a:pPr>
            <a:endParaRPr lang="el-GR"/>
          </a:p>
        </c:txPr>
        <c:crossAx val="435938560"/>
        <c:crosses val="autoZero"/>
        <c:auto val="1"/>
        <c:lblAlgn val="ctr"/>
        <c:lblOffset val="100"/>
        <c:noMultiLvlLbl val="0"/>
      </c:catAx>
      <c:valAx>
        <c:axId val="435938560"/>
        <c:scaling>
          <c:orientation val="minMax"/>
        </c:scaling>
        <c:delete val="1"/>
        <c:axPos val="t"/>
        <c:numFmt formatCode="0%" sourceLinked="1"/>
        <c:majorTickMark val="out"/>
        <c:minorTickMark val="none"/>
        <c:tickLblPos val="nextTo"/>
        <c:crossAx val="435938016"/>
        <c:crosses val="autoZero"/>
        <c:crossBetween val="between"/>
      </c:valAx>
    </c:plotArea>
    <c:legend>
      <c:legendPos val="t"/>
      <c:layout>
        <c:manualLayout>
          <c:xMode val="edge"/>
          <c:yMode val="edge"/>
          <c:x val="0"/>
          <c:y val="0"/>
          <c:w val="0.98542807629753337"/>
          <c:h val="4.5001831263808328E-2"/>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tx>
            <c:strRef>
              <c:f>Sheet1!$B$1</c:f>
              <c:strCache>
                <c:ptCount val="1"/>
                <c:pt idx="0">
                  <c:v>Θετική</c:v>
                </c:pt>
              </c:strCache>
            </c:strRef>
          </c:tx>
          <c:marker>
            <c:symbol val="none"/>
          </c:marker>
          <c:dPt>
            <c:idx val="1"/>
            <c:bubble3D val="0"/>
            <c:extLst xmlns:c16r2="http://schemas.microsoft.com/office/drawing/2015/06/chart">
              <c:ext xmlns:c16="http://schemas.microsoft.com/office/drawing/2014/chart" uri="{C3380CC4-5D6E-409C-BE32-E72D297353CC}">
                <c16:uniqueId val="{00000000-F348-4FE2-A8F3-5D72C1090BFF}"/>
              </c:ext>
            </c:extLst>
          </c:dPt>
          <c:dLbls>
            <c:dLbl>
              <c:idx val="0"/>
              <c:layout>
                <c:manualLayout>
                  <c:x val="-4.8137127270473E-2"/>
                  <c:y val="-6.99714562152810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49E-4853-8900-F556FA0781B0}"/>
                </c:ext>
                <c:ext xmlns:c15="http://schemas.microsoft.com/office/drawing/2012/chart" uri="{CE6537A1-D6FC-4f65-9D91-7224C49458BB}"/>
              </c:extLst>
            </c:dLbl>
            <c:spPr>
              <a:noFill/>
              <a:ln>
                <a:noFill/>
              </a:ln>
              <a:effectLst/>
            </c:spPr>
            <c:txPr>
              <a:bodyPr/>
              <a:lstStyle/>
              <a:p>
                <a:pPr>
                  <a:defRPr sz="1000" b="1">
                    <a:solidFill>
                      <a:schemeClr val="accent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Sheet1!$B$2:$B$12</c:f>
              <c:numCache>
                <c:formatCode>0</c:formatCode>
                <c:ptCount val="11"/>
                <c:pt idx="0">
                  <c:v>30</c:v>
                </c:pt>
                <c:pt idx="1">
                  <c:v>28</c:v>
                </c:pt>
                <c:pt idx="2" formatCode="General">
                  <c:v>25</c:v>
                </c:pt>
                <c:pt idx="3" formatCode="General">
                  <c:v>24</c:v>
                </c:pt>
                <c:pt idx="4" formatCode="General">
                  <c:v>25</c:v>
                </c:pt>
                <c:pt idx="5" formatCode="General">
                  <c:v>25</c:v>
                </c:pt>
                <c:pt idx="6" formatCode="General">
                  <c:v>28</c:v>
                </c:pt>
                <c:pt idx="7" formatCode="General">
                  <c:v>33</c:v>
                </c:pt>
                <c:pt idx="8" formatCode="General">
                  <c:v>25</c:v>
                </c:pt>
                <c:pt idx="9" formatCode="General">
                  <c:v>23</c:v>
                </c:pt>
                <c:pt idx="10" formatCode="General">
                  <c:v>23</c:v>
                </c:pt>
              </c:numCache>
            </c:numRef>
          </c:val>
          <c:smooth val="0"/>
          <c:extLst xmlns:c16r2="http://schemas.microsoft.com/office/drawing/2015/06/chart">
            <c:ext xmlns:c16="http://schemas.microsoft.com/office/drawing/2014/chart" uri="{C3380CC4-5D6E-409C-BE32-E72D297353CC}">
              <c16:uniqueId val="{00000003-F348-4FE2-A8F3-5D72C1090BFF}"/>
            </c:ext>
          </c:extLst>
        </c:ser>
        <c:ser>
          <c:idx val="1"/>
          <c:order val="1"/>
          <c:tx>
            <c:strRef>
              <c:f>Sheet1!$C$1</c:f>
              <c:strCache>
                <c:ptCount val="1"/>
                <c:pt idx="0">
                  <c:v>Αρνητική</c:v>
                </c:pt>
              </c:strCache>
            </c:strRef>
          </c:tx>
          <c:spPr>
            <a:ln>
              <a:solidFill>
                <a:schemeClr val="accent3"/>
              </a:solidFill>
            </a:ln>
          </c:spPr>
          <c:marker>
            <c:symbol val="none"/>
          </c:marker>
          <c:dLbls>
            <c:dLbl>
              <c:idx val="1"/>
              <c:layout>
                <c:manualLayout>
                  <c:x val="-2.4734254360421992E-2"/>
                  <c:y val="-8.44801669536791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348-4FE2-A8F3-5D72C1090BFF}"/>
                </c:ext>
                <c:ext xmlns:c15="http://schemas.microsoft.com/office/drawing/2012/chart" uri="{CE6537A1-D6FC-4f65-9D91-7224C49458BB}"/>
              </c:extLst>
            </c:dLbl>
            <c:spPr>
              <a:noFill/>
              <a:ln>
                <a:noFill/>
              </a:ln>
              <a:effectLst/>
            </c:spPr>
            <c:txPr>
              <a:bodyPr/>
              <a:lstStyle/>
              <a:p>
                <a:pPr>
                  <a:defRPr sz="1000" b="1">
                    <a:solidFill>
                      <a:schemeClr val="accent3"/>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Σεπ-19</c:v>
                </c:pt>
                <c:pt idx="1">
                  <c:v>Οκτ-19</c:v>
                </c:pt>
                <c:pt idx="2">
                  <c:v>Νοε-19</c:v>
                </c:pt>
                <c:pt idx="3">
                  <c:v>Δεκ-19</c:v>
                </c:pt>
                <c:pt idx="4">
                  <c:v>Ιαν-20</c:v>
                </c:pt>
                <c:pt idx="5">
                  <c:v>Φεβ-20</c:v>
                </c:pt>
                <c:pt idx="6">
                  <c:v>Μαρ-20</c:v>
                </c:pt>
                <c:pt idx="7">
                  <c:v>Απρ-20</c:v>
                </c:pt>
                <c:pt idx="8">
                  <c:v>Μάι-20</c:v>
                </c:pt>
                <c:pt idx="9">
                  <c:v>Ιούν-20</c:v>
                </c:pt>
                <c:pt idx="10">
                  <c:v>Σεπ-20</c:v>
                </c:pt>
              </c:strCache>
            </c:strRef>
          </c:cat>
          <c:val>
            <c:numRef>
              <c:f>Sheet1!$C$2:$C$12</c:f>
              <c:numCache>
                <c:formatCode>0</c:formatCode>
                <c:ptCount val="11"/>
                <c:pt idx="0">
                  <c:v>59</c:v>
                </c:pt>
                <c:pt idx="1">
                  <c:v>61</c:v>
                </c:pt>
                <c:pt idx="2" formatCode="General">
                  <c:v>64</c:v>
                </c:pt>
                <c:pt idx="3" formatCode="General">
                  <c:v>67</c:v>
                </c:pt>
                <c:pt idx="4" formatCode="General">
                  <c:v>65</c:v>
                </c:pt>
                <c:pt idx="5" formatCode="General">
                  <c:v>66</c:v>
                </c:pt>
                <c:pt idx="6" formatCode="General">
                  <c:v>59</c:v>
                </c:pt>
                <c:pt idx="7" formatCode="General">
                  <c:v>56</c:v>
                </c:pt>
                <c:pt idx="8" formatCode="General">
                  <c:v>65</c:v>
                </c:pt>
                <c:pt idx="9" formatCode="General">
                  <c:v>67</c:v>
                </c:pt>
                <c:pt idx="10" formatCode="General">
                  <c:v>68</c:v>
                </c:pt>
              </c:numCache>
            </c:numRef>
          </c:val>
          <c:smooth val="0"/>
          <c:extLst xmlns:c16r2="http://schemas.microsoft.com/office/drawing/2015/06/chart">
            <c:ext xmlns:c16="http://schemas.microsoft.com/office/drawing/2014/chart" uri="{C3380CC4-5D6E-409C-BE32-E72D297353CC}">
              <c16:uniqueId val="{00000005-F348-4FE2-A8F3-5D72C1090BFF}"/>
            </c:ext>
          </c:extLst>
        </c:ser>
        <c:dLbls>
          <c:showLegendKey val="0"/>
          <c:showVal val="0"/>
          <c:showCatName val="0"/>
          <c:showSerName val="0"/>
          <c:showPercent val="0"/>
          <c:showBubbleSize val="0"/>
        </c:dLbls>
        <c:smooth val="0"/>
        <c:axId val="435943456"/>
        <c:axId val="435944000"/>
      </c:lineChart>
      <c:catAx>
        <c:axId val="435943456"/>
        <c:scaling>
          <c:orientation val="minMax"/>
        </c:scaling>
        <c:delete val="0"/>
        <c:axPos val="b"/>
        <c:numFmt formatCode="[$-408]mmm\-yy;@" sourceLinked="0"/>
        <c:majorTickMark val="none"/>
        <c:minorTickMark val="none"/>
        <c:tickLblPos val="nextTo"/>
        <c:txPr>
          <a:bodyPr/>
          <a:lstStyle/>
          <a:p>
            <a:pPr>
              <a:defRPr sz="700" b="1"/>
            </a:pPr>
            <a:endParaRPr lang="el-GR"/>
          </a:p>
        </c:txPr>
        <c:crossAx val="435944000"/>
        <c:crosses val="autoZero"/>
        <c:auto val="1"/>
        <c:lblAlgn val="ctr"/>
        <c:lblOffset val="100"/>
        <c:tickLblSkip val="1"/>
        <c:noMultiLvlLbl val="1"/>
      </c:catAx>
      <c:valAx>
        <c:axId val="435944000"/>
        <c:scaling>
          <c:orientation val="minMax"/>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0" sourceLinked="1"/>
        <c:majorTickMark val="none"/>
        <c:minorTickMark val="none"/>
        <c:tickLblPos val="nextTo"/>
        <c:crossAx val="435943456"/>
        <c:crosses val="autoZero"/>
        <c:crossBetween val="between"/>
        <c:majorUnit val="20"/>
      </c:valAx>
    </c:plotArea>
    <c:legend>
      <c:legendPos val="b"/>
      <c:layout>
        <c:manualLayout>
          <c:xMode val="edge"/>
          <c:yMode val="edge"/>
          <c:x val="2.8998335301812776E-2"/>
          <c:y val="0.84155609745245052"/>
          <c:w val="0.92366618313855808"/>
          <c:h val="0.12159018472321503"/>
        </c:manualLayout>
      </c:layout>
      <c:overlay val="0"/>
      <c:txPr>
        <a:bodyPr/>
        <a:lstStyle/>
        <a:p>
          <a:pPr>
            <a:defRPr sz="10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Προς τη σωστή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46.3</c:v>
                </c:pt>
                <c:pt idx="2" formatCode="0">
                  <c:v>77.3</c:v>
                </c:pt>
                <c:pt idx="3" formatCode="0">
                  <c:v>27.9</c:v>
                </c:pt>
                <c:pt idx="4" formatCode="0">
                  <c:v>67.8</c:v>
                </c:pt>
                <c:pt idx="5" formatCode="0">
                  <c:v>24</c:v>
                </c:pt>
                <c:pt idx="6" formatCode="0">
                  <c:v>23.3</c:v>
                </c:pt>
                <c:pt idx="7" formatCode="0">
                  <c:v>37.5</c:v>
                </c:pt>
                <c:pt idx="9" formatCode="0">
                  <c:v>18.100000000000001</c:v>
                </c:pt>
                <c:pt idx="10" formatCode="0">
                  <c:v>32.1</c:v>
                </c:pt>
                <c:pt idx="11" formatCode="0">
                  <c:v>48.3</c:v>
                </c:pt>
                <c:pt idx="12" formatCode="0">
                  <c:v>72.7</c:v>
                </c:pt>
                <c:pt idx="13" formatCode="0">
                  <c:v>69.5</c:v>
                </c:pt>
                <c:pt idx="14" formatCode="0">
                  <c:v>23.8</c:v>
                </c:pt>
              </c:numCache>
            </c:numRef>
          </c:val>
          <c:extLst xmlns:c16r2="http://schemas.microsoft.com/office/drawing/2015/06/chart">
            <c:ext xmlns:c16="http://schemas.microsoft.com/office/drawing/2014/chart" uri="{C3380CC4-5D6E-409C-BE32-E72D297353CC}">
              <c16:uniqueId val="{00000000-3133-4571-B013-F03B6ADF8ADD}"/>
            </c:ext>
          </c:extLst>
        </c:ser>
        <c:ser>
          <c:idx val="1"/>
          <c:order val="1"/>
          <c:tx>
            <c:strRef>
              <c:f>Sheet1!$C$1</c:f>
              <c:strCache>
                <c:ptCount val="1"/>
                <c:pt idx="0">
                  <c:v>Ούτε-ούτε (αυθ.)</c:v>
                </c:pt>
              </c:strCache>
            </c:strRef>
          </c:tx>
          <c:spPr>
            <a:solidFill>
              <a:schemeClr val="accent2"/>
            </a:solidFill>
          </c:spPr>
          <c:invertIfNegative val="0"/>
          <c:dLbls>
            <c:spPr>
              <a:noFill/>
              <a:ln>
                <a:noFill/>
              </a:ln>
              <a:effectLst/>
            </c:spPr>
            <c:txPr>
              <a:bodyPr/>
              <a:lstStyle/>
              <a:p>
                <a:pPr>
                  <a:defRPr sz="1000" b="1">
                    <a:solidFill>
                      <a:schemeClr val="tx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7.8</c:v>
                </c:pt>
                <c:pt idx="2" formatCode="0">
                  <c:v>5.3</c:v>
                </c:pt>
                <c:pt idx="3" formatCode="0">
                  <c:v>6</c:v>
                </c:pt>
                <c:pt idx="4" formatCode="0">
                  <c:v>5.6</c:v>
                </c:pt>
                <c:pt idx="5" formatCode="0">
                  <c:v>10.7</c:v>
                </c:pt>
                <c:pt idx="6" formatCode="0">
                  <c:v>7.3</c:v>
                </c:pt>
                <c:pt idx="7" formatCode="0">
                  <c:v>11.8</c:v>
                </c:pt>
                <c:pt idx="9" formatCode="0">
                  <c:v>6.7</c:v>
                </c:pt>
                <c:pt idx="10" formatCode="0">
                  <c:v>10.6</c:v>
                </c:pt>
                <c:pt idx="11" formatCode="0">
                  <c:v>9.9</c:v>
                </c:pt>
                <c:pt idx="12" formatCode="0">
                  <c:v>3.3</c:v>
                </c:pt>
                <c:pt idx="13" formatCode="0">
                  <c:v>5.9</c:v>
                </c:pt>
                <c:pt idx="14" formatCode="0">
                  <c:v>9.1</c:v>
                </c:pt>
              </c:numCache>
            </c:numRef>
          </c:val>
          <c:extLst xmlns:c16r2="http://schemas.microsoft.com/office/drawing/2015/06/chart">
            <c:ext xmlns:c16="http://schemas.microsoft.com/office/drawing/2014/chart" uri="{C3380CC4-5D6E-409C-BE32-E72D297353CC}">
              <c16:uniqueId val="{00000001-3133-4571-B013-F03B6ADF8ADD}"/>
            </c:ext>
          </c:extLst>
        </c:ser>
        <c:ser>
          <c:idx val="2"/>
          <c:order val="2"/>
          <c:tx>
            <c:strRef>
              <c:f>Sheet1!$D$1</c:f>
              <c:strCache>
                <c:ptCount val="1"/>
                <c:pt idx="0">
                  <c:v>Προς τη λάθος</c:v>
                </c:pt>
              </c:strCache>
            </c:strRef>
          </c:tx>
          <c:spPr>
            <a:solidFill>
              <a:schemeClr val="accent3"/>
            </a:solidFill>
          </c:spPr>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40.6</c:v>
                </c:pt>
                <c:pt idx="2" formatCode="0">
                  <c:v>14.5</c:v>
                </c:pt>
                <c:pt idx="3" formatCode="0">
                  <c:v>59.3</c:v>
                </c:pt>
                <c:pt idx="4" formatCode="0">
                  <c:v>19.399999999999999</c:v>
                </c:pt>
                <c:pt idx="5" formatCode="0">
                  <c:v>65.2</c:v>
                </c:pt>
                <c:pt idx="6" formatCode="0">
                  <c:v>66.099999999999994</c:v>
                </c:pt>
                <c:pt idx="7" formatCode="0">
                  <c:v>43.1</c:v>
                </c:pt>
                <c:pt idx="9" formatCode="0">
                  <c:v>74</c:v>
                </c:pt>
                <c:pt idx="10" formatCode="0">
                  <c:v>50.9</c:v>
                </c:pt>
                <c:pt idx="11" formatCode="0">
                  <c:v>36.299999999999997</c:v>
                </c:pt>
                <c:pt idx="12" formatCode="0">
                  <c:v>19.3</c:v>
                </c:pt>
                <c:pt idx="13" formatCode="0">
                  <c:v>20.5</c:v>
                </c:pt>
                <c:pt idx="14" formatCode="0">
                  <c:v>58.8</c:v>
                </c:pt>
              </c:numCache>
            </c:numRef>
          </c:val>
          <c:extLst xmlns:c16r2="http://schemas.microsoft.com/office/drawing/2015/06/chart">
            <c:ext xmlns:c16="http://schemas.microsoft.com/office/drawing/2014/chart" uri="{C3380CC4-5D6E-409C-BE32-E72D297353CC}">
              <c16:uniqueId val="{00000002-3133-4571-B013-F03B6ADF8ADD}"/>
            </c:ext>
          </c:extLst>
        </c:ser>
        <c:ser>
          <c:idx val="3"/>
          <c:order val="3"/>
          <c:tx>
            <c:strRef>
              <c:f>Sheet1!$E$1</c:f>
              <c:strCache>
                <c:ptCount val="1"/>
                <c:pt idx="0">
                  <c:v>ΔΓ/ΔΑ (αυθ.)</c:v>
                </c:pt>
              </c:strCache>
            </c:strRef>
          </c:tx>
          <c:invertIfNegative val="0"/>
          <c:dLbls>
            <c:spPr>
              <a:noFill/>
              <a:ln>
                <a:noFill/>
              </a:ln>
              <a:effectLst/>
            </c:spPr>
            <c:txPr>
              <a:bodyPr wrap="square" lIns="38100" tIns="19050" rIns="38100" bIns="19050" anchor="ctr">
                <a:spAutoFit/>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5.4</c:v>
                </c:pt>
                <c:pt idx="2" formatCode="0">
                  <c:v>2.9</c:v>
                </c:pt>
                <c:pt idx="3" formatCode="0">
                  <c:v>6.9</c:v>
                </c:pt>
                <c:pt idx="4" formatCode="0">
                  <c:v>7.3</c:v>
                </c:pt>
                <c:pt idx="5" formatCode="0">
                  <c:v>0</c:v>
                </c:pt>
                <c:pt idx="6" formatCode="0">
                  <c:v>3.4</c:v>
                </c:pt>
                <c:pt idx="7" formatCode="0">
                  <c:v>7.7</c:v>
                </c:pt>
                <c:pt idx="9" formatCode="0">
                  <c:v>1.2</c:v>
                </c:pt>
                <c:pt idx="10" formatCode="0">
                  <c:v>6.3</c:v>
                </c:pt>
                <c:pt idx="11" formatCode="0">
                  <c:v>5.5</c:v>
                </c:pt>
                <c:pt idx="12" formatCode="0">
                  <c:v>4.7</c:v>
                </c:pt>
                <c:pt idx="13" formatCode="0">
                  <c:v>4.0999999999999996</c:v>
                </c:pt>
                <c:pt idx="14" formatCode="0">
                  <c:v>8.4</c:v>
                </c:pt>
              </c:numCache>
            </c:numRef>
          </c:val>
          <c:extLst xmlns:c16r2="http://schemas.microsoft.com/office/drawing/2015/06/chart">
            <c:ext xmlns:c16="http://schemas.microsoft.com/office/drawing/2014/chart" uri="{C3380CC4-5D6E-409C-BE32-E72D297353CC}">
              <c16:uniqueId val="{00000000-64BC-4D92-8DBB-30A613105663}"/>
            </c:ext>
          </c:extLst>
        </c:ser>
        <c:dLbls>
          <c:showLegendKey val="0"/>
          <c:showVal val="1"/>
          <c:showCatName val="0"/>
          <c:showSerName val="0"/>
          <c:showPercent val="0"/>
          <c:showBubbleSize val="0"/>
        </c:dLbls>
        <c:gapWidth val="25"/>
        <c:overlap val="100"/>
        <c:axId val="343474496"/>
        <c:axId val="343477760"/>
      </c:barChart>
      <c:catAx>
        <c:axId val="343474496"/>
        <c:scaling>
          <c:orientation val="maxMin"/>
        </c:scaling>
        <c:delete val="0"/>
        <c:axPos val="l"/>
        <c:numFmt formatCode="General" sourceLinked="0"/>
        <c:majorTickMark val="none"/>
        <c:minorTickMark val="none"/>
        <c:tickLblPos val="nextTo"/>
        <c:txPr>
          <a:bodyPr/>
          <a:lstStyle/>
          <a:p>
            <a:pPr>
              <a:defRPr sz="1000" b="1"/>
            </a:pPr>
            <a:endParaRPr lang="el-GR"/>
          </a:p>
        </c:txPr>
        <c:crossAx val="343477760"/>
        <c:crosses val="autoZero"/>
        <c:auto val="1"/>
        <c:lblAlgn val="ctr"/>
        <c:lblOffset val="100"/>
        <c:noMultiLvlLbl val="0"/>
      </c:catAx>
      <c:valAx>
        <c:axId val="343477760"/>
        <c:scaling>
          <c:orientation val="minMax"/>
        </c:scaling>
        <c:delete val="1"/>
        <c:axPos val="t"/>
        <c:numFmt formatCode="0%" sourceLinked="1"/>
        <c:majorTickMark val="out"/>
        <c:minorTickMark val="none"/>
        <c:tickLblPos val="nextTo"/>
        <c:crossAx val="343474496"/>
        <c:crosses val="autoZero"/>
        <c:crossBetween val="between"/>
      </c:valAx>
    </c:plotArea>
    <c:legend>
      <c:legendPos val="t"/>
      <c:layout>
        <c:manualLayout>
          <c:xMode val="edge"/>
          <c:yMode val="edge"/>
          <c:x val="3.834000229482698E-2"/>
          <c:y val="0"/>
          <c:w val="0.94270263231225682"/>
          <c:h val="4.3027341276478968E-2"/>
        </c:manualLayout>
      </c:layout>
      <c:overlay val="0"/>
      <c:txPr>
        <a:bodyPr/>
        <a:lstStyle/>
        <a:p>
          <a:pPr>
            <a:defRPr sz="9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193854122028767"/>
          <c:y val="9.962707323339412E-2"/>
          <c:w val="0.62830505605197307"/>
          <c:h val="0.86233239062233602"/>
        </c:manualLayout>
      </c:layout>
      <c:barChart>
        <c:barDir val="bar"/>
        <c:grouping val="percentStacked"/>
        <c:varyColors val="0"/>
        <c:ser>
          <c:idx val="0"/>
          <c:order val="0"/>
          <c:tx>
            <c:strRef>
              <c:f>Sheet1!$B$1</c:f>
              <c:strCache>
                <c:ptCount val="1"/>
                <c:pt idx="0">
                  <c:v>Μάλλον θετικές</c:v>
                </c:pt>
              </c:strCache>
            </c:strRef>
          </c:tx>
          <c:spPr>
            <a:solidFill>
              <a:srgbClr val="1AB39F"/>
            </a:solidFill>
          </c:spPr>
          <c:invertIfNegative val="0"/>
          <c:dPt>
            <c:idx val="0"/>
            <c:invertIfNegative val="0"/>
            <c:bubble3D val="0"/>
            <c:extLst xmlns:c16r2="http://schemas.microsoft.com/office/drawing/2015/06/chart">
              <c:ext xmlns:c16="http://schemas.microsoft.com/office/drawing/2014/chart" uri="{C3380CC4-5D6E-409C-BE32-E72D297353CC}">
                <c16:uniqueId val="{00000001-D592-4B6C-8484-EC6431CE74BF}"/>
              </c:ext>
            </c:extLst>
          </c:dPt>
          <c:dPt>
            <c:idx val="1"/>
            <c:invertIfNegative val="0"/>
            <c:bubble3D val="0"/>
            <c:extLst xmlns:c16r2="http://schemas.microsoft.com/office/drawing/2015/06/chart">
              <c:ext xmlns:c16="http://schemas.microsoft.com/office/drawing/2014/chart" uri="{C3380CC4-5D6E-409C-BE32-E72D297353CC}">
                <c16:uniqueId val="{00000003-D592-4B6C-8484-EC6431CE74BF}"/>
              </c:ext>
            </c:extLst>
          </c:dPt>
          <c:dPt>
            <c:idx val="2"/>
            <c:invertIfNegative val="0"/>
            <c:bubble3D val="0"/>
            <c:extLst xmlns:c16r2="http://schemas.microsoft.com/office/drawing/2015/06/chart">
              <c:ext xmlns:c16="http://schemas.microsoft.com/office/drawing/2014/chart" uri="{C3380CC4-5D6E-409C-BE32-E72D297353CC}">
                <c16:uniqueId val="{00000005-D592-4B6C-8484-EC6431CE74BF}"/>
              </c:ext>
            </c:extLst>
          </c:dPt>
          <c:dLbls>
            <c:spPr>
              <a:noFill/>
              <a:ln>
                <a:noFill/>
              </a:ln>
              <a:effectLst/>
            </c:spPr>
            <c:txPr>
              <a:bodyPr/>
              <a:lstStyle/>
              <a:p>
                <a:pPr>
                  <a:defRPr sz="12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Στον ψηφιακό μετασχηματισμό του κράτους</c:v>
                </c:pt>
                <c:pt idx="1">
                  <c:v>Στην δημόσια υγεία-κορονοϊό</c:v>
                </c:pt>
                <c:pt idx="2">
                  <c:v>Στις Ελληνοτουρκικές σχέσεις</c:v>
                </c:pt>
                <c:pt idx="3">
                  <c:v>Στην εγκληματικότητα </c:v>
                </c:pt>
                <c:pt idx="4">
                  <c:v>Στη φορολογική πολιτική</c:v>
                </c:pt>
                <c:pt idx="5">
                  <c:v>Στο περιβάλλον</c:v>
                </c:pt>
                <c:pt idx="6">
                  <c:v>Στον πολιτισμό</c:v>
                </c:pt>
                <c:pt idx="7">
                  <c:v>Στην προσέλκυση επενδύσεων</c:v>
                </c:pt>
                <c:pt idx="8">
                  <c:v>Στην οικονομία</c:v>
                </c:pt>
                <c:pt idx="9">
                  <c:v>Στις υποδομές (αυτοκίνητοδρομοι κτλ)</c:v>
                </c:pt>
                <c:pt idx="10">
                  <c:v>Στην αντιμετώπιση της διαφθοράς</c:v>
                </c:pt>
                <c:pt idx="11">
                  <c:v>Στο Μακεδονικό</c:v>
                </c:pt>
                <c:pt idx="12">
                  <c:v>Στο μεταναστευτικό </c:v>
                </c:pt>
                <c:pt idx="13">
                  <c:v>Στα εργασιακά θέματα</c:v>
                </c:pt>
                <c:pt idx="14">
                  <c:v>Στην παιδεία</c:v>
                </c:pt>
              </c:strCache>
            </c:strRef>
          </c:cat>
          <c:val>
            <c:numRef>
              <c:f>Sheet1!$B$2:$B$16</c:f>
              <c:numCache>
                <c:formatCode>0</c:formatCode>
                <c:ptCount val="15"/>
                <c:pt idx="0">
                  <c:v>64.599999999999994</c:v>
                </c:pt>
                <c:pt idx="1">
                  <c:v>56.4</c:v>
                </c:pt>
                <c:pt idx="2">
                  <c:v>51.4</c:v>
                </c:pt>
                <c:pt idx="3">
                  <c:v>50.1</c:v>
                </c:pt>
                <c:pt idx="4">
                  <c:v>42.3</c:v>
                </c:pt>
                <c:pt idx="5">
                  <c:v>39.9</c:v>
                </c:pt>
                <c:pt idx="6">
                  <c:v>39.4</c:v>
                </c:pt>
                <c:pt idx="7">
                  <c:v>38.4</c:v>
                </c:pt>
                <c:pt idx="8">
                  <c:v>37.4</c:v>
                </c:pt>
                <c:pt idx="9">
                  <c:v>34.799999999999997</c:v>
                </c:pt>
                <c:pt idx="10">
                  <c:v>33.299999999999997</c:v>
                </c:pt>
                <c:pt idx="11">
                  <c:v>31.3</c:v>
                </c:pt>
                <c:pt idx="12">
                  <c:v>29.7</c:v>
                </c:pt>
                <c:pt idx="13">
                  <c:v>29.3</c:v>
                </c:pt>
                <c:pt idx="14">
                  <c:v>28.4</c:v>
                </c:pt>
              </c:numCache>
            </c:numRef>
          </c:val>
          <c:extLst xmlns:c16r2="http://schemas.microsoft.com/office/drawing/2015/06/chart">
            <c:ext xmlns:c16="http://schemas.microsoft.com/office/drawing/2014/chart" uri="{C3380CC4-5D6E-409C-BE32-E72D297353CC}">
              <c16:uniqueId val="{00000006-D592-4B6C-8484-EC6431CE74BF}"/>
            </c:ext>
          </c:extLst>
        </c:ser>
        <c:ser>
          <c:idx val="1"/>
          <c:order val="1"/>
          <c:tx>
            <c:strRef>
              <c:f>Sheet1!$C$1</c:f>
              <c:strCache>
                <c:ptCount val="1"/>
                <c:pt idx="0">
                  <c:v>Ούτε-ούτε  (αυθ.)</c:v>
                </c:pt>
              </c:strCache>
            </c:strRef>
          </c:tx>
          <c:spPr>
            <a:solidFill>
              <a:srgbClr val="FEB80A"/>
            </a:solidFill>
          </c:spPr>
          <c:invertIfNegative val="0"/>
          <c:dLbls>
            <c:spPr>
              <a:noFill/>
              <a:ln>
                <a:noFill/>
              </a:ln>
              <a:effectLst/>
            </c:spPr>
            <c:txPr>
              <a:bodyPr/>
              <a:lstStyle/>
              <a:p>
                <a:pPr>
                  <a:defRPr sz="1200" b="1">
                    <a:solidFill>
                      <a:schemeClr val="tx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Στον ψηφιακό μετασχηματισμό του κράτους</c:v>
                </c:pt>
                <c:pt idx="1">
                  <c:v>Στην δημόσια υγεία-κορονοϊό</c:v>
                </c:pt>
                <c:pt idx="2">
                  <c:v>Στις Ελληνοτουρκικές σχέσεις</c:v>
                </c:pt>
                <c:pt idx="3">
                  <c:v>Στην εγκληματικότητα </c:v>
                </c:pt>
                <c:pt idx="4">
                  <c:v>Στη φορολογική πολιτική</c:v>
                </c:pt>
                <c:pt idx="5">
                  <c:v>Στο περιβάλλον</c:v>
                </c:pt>
                <c:pt idx="6">
                  <c:v>Στον πολιτισμό</c:v>
                </c:pt>
                <c:pt idx="7">
                  <c:v>Στην προσέλκυση επενδύσεων</c:v>
                </c:pt>
                <c:pt idx="8">
                  <c:v>Στην οικονομία</c:v>
                </c:pt>
                <c:pt idx="9">
                  <c:v>Στις υποδομές (αυτοκίνητοδρομοι κτλ)</c:v>
                </c:pt>
                <c:pt idx="10">
                  <c:v>Στην αντιμετώπιση της διαφθοράς</c:v>
                </c:pt>
                <c:pt idx="11">
                  <c:v>Στο Μακεδονικό</c:v>
                </c:pt>
                <c:pt idx="12">
                  <c:v>Στο μεταναστευτικό </c:v>
                </c:pt>
                <c:pt idx="13">
                  <c:v>Στα εργασιακά θέματα</c:v>
                </c:pt>
                <c:pt idx="14">
                  <c:v>Στην παιδεία</c:v>
                </c:pt>
              </c:strCache>
            </c:strRef>
          </c:cat>
          <c:val>
            <c:numRef>
              <c:f>Sheet1!$C$2:$C$16</c:f>
              <c:numCache>
                <c:formatCode>0</c:formatCode>
                <c:ptCount val="15"/>
                <c:pt idx="0">
                  <c:v>3.8</c:v>
                </c:pt>
                <c:pt idx="1">
                  <c:v>4.4000000000000004</c:v>
                </c:pt>
                <c:pt idx="2">
                  <c:v>4.0999999999999996</c:v>
                </c:pt>
                <c:pt idx="3">
                  <c:v>6.2</c:v>
                </c:pt>
                <c:pt idx="4">
                  <c:v>6.8</c:v>
                </c:pt>
                <c:pt idx="5">
                  <c:v>8.3000000000000007</c:v>
                </c:pt>
                <c:pt idx="6">
                  <c:v>8.1</c:v>
                </c:pt>
                <c:pt idx="7">
                  <c:v>4.7</c:v>
                </c:pt>
                <c:pt idx="8">
                  <c:v>4.5999999999999996</c:v>
                </c:pt>
                <c:pt idx="9">
                  <c:v>7.9</c:v>
                </c:pt>
                <c:pt idx="10">
                  <c:v>5.9</c:v>
                </c:pt>
                <c:pt idx="11">
                  <c:v>8.3000000000000007</c:v>
                </c:pt>
                <c:pt idx="12">
                  <c:v>3.1</c:v>
                </c:pt>
                <c:pt idx="13">
                  <c:v>3.9</c:v>
                </c:pt>
                <c:pt idx="14">
                  <c:v>5.7</c:v>
                </c:pt>
              </c:numCache>
            </c:numRef>
          </c:val>
          <c:extLst xmlns:c16r2="http://schemas.microsoft.com/office/drawing/2015/06/chart">
            <c:ext xmlns:c16="http://schemas.microsoft.com/office/drawing/2014/chart" uri="{C3380CC4-5D6E-409C-BE32-E72D297353CC}">
              <c16:uniqueId val="{00000007-D592-4B6C-8484-EC6431CE74BF}"/>
            </c:ext>
          </c:extLst>
        </c:ser>
        <c:ser>
          <c:idx val="2"/>
          <c:order val="2"/>
          <c:tx>
            <c:strRef>
              <c:f>Sheet1!$D$1</c:f>
              <c:strCache>
                <c:ptCount val="1"/>
                <c:pt idx="0">
                  <c:v>Μάλλον αρνητικές</c:v>
                </c:pt>
              </c:strCache>
            </c:strRef>
          </c:tx>
          <c:spPr>
            <a:solidFill>
              <a:srgbClr val="EA157A"/>
            </a:solidFill>
          </c:spPr>
          <c:invertIfNegative val="0"/>
          <c:dLbls>
            <c:spPr>
              <a:noFill/>
              <a:ln>
                <a:noFill/>
              </a:ln>
              <a:effectLst/>
            </c:spPr>
            <c:txPr>
              <a:bodyPr/>
              <a:lstStyle/>
              <a:p>
                <a:pPr>
                  <a:defRPr sz="1200" b="1">
                    <a:solidFill>
                      <a:schemeClr val="tx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Στον ψηφιακό μετασχηματισμό του κράτους</c:v>
                </c:pt>
                <c:pt idx="1">
                  <c:v>Στην δημόσια υγεία-κορονοϊό</c:v>
                </c:pt>
                <c:pt idx="2">
                  <c:v>Στις Ελληνοτουρκικές σχέσεις</c:v>
                </c:pt>
                <c:pt idx="3">
                  <c:v>Στην εγκληματικότητα </c:v>
                </c:pt>
                <c:pt idx="4">
                  <c:v>Στη φορολογική πολιτική</c:v>
                </c:pt>
                <c:pt idx="5">
                  <c:v>Στο περιβάλλον</c:v>
                </c:pt>
                <c:pt idx="6">
                  <c:v>Στον πολιτισμό</c:v>
                </c:pt>
                <c:pt idx="7">
                  <c:v>Στην προσέλκυση επενδύσεων</c:v>
                </c:pt>
                <c:pt idx="8">
                  <c:v>Στην οικονομία</c:v>
                </c:pt>
                <c:pt idx="9">
                  <c:v>Στις υποδομές (αυτοκίνητοδρομοι κτλ)</c:v>
                </c:pt>
                <c:pt idx="10">
                  <c:v>Στην αντιμετώπιση της διαφθοράς</c:v>
                </c:pt>
                <c:pt idx="11">
                  <c:v>Στο Μακεδονικό</c:v>
                </c:pt>
                <c:pt idx="12">
                  <c:v>Στο μεταναστευτικό </c:v>
                </c:pt>
                <c:pt idx="13">
                  <c:v>Στα εργασιακά θέματα</c:v>
                </c:pt>
                <c:pt idx="14">
                  <c:v>Στην παιδεία</c:v>
                </c:pt>
              </c:strCache>
            </c:strRef>
          </c:cat>
          <c:val>
            <c:numRef>
              <c:f>Sheet1!$D$2:$D$16</c:f>
              <c:numCache>
                <c:formatCode>0</c:formatCode>
                <c:ptCount val="15"/>
                <c:pt idx="0">
                  <c:v>20.2</c:v>
                </c:pt>
                <c:pt idx="1">
                  <c:v>38.5</c:v>
                </c:pt>
                <c:pt idx="2">
                  <c:v>41.8</c:v>
                </c:pt>
                <c:pt idx="3">
                  <c:v>39.4</c:v>
                </c:pt>
                <c:pt idx="4">
                  <c:v>44.2</c:v>
                </c:pt>
                <c:pt idx="5">
                  <c:v>43.2</c:v>
                </c:pt>
                <c:pt idx="6">
                  <c:v>43.5</c:v>
                </c:pt>
                <c:pt idx="7">
                  <c:v>42</c:v>
                </c:pt>
                <c:pt idx="8">
                  <c:v>56.1</c:v>
                </c:pt>
                <c:pt idx="9">
                  <c:v>50.3</c:v>
                </c:pt>
                <c:pt idx="10">
                  <c:v>54.5</c:v>
                </c:pt>
                <c:pt idx="11">
                  <c:v>48.6</c:v>
                </c:pt>
                <c:pt idx="12">
                  <c:v>65.7</c:v>
                </c:pt>
                <c:pt idx="13">
                  <c:v>60.5</c:v>
                </c:pt>
                <c:pt idx="14">
                  <c:v>61.6</c:v>
                </c:pt>
              </c:numCache>
            </c:numRef>
          </c:val>
          <c:extLst xmlns:c16r2="http://schemas.microsoft.com/office/drawing/2015/06/chart">
            <c:ext xmlns:c16="http://schemas.microsoft.com/office/drawing/2014/chart" uri="{C3380CC4-5D6E-409C-BE32-E72D297353CC}">
              <c16:uniqueId val="{00000008-D592-4B6C-8484-EC6431CE74BF}"/>
            </c:ext>
          </c:extLst>
        </c:ser>
        <c:ser>
          <c:idx val="3"/>
          <c:order val="3"/>
          <c:tx>
            <c:strRef>
              <c:f>Sheet1!$E$1</c:f>
              <c:strCache>
                <c:ptCount val="1"/>
                <c:pt idx="0">
                  <c:v>ΔΓ/ΔΑ (αυθ.)</c:v>
                </c:pt>
              </c:strCache>
            </c:strRef>
          </c:tx>
          <c:spPr>
            <a:solidFill>
              <a:sysClr val="window" lastClr="FFFFFF">
                <a:lumMod val="65000"/>
              </a:sysClr>
            </a:solidFill>
          </c:spPr>
          <c:invertIfNegative val="0"/>
          <c:dLbls>
            <c:spPr>
              <a:noFill/>
              <a:ln>
                <a:noFill/>
              </a:ln>
              <a:effectLst/>
            </c:spPr>
            <c:txPr>
              <a:bodyPr wrap="square" lIns="38100" tIns="19050" rIns="38100" bIns="19050" anchor="ctr">
                <a:spAutoFit/>
              </a:bodyPr>
              <a:lstStyle/>
              <a:p>
                <a:pPr>
                  <a:defRPr sz="12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5"/>
                <c:pt idx="0">
                  <c:v>Στον ψηφιακό μετασχηματισμό του κράτους</c:v>
                </c:pt>
                <c:pt idx="1">
                  <c:v>Στην δημόσια υγεία-κορονοϊό</c:v>
                </c:pt>
                <c:pt idx="2">
                  <c:v>Στις Ελληνοτουρκικές σχέσεις</c:v>
                </c:pt>
                <c:pt idx="3">
                  <c:v>Στην εγκληματικότητα </c:v>
                </c:pt>
                <c:pt idx="4">
                  <c:v>Στη φορολογική πολιτική</c:v>
                </c:pt>
                <c:pt idx="5">
                  <c:v>Στο περιβάλλον</c:v>
                </c:pt>
                <c:pt idx="6">
                  <c:v>Στον πολιτισμό</c:v>
                </c:pt>
                <c:pt idx="7">
                  <c:v>Στην προσέλκυση επενδύσεων</c:v>
                </c:pt>
                <c:pt idx="8">
                  <c:v>Στην οικονομία</c:v>
                </c:pt>
                <c:pt idx="9">
                  <c:v>Στις υποδομές (αυτοκίνητοδρομοι κτλ)</c:v>
                </c:pt>
                <c:pt idx="10">
                  <c:v>Στην αντιμετώπιση της διαφθοράς</c:v>
                </c:pt>
                <c:pt idx="11">
                  <c:v>Στο Μακεδονικό</c:v>
                </c:pt>
                <c:pt idx="12">
                  <c:v>Στο μεταναστευτικό </c:v>
                </c:pt>
                <c:pt idx="13">
                  <c:v>Στα εργασιακά θέματα</c:v>
                </c:pt>
                <c:pt idx="14">
                  <c:v>Στην παιδεία</c:v>
                </c:pt>
              </c:strCache>
            </c:strRef>
          </c:cat>
          <c:val>
            <c:numRef>
              <c:f>Sheet1!$E$2:$E$16</c:f>
              <c:numCache>
                <c:formatCode>0</c:formatCode>
                <c:ptCount val="15"/>
                <c:pt idx="0">
                  <c:v>11.4</c:v>
                </c:pt>
                <c:pt idx="1">
                  <c:v>0.6</c:v>
                </c:pt>
                <c:pt idx="2">
                  <c:v>2.7</c:v>
                </c:pt>
                <c:pt idx="3">
                  <c:v>4.5</c:v>
                </c:pt>
                <c:pt idx="4">
                  <c:v>6.7</c:v>
                </c:pt>
                <c:pt idx="5">
                  <c:v>8.6</c:v>
                </c:pt>
                <c:pt idx="6">
                  <c:v>9.1</c:v>
                </c:pt>
                <c:pt idx="7">
                  <c:v>14.9</c:v>
                </c:pt>
                <c:pt idx="8">
                  <c:v>1.8</c:v>
                </c:pt>
                <c:pt idx="9">
                  <c:v>6.9</c:v>
                </c:pt>
                <c:pt idx="10">
                  <c:v>6.3</c:v>
                </c:pt>
                <c:pt idx="11">
                  <c:v>11.8</c:v>
                </c:pt>
                <c:pt idx="12">
                  <c:v>1.4</c:v>
                </c:pt>
                <c:pt idx="13">
                  <c:v>6.3</c:v>
                </c:pt>
                <c:pt idx="14">
                  <c:v>4.3</c:v>
                </c:pt>
              </c:numCache>
            </c:numRef>
          </c:val>
          <c:extLst xmlns:c16r2="http://schemas.microsoft.com/office/drawing/2015/06/chart">
            <c:ext xmlns:c16="http://schemas.microsoft.com/office/drawing/2014/chart" uri="{C3380CC4-5D6E-409C-BE32-E72D297353CC}">
              <c16:uniqueId val="{00000000-D7CC-4457-AE6F-D64EAA2C01FD}"/>
            </c:ext>
          </c:extLst>
        </c:ser>
        <c:dLbls>
          <c:showLegendKey val="0"/>
          <c:showVal val="1"/>
          <c:showCatName val="0"/>
          <c:showSerName val="0"/>
          <c:showPercent val="0"/>
          <c:showBubbleSize val="0"/>
        </c:dLbls>
        <c:gapWidth val="37"/>
        <c:overlap val="100"/>
        <c:axId val="435936384"/>
        <c:axId val="435939104"/>
      </c:barChart>
      <c:catAx>
        <c:axId val="435936384"/>
        <c:scaling>
          <c:orientation val="maxMin"/>
        </c:scaling>
        <c:delete val="0"/>
        <c:axPos val="l"/>
        <c:numFmt formatCode="General" sourceLinked="1"/>
        <c:majorTickMark val="none"/>
        <c:minorTickMark val="none"/>
        <c:tickLblPos val="nextTo"/>
        <c:txPr>
          <a:bodyPr/>
          <a:lstStyle/>
          <a:p>
            <a:pPr>
              <a:defRPr sz="900" b="1"/>
            </a:pPr>
            <a:endParaRPr lang="el-GR"/>
          </a:p>
        </c:txPr>
        <c:crossAx val="435939104"/>
        <c:crosses val="autoZero"/>
        <c:auto val="1"/>
        <c:lblAlgn val="ctr"/>
        <c:lblOffset val="100"/>
        <c:noMultiLvlLbl val="0"/>
      </c:catAx>
      <c:valAx>
        <c:axId val="435939104"/>
        <c:scaling>
          <c:orientation val="minMax"/>
        </c:scaling>
        <c:delete val="1"/>
        <c:axPos val="t"/>
        <c:numFmt formatCode="0%" sourceLinked="1"/>
        <c:majorTickMark val="out"/>
        <c:minorTickMark val="none"/>
        <c:tickLblPos val="nextTo"/>
        <c:crossAx val="435936384"/>
        <c:crosses val="autoZero"/>
        <c:crossBetween val="between"/>
      </c:valAx>
    </c:plotArea>
    <c:legend>
      <c:legendPos val="t"/>
      <c:layout>
        <c:manualLayout>
          <c:xMode val="edge"/>
          <c:yMode val="edge"/>
          <c:x val="5.1054268823931846E-2"/>
          <c:y val="1.2778933199534717E-3"/>
          <c:w val="0.93989265742959782"/>
          <c:h val="5.3649758014418625E-2"/>
        </c:manualLayout>
      </c:layout>
      <c:overlay val="0"/>
      <c:txPr>
        <a:bodyPr/>
        <a:lstStyle/>
        <a:p>
          <a:pPr>
            <a:defRPr sz="1200" b="1"/>
          </a:pPr>
          <a:endParaRPr lang="el-GR"/>
        </a:p>
      </c:txPr>
    </c:legend>
    <c:plotVisOnly val="1"/>
    <c:dispBlanksAs val="gap"/>
    <c:showDLblsOverMax val="0"/>
  </c:chart>
  <c:spPr>
    <a:solidFill>
      <a:schemeClr val="accent1">
        <a:lumMod val="20000"/>
        <a:lumOff val="80000"/>
        <a:alpha val="6000"/>
      </a:schemeClr>
    </a:solidFill>
    <a:ln>
      <a:noFill/>
    </a:ln>
  </c:spPr>
  <c:txPr>
    <a:bodyPr/>
    <a:lstStyle/>
    <a:p>
      <a:pPr>
        <a:defRPr sz="1000"/>
      </a:pPr>
      <a:endParaRPr lang="el-G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Δένδιας Νίκος</c:v>
                </c:pt>
                <c:pt idx="1">
                  <c:v>Κικίλιας Βασίλης</c:v>
                </c:pt>
                <c:pt idx="2">
                  <c:v>Χρυσοχοϊδης Μιχάλης</c:v>
                </c:pt>
                <c:pt idx="3">
                  <c:v>Πιερρακάκης Κυριάκος</c:v>
                </c:pt>
                <c:pt idx="4">
                  <c:v>Γεωργιάδης Άδωνις</c:v>
                </c:pt>
                <c:pt idx="5">
                  <c:v>Σταϊκούρας Χρήστος</c:v>
                </c:pt>
                <c:pt idx="6">
                  <c:v>Παναγιωτόπουλος Νίκος</c:v>
                </c:pt>
                <c:pt idx="7">
                  <c:v>Χαρδαλιάς Νίκος</c:v>
                </c:pt>
                <c:pt idx="8">
                  <c:v>Κεραμέως Νίκη</c:v>
                </c:pt>
                <c:pt idx="9">
                  <c:v>Θεοδωρικάκος Παναγιώτης</c:v>
                </c:pt>
                <c:pt idx="10">
                  <c:v>Χατζηδάκης Κωστής</c:v>
                </c:pt>
                <c:pt idx="11">
                  <c:v>Βρούτσης Γιάννης</c:v>
                </c:pt>
                <c:pt idx="12">
                  <c:v>Άλλος</c:v>
                </c:pt>
                <c:pt idx="13">
                  <c:v>Κανένα</c:v>
                </c:pt>
                <c:pt idx="14">
                  <c:v>ΔΓ/ΔΑ</c:v>
                </c:pt>
              </c:strCache>
            </c:strRef>
          </c:cat>
          <c:val>
            <c:numRef>
              <c:f>Sheet1!$B$2:$B$16</c:f>
              <c:numCache>
                <c:formatCode>0</c:formatCode>
                <c:ptCount val="15"/>
                <c:pt idx="0">
                  <c:v>14</c:v>
                </c:pt>
                <c:pt idx="1">
                  <c:v>12.7</c:v>
                </c:pt>
                <c:pt idx="2">
                  <c:v>10.4</c:v>
                </c:pt>
                <c:pt idx="3">
                  <c:v>7.9</c:v>
                </c:pt>
                <c:pt idx="4">
                  <c:v>6.8</c:v>
                </c:pt>
                <c:pt idx="5">
                  <c:v>3.9</c:v>
                </c:pt>
                <c:pt idx="6">
                  <c:v>3.5</c:v>
                </c:pt>
                <c:pt idx="7">
                  <c:v>3.4</c:v>
                </c:pt>
                <c:pt idx="8">
                  <c:v>2.6</c:v>
                </c:pt>
                <c:pt idx="9">
                  <c:v>2</c:v>
                </c:pt>
                <c:pt idx="10">
                  <c:v>1.9</c:v>
                </c:pt>
                <c:pt idx="11">
                  <c:v>1.4</c:v>
                </c:pt>
                <c:pt idx="12">
                  <c:v>6.5</c:v>
                </c:pt>
                <c:pt idx="13">
                  <c:v>24.2</c:v>
                </c:pt>
                <c:pt idx="14">
                  <c:v>26.1</c:v>
                </c:pt>
              </c:numCache>
            </c:numRef>
          </c:val>
          <c:extLst xmlns:c16r2="http://schemas.microsoft.com/office/drawing/2015/06/chart">
            <c:ext xmlns:c16="http://schemas.microsoft.com/office/drawing/2014/chart" uri="{C3380CC4-5D6E-409C-BE32-E72D297353CC}">
              <c16:uniqueId val="{00000000-3893-4F2A-AF6F-A84A40A93F25}"/>
            </c:ext>
          </c:extLst>
        </c:ser>
        <c:dLbls>
          <c:showLegendKey val="0"/>
          <c:showVal val="1"/>
          <c:showCatName val="0"/>
          <c:showSerName val="0"/>
          <c:showPercent val="0"/>
          <c:showBubbleSize val="0"/>
        </c:dLbls>
        <c:gapWidth val="54"/>
        <c:overlap val="-25"/>
        <c:axId val="435939648"/>
        <c:axId val="435932032"/>
      </c:barChart>
      <c:catAx>
        <c:axId val="435939648"/>
        <c:scaling>
          <c:orientation val="maxMin"/>
        </c:scaling>
        <c:delete val="0"/>
        <c:axPos val="l"/>
        <c:numFmt formatCode="General" sourceLinked="1"/>
        <c:majorTickMark val="none"/>
        <c:minorTickMark val="none"/>
        <c:tickLblPos val="nextTo"/>
        <c:txPr>
          <a:bodyPr/>
          <a:lstStyle/>
          <a:p>
            <a:pPr>
              <a:defRPr sz="1000" b="1"/>
            </a:pPr>
            <a:endParaRPr lang="el-GR"/>
          </a:p>
        </c:txPr>
        <c:crossAx val="435932032"/>
        <c:crosses val="autoZero"/>
        <c:auto val="1"/>
        <c:lblAlgn val="ctr"/>
        <c:lblOffset val="100"/>
        <c:noMultiLvlLbl val="0"/>
      </c:catAx>
      <c:valAx>
        <c:axId val="435932032"/>
        <c:scaling>
          <c:orientation val="minMax"/>
        </c:scaling>
        <c:delete val="1"/>
        <c:axPos val="t"/>
        <c:numFmt formatCode="0" sourceLinked="1"/>
        <c:majorTickMark val="out"/>
        <c:minorTickMark val="none"/>
        <c:tickLblPos val="nextTo"/>
        <c:crossAx val="435939648"/>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83A4-42FB-A611-C25AF085C6A4}"/>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83A4-42FB-A611-C25AF085C6A4}"/>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83A4-42FB-A611-C25AF085C6A4}"/>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Θετικά</c:v>
                </c:pt>
                <c:pt idx="1">
                  <c:v>Ουδέτερα</c:v>
                </c:pt>
                <c:pt idx="2">
                  <c:v>Αρνητικά</c:v>
                </c:pt>
                <c:pt idx="3">
                  <c:v>ΔΓ/ΔΑ (αυθ.)</c:v>
                </c:pt>
              </c:strCache>
            </c:strRef>
          </c:cat>
          <c:val>
            <c:numRef>
              <c:f>Sheet1!$B$2:$B$5</c:f>
              <c:numCache>
                <c:formatCode>0</c:formatCode>
                <c:ptCount val="4"/>
                <c:pt idx="0">
                  <c:v>14.1</c:v>
                </c:pt>
                <c:pt idx="1">
                  <c:v>32</c:v>
                </c:pt>
                <c:pt idx="2">
                  <c:v>53.2</c:v>
                </c:pt>
                <c:pt idx="3">
                  <c:v>0.7</c:v>
                </c:pt>
              </c:numCache>
            </c:numRef>
          </c:val>
          <c:extLst xmlns:c16r2="http://schemas.microsoft.com/office/drawing/2015/06/chart">
            <c:ext xmlns:c16="http://schemas.microsoft.com/office/drawing/2014/chart" uri="{C3380CC4-5D6E-409C-BE32-E72D297353CC}">
              <c16:uniqueId val="{00000006-83A4-42FB-A611-C25AF085C6A4}"/>
            </c:ext>
          </c:extLst>
        </c:ser>
        <c:dLbls>
          <c:showLegendKey val="0"/>
          <c:showVal val="1"/>
          <c:showCatName val="0"/>
          <c:showSerName val="0"/>
          <c:showPercent val="0"/>
          <c:showBubbleSize val="0"/>
        </c:dLbls>
        <c:gapWidth val="150"/>
        <c:overlap val="-25"/>
        <c:axId val="435941280"/>
        <c:axId val="435941824"/>
      </c:barChart>
      <c:catAx>
        <c:axId val="435941280"/>
        <c:scaling>
          <c:orientation val="minMax"/>
        </c:scaling>
        <c:delete val="0"/>
        <c:axPos val="b"/>
        <c:numFmt formatCode="General" sourceLinked="0"/>
        <c:majorTickMark val="none"/>
        <c:minorTickMark val="none"/>
        <c:tickLblPos val="nextTo"/>
        <c:txPr>
          <a:bodyPr/>
          <a:lstStyle/>
          <a:p>
            <a:pPr>
              <a:defRPr sz="1200" b="1" i="0"/>
            </a:pPr>
            <a:endParaRPr lang="el-GR"/>
          </a:p>
        </c:txPr>
        <c:crossAx val="435941824"/>
        <c:crosses val="autoZero"/>
        <c:auto val="1"/>
        <c:lblAlgn val="ctr"/>
        <c:lblOffset val="100"/>
        <c:noMultiLvlLbl val="0"/>
      </c:catAx>
      <c:valAx>
        <c:axId val="435941824"/>
        <c:scaling>
          <c:orientation val="minMax"/>
        </c:scaling>
        <c:delete val="1"/>
        <c:axPos val="l"/>
        <c:numFmt formatCode="0" sourceLinked="1"/>
        <c:majorTickMark val="out"/>
        <c:minorTickMark val="none"/>
        <c:tickLblPos val="nextTo"/>
        <c:crossAx val="435941280"/>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Θετικά</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14.1</c:v>
                </c:pt>
                <c:pt idx="2" formatCode="0">
                  <c:v>27.1</c:v>
                </c:pt>
                <c:pt idx="3" formatCode="0">
                  <c:v>5.0999999999999996</c:v>
                </c:pt>
                <c:pt idx="4" formatCode="0">
                  <c:v>24.1</c:v>
                </c:pt>
                <c:pt idx="5" formatCode="0">
                  <c:v>4.7</c:v>
                </c:pt>
                <c:pt idx="6" formatCode="0">
                  <c:v>8.1</c:v>
                </c:pt>
                <c:pt idx="7" formatCode="0">
                  <c:v>9.8000000000000007</c:v>
                </c:pt>
                <c:pt idx="9" formatCode="0">
                  <c:v>2.9</c:v>
                </c:pt>
                <c:pt idx="10" formatCode="0">
                  <c:v>4</c:v>
                </c:pt>
                <c:pt idx="11" formatCode="0">
                  <c:v>11.7</c:v>
                </c:pt>
                <c:pt idx="12" formatCode="0">
                  <c:v>24.2</c:v>
                </c:pt>
                <c:pt idx="13" formatCode="0">
                  <c:v>32.1</c:v>
                </c:pt>
                <c:pt idx="14" formatCode="0">
                  <c:v>8.5</c:v>
                </c:pt>
              </c:numCache>
            </c:numRef>
          </c:val>
          <c:extLst xmlns:c16r2="http://schemas.microsoft.com/office/drawing/2015/06/chart">
            <c:ext xmlns:c16="http://schemas.microsoft.com/office/drawing/2014/chart" uri="{C3380CC4-5D6E-409C-BE32-E72D297353CC}">
              <c16:uniqueId val="{00000000-341F-4548-A5BA-9A1A62E0622C}"/>
            </c:ext>
          </c:extLst>
        </c:ser>
        <c:ser>
          <c:idx val="1"/>
          <c:order val="1"/>
          <c:tx>
            <c:strRef>
              <c:f>Sheet1!$C$1</c:f>
              <c:strCache>
                <c:ptCount val="1"/>
                <c:pt idx="0">
                  <c:v>Ουδέτερα</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32</c:v>
                </c:pt>
                <c:pt idx="2" formatCode="0">
                  <c:v>41.2</c:v>
                </c:pt>
                <c:pt idx="3" formatCode="0">
                  <c:v>23.2</c:v>
                </c:pt>
                <c:pt idx="4" formatCode="0">
                  <c:v>39.200000000000003</c:v>
                </c:pt>
                <c:pt idx="5" formatCode="0">
                  <c:v>11.5</c:v>
                </c:pt>
                <c:pt idx="6" formatCode="0">
                  <c:v>25</c:v>
                </c:pt>
                <c:pt idx="7" formatCode="0">
                  <c:v>33.5</c:v>
                </c:pt>
                <c:pt idx="9" formatCode="0">
                  <c:v>18.899999999999999</c:v>
                </c:pt>
                <c:pt idx="10" formatCode="0">
                  <c:v>26.6</c:v>
                </c:pt>
                <c:pt idx="11" formatCode="0">
                  <c:v>35.4</c:v>
                </c:pt>
                <c:pt idx="12" formatCode="0">
                  <c:v>42.1</c:v>
                </c:pt>
                <c:pt idx="13" formatCode="0">
                  <c:v>38.5</c:v>
                </c:pt>
                <c:pt idx="14" formatCode="0">
                  <c:v>22.1</c:v>
                </c:pt>
              </c:numCache>
            </c:numRef>
          </c:val>
          <c:extLst xmlns:c16r2="http://schemas.microsoft.com/office/drawing/2015/06/chart">
            <c:ext xmlns:c16="http://schemas.microsoft.com/office/drawing/2014/chart" uri="{C3380CC4-5D6E-409C-BE32-E72D297353CC}">
              <c16:uniqueId val="{00000001-341F-4548-A5BA-9A1A62E0622C}"/>
            </c:ext>
          </c:extLst>
        </c:ser>
        <c:ser>
          <c:idx val="2"/>
          <c:order val="2"/>
          <c:tx>
            <c:strRef>
              <c:f>Sheet1!$D$1</c:f>
              <c:strCache>
                <c:ptCount val="1"/>
                <c:pt idx="0">
                  <c:v>Αρνητικά</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53.2</c:v>
                </c:pt>
                <c:pt idx="2" formatCode="0">
                  <c:v>30.5</c:v>
                </c:pt>
                <c:pt idx="3" formatCode="0">
                  <c:v>71.3</c:v>
                </c:pt>
                <c:pt idx="4" formatCode="0">
                  <c:v>36.700000000000003</c:v>
                </c:pt>
                <c:pt idx="5" formatCode="0">
                  <c:v>83.9</c:v>
                </c:pt>
                <c:pt idx="6" formatCode="0">
                  <c:v>66.900000000000006</c:v>
                </c:pt>
                <c:pt idx="7" formatCode="0">
                  <c:v>55.8</c:v>
                </c:pt>
                <c:pt idx="9" formatCode="0">
                  <c:v>78.099999999999994</c:v>
                </c:pt>
                <c:pt idx="10" formatCode="0">
                  <c:v>69.400000000000006</c:v>
                </c:pt>
                <c:pt idx="11" formatCode="0">
                  <c:v>52.9</c:v>
                </c:pt>
                <c:pt idx="12" formatCode="0">
                  <c:v>33.299999999999997</c:v>
                </c:pt>
                <c:pt idx="13" formatCode="0">
                  <c:v>27.6</c:v>
                </c:pt>
                <c:pt idx="14" formatCode="0">
                  <c:v>67.8</c:v>
                </c:pt>
              </c:numCache>
            </c:numRef>
          </c:val>
          <c:extLst xmlns:c16r2="http://schemas.microsoft.com/office/drawing/2015/06/chart">
            <c:ext xmlns:c16="http://schemas.microsoft.com/office/drawing/2014/chart" uri="{C3380CC4-5D6E-409C-BE32-E72D297353CC}">
              <c16:uniqueId val="{00000002-341F-4548-A5BA-9A1A62E0622C}"/>
            </c:ext>
          </c:extLst>
        </c:ser>
        <c:ser>
          <c:idx val="3"/>
          <c:order val="3"/>
          <c:tx>
            <c:strRef>
              <c:f>Sheet1!$E$1</c:f>
              <c:strCache>
                <c:ptCount val="1"/>
                <c:pt idx="0">
                  <c:v>ΔΓ/ΔΑ (αυθ.)</c:v>
                </c:pt>
              </c:strCache>
            </c:strRef>
          </c:tx>
          <c:invertIfNegative val="0"/>
          <c:dLbls>
            <c:spPr>
              <a:noFill/>
              <a:ln>
                <a:noFill/>
              </a:ln>
              <a:effectLst/>
            </c:spPr>
            <c:txPr>
              <a:bodyPr wrap="square" lIns="38100" tIns="19050" rIns="38100" bIns="19050" anchor="ctr">
                <a:spAutoFit/>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0.7</c:v>
                </c:pt>
                <c:pt idx="2" formatCode="0">
                  <c:v>1.2</c:v>
                </c:pt>
                <c:pt idx="7" formatCode="0">
                  <c:v>1</c:v>
                </c:pt>
                <c:pt idx="13" formatCode="0">
                  <c:v>1.9</c:v>
                </c:pt>
                <c:pt idx="14" formatCode="0">
                  <c:v>1.7</c:v>
                </c:pt>
              </c:numCache>
            </c:numRef>
          </c:val>
          <c:extLst xmlns:c16r2="http://schemas.microsoft.com/office/drawing/2015/06/chart">
            <c:ext xmlns:c16="http://schemas.microsoft.com/office/drawing/2014/chart" uri="{C3380CC4-5D6E-409C-BE32-E72D297353CC}">
              <c16:uniqueId val="{00000000-B327-482D-9E9D-4F2302E23C30}"/>
            </c:ext>
          </c:extLst>
        </c:ser>
        <c:dLbls>
          <c:showLegendKey val="0"/>
          <c:showVal val="1"/>
          <c:showCatName val="0"/>
          <c:showSerName val="0"/>
          <c:showPercent val="0"/>
          <c:showBubbleSize val="0"/>
        </c:dLbls>
        <c:gapWidth val="25"/>
        <c:overlap val="100"/>
        <c:axId val="435942368"/>
        <c:axId val="435929856"/>
      </c:barChart>
      <c:catAx>
        <c:axId val="435942368"/>
        <c:scaling>
          <c:orientation val="maxMin"/>
        </c:scaling>
        <c:delete val="0"/>
        <c:axPos val="l"/>
        <c:numFmt formatCode="General" sourceLinked="0"/>
        <c:majorTickMark val="none"/>
        <c:minorTickMark val="none"/>
        <c:tickLblPos val="nextTo"/>
        <c:txPr>
          <a:bodyPr/>
          <a:lstStyle/>
          <a:p>
            <a:pPr>
              <a:defRPr sz="1000" b="1"/>
            </a:pPr>
            <a:endParaRPr lang="el-GR"/>
          </a:p>
        </c:txPr>
        <c:crossAx val="435929856"/>
        <c:crosses val="autoZero"/>
        <c:auto val="1"/>
        <c:lblAlgn val="ctr"/>
        <c:lblOffset val="100"/>
        <c:noMultiLvlLbl val="0"/>
      </c:catAx>
      <c:valAx>
        <c:axId val="435929856"/>
        <c:scaling>
          <c:orientation val="minMax"/>
        </c:scaling>
        <c:delete val="1"/>
        <c:axPos val="t"/>
        <c:numFmt formatCode="0%" sourceLinked="1"/>
        <c:majorTickMark val="out"/>
        <c:minorTickMark val="none"/>
        <c:tickLblPos val="nextTo"/>
        <c:crossAx val="435942368"/>
        <c:crosses val="autoZero"/>
        <c:crossBetween val="between"/>
      </c:valAx>
    </c:plotArea>
    <c:legend>
      <c:legendPos val="t"/>
      <c:layout>
        <c:manualLayout>
          <c:xMode val="edge"/>
          <c:yMode val="edge"/>
          <c:x val="1.5209603304550857E-2"/>
          <c:y val="0"/>
          <c:w val="0.92645147806892125"/>
          <c:h val="5.2109456306377172E-2"/>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0587135958599755E-2"/>
          <c:y val="0.22171234670522996"/>
          <c:w val="0.92165613768098842"/>
          <c:h val="0.47237515324732504"/>
        </c:manualLayout>
      </c:layout>
      <c:lineChart>
        <c:grouping val="standard"/>
        <c:varyColors val="0"/>
        <c:ser>
          <c:idx val="0"/>
          <c:order val="0"/>
          <c:tx>
            <c:strRef>
              <c:f>Sheet1!$B$1</c:f>
              <c:strCache>
                <c:ptCount val="1"/>
                <c:pt idx="0">
                  <c:v>Θετικά</c:v>
                </c:pt>
              </c:strCache>
            </c:strRef>
          </c:tx>
          <c:marker>
            <c:symbol val="none"/>
          </c:marker>
          <c:dPt>
            <c:idx val="1"/>
            <c:bubble3D val="0"/>
            <c:extLst xmlns:c16r2="http://schemas.microsoft.com/office/drawing/2015/06/chart">
              <c:ext xmlns:c16="http://schemas.microsoft.com/office/drawing/2014/chart" uri="{C3380CC4-5D6E-409C-BE32-E72D297353CC}">
                <c16:uniqueId val="{00000000-D997-4D15-9C3D-52F27EEE65E5}"/>
              </c:ext>
            </c:extLst>
          </c:dPt>
          <c:dPt>
            <c:idx val="2"/>
            <c:bubble3D val="0"/>
            <c:extLst xmlns:c16r2="http://schemas.microsoft.com/office/drawing/2015/06/chart">
              <c:ext xmlns:c16="http://schemas.microsoft.com/office/drawing/2014/chart" uri="{C3380CC4-5D6E-409C-BE32-E72D297353CC}">
                <c16:uniqueId val="{00000001-D997-4D15-9C3D-52F27EEE65E5}"/>
              </c:ext>
            </c:extLst>
          </c:dPt>
          <c:dPt>
            <c:idx val="3"/>
            <c:bubble3D val="0"/>
            <c:extLst xmlns:c16r2="http://schemas.microsoft.com/office/drawing/2015/06/chart">
              <c:ext xmlns:c16="http://schemas.microsoft.com/office/drawing/2014/chart" uri="{C3380CC4-5D6E-409C-BE32-E72D297353CC}">
                <c16:uniqueId val="{00000002-D997-4D15-9C3D-52F27EEE65E5}"/>
              </c:ext>
            </c:extLst>
          </c:dPt>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F41-4FB6-9A6E-CEBC119C6A12}"/>
                </c:ext>
                <c:ext xmlns:c15="http://schemas.microsoft.com/office/drawing/2012/chart" uri="{CE6537A1-D6FC-4f65-9D91-7224C49458BB}"/>
              </c:extLst>
            </c:dLbl>
            <c:dLbl>
              <c:idx val="1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F41-4FB6-9A6E-CEBC119C6A12}"/>
                </c:ext>
                <c:ext xmlns:c15="http://schemas.microsoft.com/office/drawing/2012/chart" uri="{CE6537A1-D6FC-4f65-9D91-7224C49458BB}"/>
              </c:extLst>
            </c:dLbl>
            <c:dLbl>
              <c:idx val="3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F41-4FB6-9A6E-CEBC119C6A12}"/>
                </c:ext>
                <c:ext xmlns:c15="http://schemas.microsoft.com/office/drawing/2012/chart" uri="{CE6537A1-D6FC-4f65-9D91-7224C49458BB}"/>
              </c:extLst>
            </c:dLbl>
            <c:dLbl>
              <c:idx val="4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F41-4FB6-9A6E-CEBC119C6A12}"/>
                </c:ext>
                <c:ext xmlns:c15="http://schemas.microsoft.com/office/drawing/2012/chart" uri="{CE6537A1-D6FC-4f65-9D91-7224C49458BB}"/>
              </c:extLst>
            </c:dLbl>
            <c:dLbl>
              <c:idx val="50"/>
              <c:layout>
                <c:manualLayout>
                  <c:x val="-6.6671778779227406E-2"/>
                  <c:y val="-5.90799277317877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F41-4FB6-9A6E-CEBC119C6A12}"/>
                </c:ext>
                <c:ext xmlns:c15="http://schemas.microsoft.com/office/drawing/2012/chart" uri="{CE6537A1-D6FC-4f65-9D91-7224C49458BB}"/>
              </c:extLst>
            </c:dLbl>
            <c:dLbl>
              <c:idx val="51"/>
              <c:layout>
                <c:manualLayout>
                  <c:x val="-3.2337061243108367E-2"/>
                  <c:y val="5.540483863009226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EF41-4FB6-9A6E-CEBC119C6A12}"/>
                </c:ext>
                <c:ext xmlns:c15="http://schemas.microsoft.com/office/drawing/2012/chart" uri="{CE6537A1-D6FC-4f65-9D91-7224C49458BB}"/>
              </c:extLst>
            </c:dLbl>
            <c:dLbl>
              <c:idx val="56"/>
              <c:delete val="1"/>
              <c:extLst xmlns:c16r2="http://schemas.microsoft.com/office/drawing/2015/06/chart">
                <c:ext xmlns:c16="http://schemas.microsoft.com/office/drawing/2014/chart" uri="{C3380CC4-5D6E-409C-BE32-E72D297353CC}">
                  <c16:uniqueId val="{00000009-EF41-4FB6-9A6E-CEBC119C6A12}"/>
                </c:ext>
                <c:ext xmlns:c15="http://schemas.microsoft.com/office/drawing/2012/chart" uri="{CE6537A1-D6FC-4f65-9D91-7224C49458BB}"/>
              </c:extLst>
            </c:dLbl>
            <c:dLbl>
              <c:idx val="57"/>
              <c:layout>
                <c:manualLayout>
                  <c:x val="-6.554809711440919E-2"/>
                  <c:y val="1.925175451581436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F41-4FB6-9A6E-CEBC119C6A12}"/>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03-2783-45F1-8BD3-74F3A587D7FA}"/>
                </c:ext>
                <c:ext xmlns:c15="http://schemas.microsoft.com/office/drawing/2012/chart" uri="{CE6537A1-D6FC-4f65-9D91-7224C49458BB}"/>
              </c:extLst>
            </c:dLbl>
            <c:dLbl>
              <c:idx val="59"/>
              <c:delete val="1"/>
              <c:extLst xmlns:c16r2="http://schemas.microsoft.com/office/drawing/2015/06/chart">
                <c:ext xmlns:c16="http://schemas.microsoft.com/office/drawing/2014/chart" uri="{C3380CC4-5D6E-409C-BE32-E72D297353CC}">
                  <c16:uniqueId val="{00000004-D6CF-4925-ABB6-B22CCBC239B8}"/>
                </c:ext>
                <c:ext xmlns:c15="http://schemas.microsoft.com/office/drawing/2012/chart" uri="{CE6537A1-D6FC-4f65-9D91-7224C49458BB}"/>
              </c:extLst>
            </c:dLbl>
            <c:dLbl>
              <c:idx val="60"/>
              <c:layout>
                <c:manualLayout>
                  <c:x val="-3.1213379578290037E-2"/>
                  <c:y val="3.83070867636062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D66-4B04-B01D-9F3B907AA974}"/>
                </c:ext>
                <c:ext xmlns:c15="http://schemas.microsoft.com/office/drawing/2012/chart" uri="{CE6537A1-D6FC-4f65-9D91-7224C49458BB}"/>
              </c:extLst>
            </c:dLbl>
            <c:dLbl>
              <c:idx val="6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7BE2-41A0-BE89-141B4B02A6A9}"/>
                </c:ext>
                <c:ext xmlns:c15="http://schemas.microsoft.com/office/drawing/2012/chart" uri="{CE6537A1-D6FC-4f65-9D91-7224C49458BB}"/>
              </c:extLst>
            </c:dLbl>
            <c:numFmt formatCode="#,##0" sourceLinked="0"/>
            <c:spPr>
              <a:noFill/>
              <a:ln>
                <a:noFill/>
              </a:ln>
              <a:effectLst/>
            </c:spPr>
            <c:txPr>
              <a:bodyPr/>
              <a:lstStyle/>
              <a:p>
                <a:pPr>
                  <a:defRPr sz="800" b="1">
                    <a:solidFill>
                      <a:schemeClr val="accent1"/>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Sheet1!$A$2:$A$63</c:f>
              <c:strCache>
                <c:ptCount val="62"/>
                <c:pt idx="0">
                  <c:v>Οκτ-14</c:v>
                </c:pt>
                <c:pt idx="1">
                  <c:v>Νοε-14</c:v>
                </c:pt>
                <c:pt idx="2">
                  <c:v>Δεκ-14</c:v>
                </c:pt>
                <c:pt idx="3">
                  <c:v>Ιαν-15</c:v>
                </c:pt>
                <c:pt idx="4">
                  <c:v>Φεβ-15</c:v>
                </c:pt>
                <c:pt idx="5">
                  <c:v>Μαρ-15</c:v>
                </c:pt>
                <c:pt idx="6">
                  <c:v>Απρ-15</c:v>
                </c:pt>
                <c:pt idx="7">
                  <c:v>Ιούν-15</c:v>
                </c:pt>
                <c:pt idx="8">
                  <c:v>Ιούλ-15 (2)</c:v>
                </c:pt>
                <c:pt idx="9">
                  <c:v>Οκτ-15</c:v>
                </c:pt>
                <c:pt idx="10">
                  <c:v>Ιαν-16</c:v>
                </c:pt>
                <c:pt idx="11">
                  <c:v>Φεβ-16</c:v>
                </c:pt>
                <c:pt idx="12">
                  <c:v>Μαρ-16</c:v>
                </c:pt>
                <c:pt idx="13">
                  <c:v>Απρ-16</c:v>
                </c:pt>
                <c:pt idx="14">
                  <c:v>Μάι-16</c:v>
                </c:pt>
                <c:pt idx="15">
                  <c:v>Ιούν-16</c:v>
                </c:pt>
                <c:pt idx="16">
                  <c:v>Σεπ-16</c:v>
                </c:pt>
                <c:pt idx="17">
                  <c:v>Οκτ-16</c:v>
                </c:pt>
                <c:pt idx="18">
                  <c:v>Νοε-16</c:v>
                </c:pt>
                <c:pt idx="19">
                  <c:v>Δεκ-16</c:v>
                </c:pt>
                <c:pt idx="20">
                  <c:v>Ιαν-17</c:v>
                </c:pt>
                <c:pt idx="21">
                  <c:v>Φεβ-17</c:v>
                </c:pt>
                <c:pt idx="22">
                  <c:v>Μαρ-17</c:v>
                </c:pt>
                <c:pt idx="23">
                  <c:v>Απρ-17</c:v>
                </c:pt>
                <c:pt idx="24">
                  <c:v>Μάι-17</c:v>
                </c:pt>
                <c:pt idx="25">
                  <c:v>Ιούν-17</c:v>
                </c:pt>
                <c:pt idx="26">
                  <c:v>Σεπ-17</c:v>
                </c:pt>
                <c:pt idx="27">
                  <c:v>Οκτ-17</c:v>
                </c:pt>
                <c:pt idx="28">
                  <c:v>Νοε-17</c:v>
                </c:pt>
                <c:pt idx="29">
                  <c:v>Δεκ-17</c:v>
                </c:pt>
                <c:pt idx="30">
                  <c:v>Ιαν-18</c:v>
                </c:pt>
                <c:pt idx="31">
                  <c:v>Φεβ-18 (1)</c:v>
                </c:pt>
                <c:pt idx="32">
                  <c:v>Φεβ-18</c:v>
                </c:pt>
                <c:pt idx="33">
                  <c:v>Μαρ-18</c:v>
                </c:pt>
                <c:pt idx="34">
                  <c:v>Απρ-18</c:v>
                </c:pt>
                <c:pt idx="35">
                  <c:v>Μάι-18</c:v>
                </c:pt>
                <c:pt idx="36">
                  <c:v>Ιουν-18</c:v>
                </c:pt>
                <c:pt idx="37">
                  <c:v>Σεπ-18</c:v>
                </c:pt>
                <c:pt idx="38">
                  <c:v>Οκτ-18</c:v>
                </c:pt>
                <c:pt idx="39">
                  <c:v>Νοε-18</c:v>
                </c:pt>
                <c:pt idx="40">
                  <c:v>Δεκ-18</c:v>
                </c:pt>
                <c:pt idx="41">
                  <c:v>Ιαν-19</c:v>
                </c:pt>
                <c:pt idx="42">
                  <c:v>Φεβ-19</c:v>
                </c:pt>
                <c:pt idx="43">
                  <c:v>Μαρ-19</c:v>
                </c:pt>
                <c:pt idx="44">
                  <c:v>Απρ-19</c:v>
                </c:pt>
                <c:pt idx="45">
                  <c:v>14-16/5/19</c:v>
                </c:pt>
                <c:pt idx="46">
                  <c:v>16-20/5/19</c:v>
                </c:pt>
                <c:pt idx="47">
                  <c:v>Μαι-19</c:v>
                </c:pt>
                <c:pt idx="48">
                  <c:v>3-5/6/19</c:v>
                </c:pt>
                <c:pt idx="49">
                  <c:v>14-19/6/19</c:v>
                </c:pt>
                <c:pt idx="50">
                  <c:v>Ιουλ-19</c:v>
                </c:pt>
                <c:pt idx="51">
                  <c:v>Σεπ-19</c:v>
                </c:pt>
                <c:pt idx="52">
                  <c:v>Οκτ-19</c:v>
                </c:pt>
                <c:pt idx="53">
                  <c:v>Νοε-19</c:v>
                </c:pt>
                <c:pt idx="54">
                  <c:v>Δεκ-19</c:v>
                </c:pt>
                <c:pt idx="55">
                  <c:v>Ιαν-20</c:v>
                </c:pt>
                <c:pt idx="56">
                  <c:v>Φεβ-20</c:v>
                </c:pt>
                <c:pt idx="57">
                  <c:v>Μαρ-20</c:v>
                </c:pt>
                <c:pt idx="58">
                  <c:v>Απρ-20</c:v>
                </c:pt>
                <c:pt idx="59">
                  <c:v>Μάι-20</c:v>
                </c:pt>
                <c:pt idx="60">
                  <c:v>Ιούν-20</c:v>
                </c:pt>
                <c:pt idx="61">
                  <c:v>Σεπ-20</c:v>
                </c:pt>
              </c:strCache>
            </c:strRef>
          </c:cat>
          <c:val>
            <c:numRef>
              <c:f>Sheet1!$B$2:$B$63</c:f>
              <c:numCache>
                <c:formatCode>General</c:formatCode>
                <c:ptCount val="62"/>
                <c:pt idx="0">
                  <c:v>10</c:v>
                </c:pt>
                <c:pt idx="1">
                  <c:v>9</c:v>
                </c:pt>
                <c:pt idx="2">
                  <c:v>6</c:v>
                </c:pt>
                <c:pt idx="3">
                  <c:v>6</c:v>
                </c:pt>
                <c:pt idx="4">
                  <c:v>9</c:v>
                </c:pt>
                <c:pt idx="5">
                  <c:v>9</c:v>
                </c:pt>
                <c:pt idx="6">
                  <c:v>6</c:v>
                </c:pt>
                <c:pt idx="7">
                  <c:v>4</c:v>
                </c:pt>
                <c:pt idx="8">
                  <c:v>4</c:v>
                </c:pt>
                <c:pt idx="9">
                  <c:v>2</c:v>
                </c:pt>
                <c:pt idx="10">
                  <c:v>1</c:v>
                </c:pt>
                <c:pt idx="11">
                  <c:v>2</c:v>
                </c:pt>
                <c:pt idx="12">
                  <c:v>2</c:v>
                </c:pt>
                <c:pt idx="13">
                  <c:v>2</c:v>
                </c:pt>
                <c:pt idx="14">
                  <c:v>3</c:v>
                </c:pt>
                <c:pt idx="15">
                  <c:v>2</c:v>
                </c:pt>
                <c:pt idx="16">
                  <c:v>1</c:v>
                </c:pt>
                <c:pt idx="17">
                  <c:v>2</c:v>
                </c:pt>
                <c:pt idx="18">
                  <c:v>1</c:v>
                </c:pt>
                <c:pt idx="19">
                  <c:v>2</c:v>
                </c:pt>
                <c:pt idx="20">
                  <c:v>3</c:v>
                </c:pt>
                <c:pt idx="21">
                  <c:v>2</c:v>
                </c:pt>
                <c:pt idx="22">
                  <c:v>2</c:v>
                </c:pt>
                <c:pt idx="23">
                  <c:v>2</c:v>
                </c:pt>
                <c:pt idx="24">
                  <c:v>2</c:v>
                </c:pt>
                <c:pt idx="25">
                  <c:v>4</c:v>
                </c:pt>
                <c:pt idx="26">
                  <c:v>5</c:v>
                </c:pt>
                <c:pt idx="27">
                  <c:v>5</c:v>
                </c:pt>
                <c:pt idx="28">
                  <c:v>5</c:v>
                </c:pt>
                <c:pt idx="29">
                  <c:v>6</c:v>
                </c:pt>
                <c:pt idx="30">
                  <c:v>5</c:v>
                </c:pt>
                <c:pt idx="31">
                  <c:v>6</c:v>
                </c:pt>
                <c:pt idx="32">
                  <c:v>7</c:v>
                </c:pt>
                <c:pt idx="33">
                  <c:v>6</c:v>
                </c:pt>
                <c:pt idx="34">
                  <c:v>6</c:v>
                </c:pt>
                <c:pt idx="35">
                  <c:v>7</c:v>
                </c:pt>
                <c:pt idx="36">
                  <c:v>7</c:v>
                </c:pt>
                <c:pt idx="37">
                  <c:v>8</c:v>
                </c:pt>
                <c:pt idx="38">
                  <c:v>8</c:v>
                </c:pt>
                <c:pt idx="39">
                  <c:v>9</c:v>
                </c:pt>
                <c:pt idx="40">
                  <c:v>9</c:v>
                </c:pt>
                <c:pt idx="41">
                  <c:v>9</c:v>
                </c:pt>
                <c:pt idx="42">
                  <c:v>9</c:v>
                </c:pt>
                <c:pt idx="43">
                  <c:v>9</c:v>
                </c:pt>
                <c:pt idx="44">
                  <c:v>12</c:v>
                </c:pt>
                <c:pt idx="45">
                  <c:v>15</c:v>
                </c:pt>
                <c:pt idx="46">
                  <c:v>12</c:v>
                </c:pt>
                <c:pt idx="47">
                  <c:v>11</c:v>
                </c:pt>
                <c:pt idx="48">
                  <c:v>11</c:v>
                </c:pt>
                <c:pt idx="49">
                  <c:v>15</c:v>
                </c:pt>
                <c:pt idx="50">
                  <c:v>15</c:v>
                </c:pt>
                <c:pt idx="51">
                  <c:v>25</c:v>
                </c:pt>
                <c:pt idx="52">
                  <c:v>27</c:v>
                </c:pt>
                <c:pt idx="53">
                  <c:v>27</c:v>
                </c:pt>
                <c:pt idx="54">
                  <c:v>24</c:v>
                </c:pt>
                <c:pt idx="55">
                  <c:v>23</c:v>
                </c:pt>
                <c:pt idx="56">
                  <c:v>25</c:v>
                </c:pt>
                <c:pt idx="57">
                  <c:v>18</c:v>
                </c:pt>
                <c:pt idx="58">
                  <c:v>16</c:v>
                </c:pt>
                <c:pt idx="59">
                  <c:v>14</c:v>
                </c:pt>
                <c:pt idx="60">
                  <c:v>15</c:v>
                </c:pt>
                <c:pt idx="61">
                  <c:v>14</c:v>
                </c:pt>
              </c:numCache>
            </c:numRef>
          </c:val>
          <c:smooth val="0"/>
          <c:extLst xmlns:c16r2="http://schemas.microsoft.com/office/drawing/2015/06/chart">
            <c:ext xmlns:c16="http://schemas.microsoft.com/office/drawing/2014/chart" uri="{C3380CC4-5D6E-409C-BE32-E72D297353CC}">
              <c16:uniqueId val="{0000000F-D997-4D15-9C3D-52F27EEE65E5}"/>
            </c:ext>
          </c:extLst>
        </c:ser>
        <c:ser>
          <c:idx val="1"/>
          <c:order val="1"/>
          <c:tx>
            <c:strRef>
              <c:f>Sheet1!$C$1</c:f>
              <c:strCache>
                <c:ptCount val="1"/>
                <c:pt idx="0">
                  <c:v>Αρνητικά</c:v>
                </c:pt>
              </c:strCache>
            </c:strRef>
          </c:tx>
          <c:spPr>
            <a:ln>
              <a:solidFill>
                <a:schemeClr val="accent3"/>
              </a:solidFill>
            </a:ln>
          </c:spPr>
          <c:marker>
            <c:symbol val="none"/>
          </c:marker>
          <c:dLbls>
            <c:dLbl>
              <c:idx val="0"/>
              <c:layout>
                <c:manualLayout>
                  <c:x val="-3.8579737158766496E-2"/>
                  <c:y val="4.70293741436178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EF41-4FB6-9A6E-CEBC119C6A12}"/>
                </c:ext>
                <c:ext xmlns:c15="http://schemas.microsoft.com/office/drawing/2012/chart" uri="{CE6537A1-D6FC-4f65-9D91-7224C49458BB}"/>
              </c:extLst>
            </c:dLbl>
            <c:dLbl>
              <c:idx val="11"/>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EF41-4FB6-9A6E-CEBC119C6A12}"/>
                </c:ext>
                <c:ext xmlns:c15="http://schemas.microsoft.com/office/drawing/2012/chart" uri="{CE6537A1-D6FC-4f65-9D91-7224C49458BB}"/>
              </c:extLst>
            </c:dLbl>
            <c:dLbl>
              <c:idx val="32"/>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EF41-4FB6-9A6E-CEBC119C6A12}"/>
                </c:ext>
                <c:ext xmlns:c15="http://schemas.microsoft.com/office/drawing/2012/chart" uri="{CE6537A1-D6FC-4f65-9D91-7224C49458BB}"/>
              </c:extLst>
            </c:dLbl>
            <c:dLbl>
              <c:idx val="43"/>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EF41-4FB6-9A6E-CEBC119C6A12}"/>
                </c:ext>
                <c:ext xmlns:c15="http://schemas.microsoft.com/office/drawing/2012/chart" uri="{CE6537A1-D6FC-4f65-9D91-7224C49458BB}"/>
              </c:extLst>
            </c:dLbl>
            <c:dLbl>
              <c:idx val="50"/>
              <c:layout>
                <c:manualLayout>
                  <c:x val="-3.5458399200937366E-2"/>
                  <c:y val="-2.52767940849379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EF41-4FB6-9A6E-CEBC119C6A12}"/>
                </c:ext>
                <c:ext xmlns:c15="http://schemas.microsoft.com/office/drawing/2012/chart" uri="{CE6537A1-D6FC-4f65-9D91-7224C49458BB}"/>
              </c:extLst>
            </c:dLbl>
            <c:dLbl>
              <c:idx val="51"/>
              <c:layout>
                <c:manualLayout>
                  <c:x val="-3.2337061243108478E-2"/>
                  <c:y val="-7.348090623730846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EF41-4FB6-9A6E-CEBC119C6A12}"/>
                </c:ext>
                <c:ext xmlns:c15="http://schemas.microsoft.com/office/drawing/2012/chart" uri="{CE6537A1-D6FC-4f65-9D91-7224C49458BB}"/>
              </c:extLst>
            </c:dLbl>
            <c:dLbl>
              <c:idx val="56"/>
              <c:delete val="1"/>
              <c:extLst xmlns:c16r2="http://schemas.microsoft.com/office/drawing/2015/06/chart">
                <c:ext xmlns:c16="http://schemas.microsoft.com/office/drawing/2014/chart" uri="{C3380CC4-5D6E-409C-BE32-E72D297353CC}">
                  <c16:uniqueId val="{00000011-EF41-4FB6-9A6E-CEBC119C6A12}"/>
                </c:ext>
                <c:ext xmlns:c15="http://schemas.microsoft.com/office/drawing/2012/chart" uri="{CE6537A1-D6FC-4f65-9D91-7224C49458BB}"/>
              </c:extLst>
            </c:dLbl>
            <c:dLbl>
              <c:idx val="57"/>
              <c:layout>
                <c:manualLayout>
                  <c:x val="-6.554809711440919E-2"/>
                  <c:y val="-8.55319342754010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EF41-4FB6-9A6E-CEBC119C6A12}"/>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04-2783-45F1-8BD3-74F3A587D7FA}"/>
                </c:ext>
                <c:ext xmlns:c15="http://schemas.microsoft.com/office/drawing/2012/chart" uri="{CE6537A1-D6FC-4f65-9D91-7224C49458BB}"/>
              </c:extLst>
            </c:dLbl>
            <c:dLbl>
              <c:idx val="59"/>
              <c:delete val="1"/>
              <c:extLst xmlns:c16r2="http://schemas.microsoft.com/office/drawing/2015/06/chart">
                <c:ext xmlns:c16="http://schemas.microsoft.com/office/drawing/2014/chart" uri="{C3380CC4-5D6E-409C-BE32-E72D297353CC}">
                  <c16:uniqueId val="{00000003-D6CF-4925-ABB6-B22CCBC239B8}"/>
                </c:ext>
                <c:ext xmlns:c15="http://schemas.microsoft.com/office/drawing/2012/chart" uri="{CE6537A1-D6FC-4f65-9D91-7224C49458BB}"/>
              </c:extLst>
            </c:dLbl>
            <c:dLbl>
              <c:idx val="60"/>
              <c:layout>
                <c:manualLayout>
                  <c:x val="-4.6820069367435171E-2"/>
                  <c:y val="-0.1106132549921620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D66-4B04-B01D-9F3B907AA974}"/>
                </c:ext>
                <c:ext xmlns:c15="http://schemas.microsoft.com/office/drawing/2012/chart" uri="{CE6537A1-D6FC-4f65-9D91-7224C49458BB}"/>
              </c:extLst>
            </c:dLbl>
            <c:dLbl>
              <c:idx val="61"/>
              <c:layout>
                <c:manualLayout>
                  <c:x val="-1.144477363437137E-16"/>
                  <c:y val="-7.4460170877884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BE2-41A0-BE89-141B4B02A6A9}"/>
                </c:ext>
                <c:ext xmlns:c15="http://schemas.microsoft.com/office/drawing/2012/chart" uri="{CE6537A1-D6FC-4f65-9D91-7224C49458BB}"/>
              </c:extLst>
            </c:dLbl>
            <c:numFmt formatCode="#,##0" sourceLinked="0"/>
            <c:spPr>
              <a:noFill/>
              <a:ln>
                <a:noFill/>
              </a:ln>
              <a:effectLst/>
            </c:spPr>
            <c:txPr>
              <a:bodyPr/>
              <a:lstStyle/>
              <a:p>
                <a:pPr>
                  <a:defRPr sz="800" b="1">
                    <a:solidFill>
                      <a:schemeClr val="accent3"/>
                    </a:solidFill>
                  </a:defRPr>
                </a:pPr>
                <a:endParaRPr lang="el-GR"/>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Sheet1!$A$2:$A$63</c:f>
              <c:strCache>
                <c:ptCount val="62"/>
                <c:pt idx="0">
                  <c:v>Οκτ-14</c:v>
                </c:pt>
                <c:pt idx="1">
                  <c:v>Νοε-14</c:v>
                </c:pt>
                <c:pt idx="2">
                  <c:v>Δεκ-14</c:v>
                </c:pt>
                <c:pt idx="3">
                  <c:v>Ιαν-15</c:v>
                </c:pt>
                <c:pt idx="4">
                  <c:v>Φεβ-15</c:v>
                </c:pt>
                <c:pt idx="5">
                  <c:v>Μαρ-15</c:v>
                </c:pt>
                <c:pt idx="6">
                  <c:v>Απρ-15</c:v>
                </c:pt>
                <c:pt idx="7">
                  <c:v>Ιούν-15</c:v>
                </c:pt>
                <c:pt idx="8">
                  <c:v>Ιούλ-15 (2)</c:v>
                </c:pt>
                <c:pt idx="9">
                  <c:v>Οκτ-15</c:v>
                </c:pt>
                <c:pt idx="10">
                  <c:v>Ιαν-16</c:v>
                </c:pt>
                <c:pt idx="11">
                  <c:v>Φεβ-16</c:v>
                </c:pt>
                <c:pt idx="12">
                  <c:v>Μαρ-16</c:v>
                </c:pt>
                <c:pt idx="13">
                  <c:v>Απρ-16</c:v>
                </c:pt>
                <c:pt idx="14">
                  <c:v>Μάι-16</c:v>
                </c:pt>
                <c:pt idx="15">
                  <c:v>Ιούν-16</c:v>
                </c:pt>
                <c:pt idx="16">
                  <c:v>Σεπ-16</c:v>
                </c:pt>
                <c:pt idx="17">
                  <c:v>Οκτ-16</c:v>
                </c:pt>
                <c:pt idx="18">
                  <c:v>Νοε-16</c:v>
                </c:pt>
                <c:pt idx="19">
                  <c:v>Δεκ-16</c:v>
                </c:pt>
                <c:pt idx="20">
                  <c:v>Ιαν-17</c:v>
                </c:pt>
                <c:pt idx="21">
                  <c:v>Φεβ-17</c:v>
                </c:pt>
                <c:pt idx="22">
                  <c:v>Μαρ-17</c:v>
                </c:pt>
                <c:pt idx="23">
                  <c:v>Απρ-17</c:v>
                </c:pt>
                <c:pt idx="24">
                  <c:v>Μάι-17</c:v>
                </c:pt>
                <c:pt idx="25">
                  <c:v>Ιούν-17</c:v>
                </c:pt>
                <c:pt idx="26">
                  <c:v>Σεπ-17</c:v>
                </c:pt>
                <c:pt idx="27">
                  <c:v>Οκτ-17</c:v>
                </c:pt>
                <c:pt idx="28">
                  <c:v>Νοε-17</c:v>
                </c:pt>
                <c:pt idx="29">
                  <c:v>Δεκ-17</c:v>
                </c:pt>
                <c:pt idx="30">
                  <c:v>Ιαν-18</c:v>
                </c:pt>
                <c:pt idx="31">
                  <c:v>Φεβ-18 (1)</c:v>
                </c:pt>
                <c:pt idx="32">
                  <c:v>Φεβ-18</c:v>
                </c:pt>
                <c:pt idx="33">
                  <c:v>Μαρ-18</c:v>
                </c:pt>
                <c:pt idx="34">
                  <c:v>Απρ-18</c:v>
                </c:pt>
                <c:pt idx="35">
                  <c:v>Μάι-18</c:v>
                </c:pt>
                <c:pt idx="36">
                  <c:v>Ιουν-18</c:v>
                </c:pt>
                <c:pt idx="37">
                  <c:v>Σεπ-18</c:v>
                </c:pt>
                <c:pt idx="38">
                  <c:v>Οκτ-18</c:v>
                </c:pt>
                <c:pt idx="39">
                  <c:v>Νοε-18</c:v>
                </c:pt>
                <c:pt idx="40">
                  <c:v>Δεκ-18</c:v>
                </c:pt>
                <c:pt idx="41">
                  <c:v>Ιαν-19</c:v>
                </c:pt>
                <c:pt idx="42">
                  <c:v>Φεβ-19</c:v>
                </c:pt>
                <c:pt idx="43">
                  <c:v>Μαρ-19</c:v>
                </c:pt>
                <c:pt idx="44">
                  <c:v>Απρ-19</c:v>
                </c:pt>
                <c:pt idx="45">
                  <c:v>14-16/5/19</c:v>
                </c:pt>
                <c:pt idx="46">
                  <c:v>16-20/5/19</c:v>
                </c:pt>
                <c:pt idx="47">
                  <c:v>Μαι-19</c:v>
                </c:pt>
                <c:pt idx="48">
                  <c:v>3-5/6/19</c:v>
                </c:pt>
                <c:pt idx="49">
                  <c:v>14-19/6/19</c:v>
                </c:pt>
                <c:pt idx="50">
                  <c:v>Ιουλ-19</c:v>
                </c:pt>
                <c:pt idx="51">
                  <c:v>Σεπ-19</c:v>
                </c:pt>
                <c:pt idx="52">
                  <c:v>Οκτ-19</c:v>
                </c:pt>
                <c:pt idx="53">
                  <c:v>Νοε-19</c:v>
                </c:pt>
                <c:pt idx="54">
                  <c:v>Δεκ-19</c:v>
                </c:pt>
                <c:pt idx="55">
                  <c:v>Ιαν-20</c:v>
                </c:pt>
                <c:pt idx="56">
                  <c:v>Φεβ-20</c:v>
                </c:pt>
                <c:pt idx="57">
                  <c:v>Μαρ-20</c:v>
                </c:pt>
                <c:pt idx="58">
                  <c:v>Απρ-20</c:v>
                </c:pt>
                <c:pt idx="59">
                  <c:v>Μάι-20</c:v>
                </c:pt>
                <c:pt idx="60">
                  <c:v>Ιούν-20</c:v>
                </c:pt>
                <c:pt idx="61">
                  <c:v>Σεπ-20</c:v>
                </c:pt>
              </c:strCache>
            </c:strRef>
          </c:cat>
          <c:val>
            <c:numRef>
              <c:f>Sheet1!$C$2:$C$63</c:f>
              <c:numCache>
                <c:formatCode>General</c:formatCode>
                <c:ptCount val="62"/>
                <c:pt idx="0">
                  <c:v>73</c:v>
                </c:pt>
                <c:pt idx="1">
                  <c:v>74</c:v>
                </c:pt>
                <c:pt idx="2">
                  <c:v>81</c:v>
                </c:pt>
                <c:pt idx="3">
                  <c:v>78</c:v>
                </c:pt>
                <c:pt idx="4">
                  <c:v>64</c:v>
                </c:pt>
                <c:pt idx="5">
                  <c:v>67</c:v>
                </c:pt>
                <c:pt idx="6">
                  <c:v>67</c:v>
                </c:pt>
                <c:pt idx="7">
                  <c:v>78</c:v>
                </c:pt>
                <c:pt idx="8">
                  <c:v>80</c:v>
                </c:pt>
                <c:pt idx="9">
                  <c:v>87</c:v>
                </c:pt>
                <c:pt idx="10">
                  <c:v>88</c:v>
                </c:pt>
                <c:pt idx="11">
                  <c:v>92</c:v>
                </c:pt>
                <c:pt idx="12">
                  <c:v>89</c:v>
                </c:pt>
                <c:pt idx="13">
                  <c:v>89</c:v>
                </c:pt>
                <c:pt idx="14">
                  <c:v>89</c:v>
                </c:pt>
                <c:pt idx="15">
                  <c:v>88</c:v>
                </c:pt>
                <c:pt idx="16">
                  <c:v>88</c:v>
                </c:pt>
                <c:pt idx="17">
                  <c:v>89</c:v>
                </c:pt>
                <c:pt idx="18">
                  <c:v>91</c:v>
                </c:pt>
                <c:pt idx="19">
                  <c:v>87</c:v>
                </c:pt>
                <c:pt idx="20">
                  <c:v>87</c:v>
                </c:pt>
                <c:pt idx="21">
                  <c:v>87</c:v>
                </c:pt>
                <c:pt idx="22">
                  <c:v>86</c:v>
                </c:pt>
                <c:pt idx="23">
                  <c:v>84</c:v>
                </c:pt>
                <c:pt idx="24">
                  <c:v>85</c:v>
                </c:pt>
                <c:pt idx="25">
                  <c:v>83</c:v>
                </c:pt>
                <c:pt idx="26">
                  <c:v>80</c:v>
                </c:pt>
                <c:pt idx="27">
                  <c:v>78</c:v>
                </c:pt>
                <c:pt idx="28">
                  <c:v>77</c:v>
                </c:pt>
                <c:pt idx="29">
                  <c:v>77</c:v>
                </c:pt>
                <c:pt idx="30">
                  <c:v>77</c:v>
                </c:pt>
                <c:pt idx="31">
                  <c:v>78</c:v>
                </c:pt>
                <c:pt idx="32">
                  <c:v>73</c:v>
                </c:pt>
                <c:pt idx="33">
                  <c:v>78</c:v>
                </c:pt>
                <c:pt idx="34">
                  <c:v>78</c:v>
                </c:pt>
                <c:pt idx="35">
                  <c:v>76</c:v>
                </c:pt>
                <c:pt idx="36">
                  <c:v>78</c:v>
                </c:pt>
                <c:pt idx="37">
                  <c:v>73</c:v>
                </c:pt>
                <c:pt idx="38">
                  <c:v>73</c:v>
                </c:pt>
                <c:pt idx="39">
                  <c:v>71</c:v>
                </c:pt>
                <c:pt idx="40">
                  <c:v>72</c:v>
                </c:pt>
                <c:pt idx="41">
                  <c:v>73</c:v>
                </c:pt>
                <c:pt idx="42">
                  <c:v>73</c:v>
                </c:pt>
                <c:pt idx="43">
                  <c:v>74</c:v>
                </c:pt>
                <c:pt idx="44">
                  <c:v>69</c:v>
                </c:pt>
                <c:pt idx="45">
                  <c:v>69</c:v>
                </c:pt>
                <c:pt idx="46">
                  <c:v>68</c:v>
                </c:pt>
                <c:pt idx="47">
                  <c:v>69</c:v>
                </c:pt>
                <c:pt idx="48">
                  <c:v>68</c:v>
                </c:pt>
                <c:pt idx="49">
                  <c:v>65</c:v>
                </c:pt>
                <c:pt idx="50">
                  <c:v>65</c:v>
                </c:pt>
                <c:pt idx="51">
                  <c:v>33</c:v>
                </c:pt>
                <c:pt idx="52">
                  <c:v>32</c:v>
                </c:pt>
                <c:pt idx="53">
                  <c:v>37</c:v>
                </c:pt>
                <c:pt idx="54">
                  <c:v>35</c:v>
                </c:pt>
                <c:pt idx="55">
                  <c:v>35</c:v>
                </c:pt>
                <c:pt idx="56">
                  <c:v>32</c:v>
                </c:pt>
                <c:pt idx="57">
                  <c:v>32</c:v>
                </c:pt>
                <c:pt idx="58">
                  <c:v>41</c:v>
                </c:pt>
                <c:pt idx="59">
                  <c:v>47</c:v>
                </c:pt>
                <c:pt idx="60">
                  <c:v>53</c:v>
                </c:pt>
                <c:pt idx="61">
                  <c:v>53</c:v>
                </c:pt>
              </c:numCache>
            </c:numRef>
          </c:val>
          <c:smooth val="0"/>
          <c:extLst xmlns:c16r2="http://schemas.microsoft.com/office/drawing/2015/06/chart">
            <c:ext xmlns:c16="http://schemas.microsoft.com/office/drawing/2014/chart" uri="{C3380CC4-5D6E-409C-BE32-E72D297353CC}">
              <c16:uniqueId val="{00000025-D997-4D15-9C3D-52F27EEE65E5}"/>
            </c:ext>
          </c:extLst>
        </c:ser>
        <c:dLbls>
          <c:showLegendKey val="0"/>
          <c:showVal val="1"/>
          <c:showCatName val="0"/>
          <c:showSerName val="0"/>
          <c:showPercent val="0"/>
          <c:showBubbleSize val="0"/>
        </c:dLbls>
        <c:smooth val="0"/>
        <c:axId val="435942912"/>
        <c:axId val="435932576"/>
      </c:lineChart>
      <c:catAx>
        <c:axId val="435942912"/>
        <c:scaling>
          <c:orientation val="minMax"/>
        </c:scaling>
        <c:delete val="0"/>
        <c:axPos val="b"/>
        <c:numFmt formatCode="General" sourceLinked="0"/>
        <c:majorTickMark val="none"/>
        <c:minorTickMark val="none"/>
        <c:tickLblPos val="nextTo"/>
        <c:txPr>
          <a:bodyPr rot="-5400000" vert="horz"/>
          <a:lstStyle/>
          <a:p>
            <a:pPr>
              <a:defRPr sz="400" b="1"/>
            </a:pPr>
            <a:endParaRPr lang="el-GR"/>
          </a:p>
        </c:txPr>
        <c:crossAx val="435932576"/>
        <c:crosses val="autoZero"/>
        <c:auto val="1"/>
        <c:lblAlgn val="ctr"/>
        <c:lblOffset val="100"/>
        <c:noMultiLvlLbl val="0"/>
      </c:catAx>
      <c:valAx>
        <c:axId val="435932576"/>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txPr>
          <a:bodyPr/>
          <a:lstStyle/>
          <a:p>
            <a:pPr>
              <a:defRPr sz="800"/>
            </a:pPr>
            <a:endParaRPr lang="el-GR"/>
          </a:p>
        </c:txPr>
        <c:crossAx val="435942912"/>
        <c:crosses val="autoZero"/>
        <c:crossBetween val="between"/>
        <c:majorUnit val="20"/>
      </c:valAx>
      <c:spPr>
        <a:noFill/>
      </c:spPr>
    </c:plotArea>
    <c:legend>
      <c:legendPos val="t"/>
      <c:layout>
        <c:manualLayout>
          <c:xMode val="edge"/>
          <c:yMode val="edge"/>
          <c:x val="0.14005664613956853"/>
          <c:y val="6.208319930857892E-3"/>
          <c:w val="0.67306663835342784"/>
          <c:h val="0.1228973593619998"/>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manualLayout>
          <c:layoutTarget val="inner"/>
          <c:xMode val="edge"/>
          <c:yMode val="edge"/>
          <c:x val="3.4460608835335027E-2"/>
          <c:y val="5.8070850594550735E-2"/>
          <c:w val="0.93107878232932995"/>
          <c:h val="0.74415446430575616"/>
        </c:manualLayout>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E944-48DF-945D-0FB6C42EEC90}"/>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E944-48DF-945D-0FB6C42EEC90}"/>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E944-48DF-945D-0FB6C42EEC90}"/>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Θα καλυτερέψουν</c:v>
                </c:pt>
                <c:pt idx="1">
                  <c:v>Θα μείνουν ίδιες</c:v>
                </c:pt>
                <c:pt idx="2">
                  <c:v>Θα χειροτερέψουν</c:v>
                </c:pt>
                <c:pt idx="3">
                  <c:v>ΔΓ/ΔΑ (αυθ.)</c:v>
                </c:pt>
              </c:strCache>
            </c:strRef>
          </c:cat>
          <c:val>
            <c:numRef>
              <c:f>Sheet1!$B$2:$B$5</c:f>
              <c:numCache>
                <c:formatCode>0</c:formatCode>
                <c:ptCount val="4"/>
                <c:pt idx="0">
                  <c:v>10.4</c:v>
                </c:pt>
                <c:pt idx="1">
                  <c:v>20</c:v>
                </c:pt>
                <c:pt idx="2">
                  <c:v>67</c:v>
                </c:pt>
                <c:pt idx="3">
                  <c:v>3.3</c:v>
                </c:pt>
              </c:numCache>
            </c:numRef>
          </c:val>
          <c:extLst xmlns:c16r2="http://schemas.microsoft.com/office/drawing/2015/06/chart">
            <c:ext xmlns:c16="http://schemas.microsoft.com/office/drawing/2014/chart" uri="{C3380CC4-5D6E-409C-BE32-E72D297353CC}">
              <c16:uniqueId val="{00000006-E944-48DF-945D-0FB6C42EEC90}"/>
            </c:ext>
          </c:extLst>
        </c:ser>
        <c:dLbls>
          <c:showLegendKey val="0"/>
          <c:showVal val="1"/>
          <c:showCatName val="0"/>
          <c:showSerName val="0"/>
          <c:showPercent val="0"/>
          <c:showBubbleSize val="0"/>
        </c:dLbls>
        <c:gapWidth val="150"/>
        <c:overlap val="-25"/>
        <c:axId val="435928768"/>
        <c:axId val="435929312"/>
      </c:barChart>
      <c:catAx>
        <c:axId val="435928768"/>
        <c:scaling>
          <c:orientation val="minMax"/>
        </c:scaling>
        <c:delete val="0"/>
        <c:axPos val="b"/>
        <c:numFmt formatCode="General" sourceLinked="0"/>
        <c:majorTickMark val="none"/>
        <c:minorTickMark val="none"/>
        <c:tickLblPos val="nextTo"/>
        <c:txPr>
          <a:bodyPr/>
          <a:lstStyle/>
          <a:p>
            <a:pPr>
              <a:defRPr sz="1050" b="1" i="0"/>
            </a:pPr>
            <a:endParaRPr lang="el-GR"/>
          </a:p>
        </c:txPr>
        <c:crossAx val="435929312"/>
        <c:crosses val="autoZero"/>
        <c:auto val="1"/>
        <c:lblAlgn val="ctr"/>
        <c:lblOffset val="100"/>
        <c:noMultiLvlLbl val="0"/>
      </c:catAx>
      <c:valAx>
        <c:axId val="435929312"/>
        <c:scaling>
          <c:orientation val="minMax"/>
        </c:scaling>
        <c:delete val="1"/>
        <c:axPos val="l"/>
        <c:numFmt formatCode="0" sourceLinked="1"/>
        <c:majorTickMark val="out"/>
        <c:minorTickMark val="none"/>
        <c:tickLblPos val="nextTo"/>
        <c:crossAx val="435928768"/>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Θα καλυτερέψουν</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10.4</c:v>
                </c:pt>
                <c:pt idx="2" formatCode="0">
                  <c:v>19.600000000000001</c:v>
                </c:pt>
                <c:pt idx="3" formatCode="0">
                  <c:v>3.7</c:v>
                </c:pt>
                <c:pt idx="4" formatCode="0">
                  <c:v>14.6</c:v>
                </c:pt>
                <c:pt idx="5" formatCode="0">
                  <c:v>1.8</c:v>
                </c:pt>
                <c:pt idx="6" formatCode="0">
                  <c:v>3.5</c:v>
                </c:pt>
                <c:pt idx="7" formatCode="0">
                  <c:v>9.3000000000000007</c:v>
                </c:pt>
                <c:pt idx="9" formatCode="0">
                  <c:v>1.3</c:v>
                </c:pt>
                <c:pt idx="10" formatCode="0">
                  <c:v>5.9</c:v>
                </c:pt>
                <c:pt idx="11" formatCode="0">
                  <c:v>9.6999999999999993</c:v>
                </c:pt>
                <c:pt idx="12" formatCode="0">
                  <c:v>17.600000000000001</c:v>
                </c:pt>
                <c:pt idx="13" formatCode="0">
                  <c:v>18</c:v>
                </c:pt>
                <c:pt idx="14" formatCode="0">
                  <c:v>8.4</c:v>
                </c:pt>
              </c:numCache>
            </c:numRef>
          </c:val>
          <c:extLst xmlns:c16r2="http://schemas.microsoft.com/office/drawing/2015/06/chart">
            <c:ext xmlns:c16="http://schemas.microsoft.com/office/drawing/2014/chart" uri="{C3380CC4-5D6E-409C-BE32-E72D297353CC}">
              <c16:uniqueId val="{00000000-369A-490A-BD47-74E954A46787}"/>
            </c:ext>
          </c:extLst>
        </c:ser>
        <c:ser>
          <c:idx val="1"/>
          <c:order val="1"/>
          <c:tx>
            <c:strRef>
              <c:f>Sheet1!$C$1</c:f>
              <c:strCache>
                <c:ptCount val="1"/>
                <c:pt idx="0">
                  <c:v>Θα μείνουν ίδιες</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20</c:v>
                </c:pt>
                <c:pt idx="2" formatCode="0">
                  <c:v>24.9</c:v>
                </c:pt>
                <c:pt idx="3" formatCode="0">
                  <c:v>16.8</c:v>
                </c:pt>
                <c:pt idx="4" formatCode="0">
                  <c:v>30.2</c:v>
                </c:pt>
                <c:pt idx="5" formatCode="0">
                  <c:v>7.9</c:v>
                </c:pt>
                <c:pt idx="6" formatCode="0">
                  <c:v>20.399999999999999</c:v>
                </c:pt>
                <c:pt idx="7" formatCode="0">
                  <c:v>16.899999999999999</c:v>
                </c:pt>
                <c:pt idx="9" formatCode="0">
                  <c:v>13.5</c:v>
                </c:pt>
                <c:pt idx="10" formatCode="0">
                  <c:v>17.3</c:v>
                </c:pt>
                <c:pt idx="11" formatCode="0">
                  <c:v>20.9</c:v>
                </c:pt>
                <c:pt idx="12" formatCode="0">
                  <c:v>27.1</c:v>
                </c:pt>
                <c:pt idx="13" formatCode="0">
                  <c:v>30.2</c:v>
                </c:pt>
                <c:pt idx="14" formatCode="0">
                  <c:v>8.6</c:v>
                </c:pt>
              </c:numCache>
            </c:numRef>
          </c:val>
          <c:extLst xmlns:c16r2="http://schemas.microsoft.com/office/drawing/2015/06/chart">
            <c:ext xmlns:c16="http://schemas.microsoft.com/office/drawing/2014/chart" uri="{C3380CC4-5D6E-409C-BE32-E72D297353CC}">
              <c16:uniqueId val="{00000001-369A-490A-BD47-74E954A46787}"/>
            </c:ext>
          </c:extLst>
        </c:ser>
        <c:ser>
          <c:idx val="2"/>
          <c:order val="2"/>
          <c:tx>
            <c:strRef>
              <c:f>Sheet1!$D$1</c:f>
              <c:strCache>
                <c:ptCount val="1"/>
                <c:pt idx="0">
                  <c:v>Θα χειροτερέψουν</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66.5</c:v>
                </c:pt>
                <c:pt idx="2" formatCode="0">
                  <c:v>50.4</c:v>
                </c:pt>
                <c:pt idx="3" formatCode="0">
                  <c:v>77.2</c:v>
                </c:pt>
                <c:pt idx="4" formatCode="0">
                  <c:v>52.3</c:v>
                </c:pt>
                <c:pt idx="5" formatCode="0">
                  <c:v>83.4</c:v>
                </c:pt>
                <c:pt idx="6" formatCode="0">
                  <c:v>76</c:v>
                </c:pt>
                <c:pt idx="7" formatCode="0">
                  <c:v>70.7</c:v>
                </c:pt>
                <c:pt idx="9" formatCode="0">
                  <c:v>85.2</c:v>
                </c:pt>
                <c:pt idx="10" formatCode="0">
                  <c:v>74</c:v>
                </c:pt>
                <c:pt idx="11" formatCode="0">
                  <c:v>66.3</c:v>
                </c:pt>
                <c:pt idx="12" formatCode="0">
                  <c:v>50.3</c:v>
                </c:pt>
                <c:pt idx="13" formatCode="0">
                  <c:v>47.2</c:v>
                </c:pt>
                <c:pt idx="14" formatCode="0">
                  <c:v>81.8</c:v>
                </c:pt>
              </c:numCache>
            </c:numRef>
          </c:val>
          <c:extLst xmlns:c16r2="http://schemas.microsoft.com/office/drawing/2015/06/chart">
            <c:ext xmlns:c16="http://schemas.microsoft.com/office/drawing/2014/chart" uri="{C3380CC4-5D6E-409C-BE32-E72D297353CC}">
              <c16:uniqueId val="{00000002-369A-490A-BD47-74E954A46787}"/>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3.3</c:v>
                </c:pt>
                <c:pt idx="2" formatCode="0">
                  <c:v>5</c:v>
                </c:pt>
                <c:pt idx="3" formatCode="0">
                  <c:v>2.2999999999999998</c:v>
                </c:pt>
                <c:pt idx="4" formatCode="0">
                  <c:v>2.9</c:v>
                </c:pt>
                <c:pt idx="5" formatCode="0">
                  <c:v>6.8</c:v>
                </c:pt>
                <c:pt idx="7" formatCode="0">
                  <c:v>3.1</c:v>
                </c:pt>
                <c:pt idx="10" formatCode="0">
                  <c:v>2.8</c:v>
                </c:pt>
                <c:pt idx="11" formatCode="0">
                  <c:v>3.1</c:v>
                </c:pt>
                <c:pt idx="12" formatCode="0">
                  <c:v>4.9000000000000004</c:v>
                </c:pt>
                <c:pt idx="13" formatCode="0">
                  <c:v>4.5999999999999996</c:v>
                </c:pt>
                <c:pt idx="14" formatCode="0">
                  <c:v>1.2</c:v>
                </c:pt>
              </c:numCache>
            </c:numRef>
          </c:val>
          <c:extLst xmlns:c16r2="http://schemas.microsoft.com/office/drawing/2015/06/chart">
            <c:ext xmlns:c16="http://schemas.microsoft.com/office/drawing/2014/chart" uri="{C3380CC4-5D6E-409C-BE32-E72D297353CC}">
              <c16:uniqueId val="{00000003-369A-490A-BD47-74E954A46787}"/>
            </c:ext>
          </c:extLst>
        </c:ser>
        <c:dLbls>
          <c:showLegendKey val="0"/>
          <c:showVal val="1"/>
          <c:showCatName val="0"/>
          <c:showSerName val="0"/>
          <c:showPercent val="0"/>
          <c:showBubbleSize val="0"/>
        </c:dLbls>
        <c:gapWidth val="25"/>
        <c:overlap val="100"/>
        <c:axId val="435931488"/>
        <c:axId val="435930400"/>
      </c:barChart>
      <c:catAx>
        <c:axId val="435931488"/>
        <c:scaling>
          <c:orientation val="maxMin"/>
        </c:scaling>
        <c:delete val="0"/>
        <c:axPos val="l"/>
        <c:numFmt formatCode="General" sourceLinked="0"/>
        <c:majorTickMark val="none"/>
        <c:minorTickMark val="none"/>
        <c:tickLblPos val="nextTo"/>
        <c:txPr>
          <a:bodyPr/>
          <a:lstStyle/>
          <a:p>
            <a:pPr>
              <a:defRPr sz="1000" b="1"/>
            </a:pPr>
            <a:endParaRPr lang="el-GR"/>
          </a:p>
        </c:txPr>
        <c:crossAx val="435930400"/>
        <c:crosses val="autoZero"/>
        <c:auto val="1"/>
        <c:lblAlgn val="ctr"/>
        <c:lblOffset val="100"/>
        <c:noMultiLvlLbl val="0"/>
      </c:catAx>
      <c:valAx>
        <c:axId val="435930400"/>
        <c:scaling>
          <c:orientation val="minMax"/>
        </c:scaling>
        <c:delete val="1"/>
        <c:axPos val="t"/>
        <c:numFmt formatCode="0%" sourceLinked="1"/>
        <c:majorTickMark val="out"/>
        <c:minorTickMark val="none"/>
        <c:tickLblPos val="nextTo"/>
        <c:crossAx val="435931488"/>
        <c:crosses val="autoZero"/>
        <c:crossBetween val="between"/>
      </c:valAx>
    </c:plotArea>
    <c:legend>
      <c:legendPos val="t"/>
      <c:layout>
        <c:manualLayout>
          <c:xMode val="edge"/>
          <c:yMode val="edge"/>
          <c:x val="0"/>
          <c:y val="0"/>
          <c:w val="1"/>
          <c:h val="3.0656620521305987E-2"/>
        </c:manualLayout>
      </c:layout>
      <c:overlay val="0"/>
      <c:txPr>
        <a:bodyPr/>
        <a:lstStyle/>
        <a:p>
          <a:pPr>
            <a:defRPr sz="9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8310604094408922E-2"/>
          <c:y val="0.19761029062904467"/>
          <c:w val="0.92165613768098842"/>
          <c:h val="0.47237515324732504"/>
        </c:manualLayout>
      </c:layout>
      <c:lineChart>
        <c:grouping val="standard"/>
        <c:varyColors val="0"/>
        <c:ser>
          <c:idx val="0"/>
          <c:order val="0"/>
          <c:tx>
            <c:strRef>
              <c:f>Sheet1!$B$1</c:f>
              <c:strCache>
                <c:ptCount val="1"/>
                <c:pt idx="0">
                  <c:v>Θα καλυτερέψουν</c:v>
                </c:pt>
              </c:strCache>
            </c:strRef>
          </c:tx>
          <c:marker>
            <c:symbol val="none"/>
          </c:marker>
          <c:dPt>
            <c:idx val="1"/>
            <c:bubble3D val="0"/>
            <c:extLst xmlns:c16r2="http://schemas.microsoft.com/office/drawing/2015/06/chart">
              <c:ext xmlns:c16="http://schemas.microsoft.com/office/drawing/2014/chart" uri="{C3380CC4-5D6E-409C-BE32-E72D297353CC}">
                <c16:uniqueId val="{00000000-2926-4ABC-BF6D-72F221734B20}"/>
              </c:ext>
            </c:extLst>
          </c:dPt>
          <c:dPt>
            <c:idx val="2"/>
            <c:bubble3D val="0"/>
            <c:extLst xmlns:c16r2="http://schemas.microsoft.com/office/drawing/2015/06/chart">
              <c:ext xmlns:c16="http://schemas.microsoft.com/office/drawing/2014/chart" uri="{C3380CC4-5D6E-409C-BE32-E72D297353CC}">
                <c16:uniqueId val="{00000001-2926-4ABC-BF6D-72F221734B20}"/>
              </c:ext>
            </c:extLst>
          </c:dPt>
          <c:dPt>
            <c:idx val="3"/>
            <c:bubble3D val="0"/>
            <c:extLst xmlns:c16r2="http://schemas.microsoft.com/office/drawing/2015/06/chart">
              <c:ext xmlns:c16="http://schemas.microsoft.com/office/drawing/2014/chart" uri="{C3380CC4-5D6E-409C-BE32-E72D297353CC}">
                <c16:uniqueId val="{00000002-2926-4ABC-BF6D-72F221734B20}"/>
              </c:ext>
            </c:extLst>
          </c:dPt>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AD0-4057-9CE7-6154A28FD60E}"/>
                </c:ext>
                <c:ext xmlns:c15="http://schemas.microsoft.com/office/drawing/2012/chart" uri="{CE6537A1-D6FC-4f65-9D91-7224C49458BB}"/>
              </c:extLst>
            </c:dLbl>
            <c:dLbl>
              <c:idx val="1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AD0-4057-9CE7-6154A28FD60E}"/>
                </c:ext>
                <c:ext xmlns:c15="http://schemas.microsoft.com/office/drawing/2012/chart" uri="{CE6537A1-D6FC-4f65-9D91-7224C49458BB}"/>
              </c:extLst>
            </c:dLbl>
            <c:dLbl>
              <c:idx val="1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AD0-4057-9CE7-6154A28FD60E}"/>
                </c:ext>
                <c:ext xmlns:c15="http://schemas.microsoft.com/office/drawing/2012/chart" uri="{CE6537A1-D6FC-4f65-9D91-7224C49458BB}"/>
              </c:extLst>
            </c:dLbl>
            <c:dLbl>
              <c:idx val="2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AD0-4057-9CE7-6154A28FD60E}"/>
                </c:ext>
                <c:ext xmlns:c15="http://schemas.microsoft.com/office/drawing/2012/chart" uri="{CE6537A1-D6FC-4f65-9D91-7224C49458BB}"/>
              </c:extLst>
            </c:dLbl>
            <c:dLbl>
              <c:idx val="2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AD0-4057-9CE7-6154A28FD60E}"/>
                </c:ext>
                <c:ext xmlns:c15="http://schemas.microsoft.com/office/drawing/2012/chart" uri="{CE6537A1-D6FC-4f65-9D91-7224C49458BB}"/>
              </c:extLst>
            </c:dLbl>
            <c:dLbl>
              <c:idx val="39"/>
              <c:layout>
                <c:manualLayout>
                  <c:x val="-3.1806433790277547E-2"/>
                  <c:y val="5.63836288207452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AD0-4057-9CE7-6154A28FD60E}"/>
                </c:ext>
                <c:ext xmlns:c15="http://schemas.microsoft.com/office/drawing/2012/chart" uri="{CE6537A1-D6FC-4f65-9D91-7224C49458BB}"/>
              </c:extLst>
            </c:dLbl>
            <c:dLbl>
              <c:idx val="5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AD0-4057-9CE7-6154A28FD60E}"/>
                </c:ext>
                <c:ext xmlns:c15="http://schemas.microsoft.com/office/drawing/2012/chart" uri="{CE6537A1-D6FC-4f65-9D91-7224C49458BB}"/>
              </c:extLst>
            </c:dLbl>
            <c:dLbl>
              <c:idx val="56"/>
              <c:layout>
                <c:manualLayout>
                  <c:x val="-4.4303337029783951E-2"/>
                  <c:y val="-6.41266515601811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5AD0-4057-9CE7-6154A28FD60E}"/>
                </c:ext>
                <c:ext xmlns:c15="http://schemas.microsoft.com/office/drawing/2012/chart" uri="{CE6537A1-D6FC-4f65-9D91-7224C49458BB}"/>
              </c:extLst>
            </c:dLbl>
            <c:dLbl>
              <c:idx val="57"/>
              <c:delete val="1"/>
              <c:extLst xmlns:c16r2="http://schemas.microsoft.com/office/drawing/2015/06/chart">
                <c:ext xmlns:c16="http://schemas.microsoft.com/office/drawing/2014/chart" uri="{C3380CC4-5D6E-409C-BE32-E72D297353CC}">
                  <c16:uniqueId val="{0000000B-5AD0-4057-9CE7-6154A28FD60E}"/>
                </c:ext>
                <c:ext xmlns:c15="http://schemas.microsoft.com/office/drawing/2012/chart" uri="{CE6537A1-D6FC-4f65-9D91-7224C49458BB}"/>
              </c:extLst>
            </c:dLbl>
            <c:dLbl>
              <c:idx val="58"/>
              <c:layout>
                <c:manualLayout>
                  <c:x val="-4.3792617322983389E-2"/>
                  <c:y val="4.43326007826525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9C6-47CF-8E67-7AABF9579AC6}"/>
                </c:ext>
                <c:ext xmlns:c15="http://schemas.microsoft.com/office/drawing/2012/chart" uri="{CE6537A1-D6FC-4f65-9D91-7224C49458BB}"/>
              </c:extLst>
            </c:dLbl>
            <c:dLbl>
              <c:idx val="59"/>
              <c:delete val="1"/>
              <c:extLst xmlns:c16r2="http://schemas.microsoft.com/office/drawing/2015/06/chart">
                <c:ext xmlns:c16="http://schemas.microsoft.com/office/drawing/2014/chart" uri="{C3380CC4-5D6E-409C-BE32-E72D297353CC}">
                  <c16:uniqueId val="{00000004-255C-47DF-9897-B724101EFD62}"/>
                </c:ext>
                <c:ext xmlns:c15="http://schemas.microsoft.com/office/drawing/2012/chart" uri="{CE6537A1-D6FC-4f65-9D91-7224C49458BB}"/>
              </c:extLst>
            </c:dLbl>
            <c:dLbl>
              <c:idx val="60"/>
              <c:layout>
                <c:manualLayout>
                  <c:x val="-1.5606689789145247E-2"/>
                  <c:y val="-0.10027973567445904"/>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463-4E0B-A52E-666B9C7B6E59}"/>
                </c:ext>
                <c:ext xmlns:c15="http://schemas.microsoft.com/office/drawing/2012/chart" uri="{CE6537A1-D6FC-4f65-9D91-7224C49458BB}"/>
              </c:extLst>
            </c:dLbl>
            <c:dLbl>
              <c:idx val="61"/>
              <c:layout>
                <c:manualLayout>
                  <c:x val="0"/>
                  <c:y val="-7.61776795982738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90A-4BFC-8D21-4F6D9FFDFB96}"/>
                </c:ext>
                <c:ext xmlns:c15="http://schemas.microsoft.com/office/drawing/2012/chart" uri="{CE6537A1-D6FC-4f65-9D91-7224C49458BB}"/>
              </c:extLst>
            </c:dLbl>
            <c:numFmt formatCode="#,##0" sourceLinked="0"/>
            <c:spPr>
              <a:noFill/>
              <a:ln>
                <a:noFill/>
              </a:ln>
              <a:effectLst/>
            </c:spPr>
            <c:txPr>
              <a:bodyPr/>
              <a:lstStyle/>
              <a:p>
                <a:pPr>
                  <a:defRPr sz="800" b="1">
                    <a:solidFill>
                      <a:schemeClr val="accent1"/>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Sheet1!$A$2:$A$63</c:f>
              <c:strCache>
                <c:ptCount val="62"/>
                <c:pt idx="0">
                  <c:v>Οκτ-14</c:v>
                </c:pt>
                <c:pt idx="1">
                  <c:v>Νοε-14</c:v>
                </c:pt>
                <c:pt idx="2">
                  <c:v>Δεκ-14</c:v>
                </c:pt>
                <c:pt idx="3">
                  <c:v>Ιαν-15</c:v>
                </c:pt>
                <c:pt idx="4">
                  <c:v>Φεβ-15</c:v>
                </c:pt>
                <c:pt idx="5">
                  <c:v>Μαρ-15</c:v>
                </c:pt>
                <c:pt idx="6">
                  <c:v>Απρ-15</c:v>
                </c:pt>
                <c:pt idx="7">
                  <c:v>Ιούν-15</c:v>
                </c:pt>
                <c:pt idx="8">
                  <c:v>Ιούλ-15 (2)</c:v>
                </c:pt>
                <c:pt idx="9">
                  <c:v>Οκτ-15</c:v>
                </c:pt>
                <c:pt idx="10">
                  <c:v>Ιαν-16</c:v>
                </c:pt>
                <c:pt idx="11">
                  <c:v>Φεβ-16</c:v>
                </c:pt>
                <c:pt idx="12">
                  <c:v>Μαρ-16</c:v>
                </c:pt>
                <c:pt idx="13">
                  <c:v>Απρ-16</c:v>
                </c:pt>
                <c:pt idx="14">
                  <c:v>Μάι-16</c:v>
                </c:pt>
                <c:pt idx="15">
                  <c:v>Ιούν-16</c:v>
                </c:pt>
                <c:pt idx="16">
                  <c:v>Σεπ-16</c:v>
                </c:pt>
                <c:pt idx="17">
                  <c:v>Οκτ-16</c:v>
                </c:pt>
                <c:pt idx="18">
                  <c:v>Νοε-16</c:v>
                </c:pt>
                <c:pt idx="19">
                  <c:v>Δεκ-16</c:v>
                </c:pt>
                <c:pt idx="20">
                  <c:v>Ιαν-17</c:v>
                </c:pt>
                <c:pt idx="21">
                  <c:v>Φεβ-17</c:v>
                </c:pt>
                <c:pt idx="22">
                  <c:v>Μαρ-17</c:v>
                </c:pt>
                <c:pt idx="23">
                  <c:v>Απρ-17</c:v>
                </c:pt>
                <c:pt idx="24">
                  <c:v>Μάι-17</c:v>
                </c:pt>
                <c:pt idx="25">
                  <c:v>Ιούν-17</c:v>
                </c:pt>
                <c:pt idx="26">
                  <c:v>Σεπ-17</c:v>
                </c:pt>
                <c:pt idx="27">
                  <c:v>Οκτ-17</c:v>
                </c:pt>
                <c:pt idx="28">
                  <c:v>Νοε-17</c:v>
                </c:pt>
                <c:pt idx="29">
                  <c:v>Δεκ-17</c:v>
                </c:pt>
                <c:pt idx="30">
                  <c:v>Ιαν-18</c:v>
                </c:pt>
                <c:pt idx="31">
                  <c:v>Φεβ-18 (1)</c:v>
                </c:pt>
                <c:pt idx="32">
                  <c:v>Φεβ-18</c:v>
                </c:pt>
                <c:pt idx="33">
                  <c:v>Μαρ-18</c:v>
                </c:pt>
                <c:pt idx="34">
                  <c:v>Απρ-18</c:v>
                </c:pt>
                <c:pt idx="35">
                  <c:v>Μάι-18</c:v>
                </c:pt>
                <c:pt idx="36">
                  <c:v>Ιουν-18</c:v>
                </c:pt>
                <c:pt idx="37">
                  <c:v>Σεπ-18</c:v>
                </c:pt>
                <c:pt idx="38">
                  <c:v>Οκτ-18</c:v>
                </c:pt>
                <c:pt idx="39">
                  <c:v>Νοε-18</c:v>
                </c:pt>
                <c:pt idx="40">
                  <c:v>Δεκ-18</c:v>
                </c:pt>
                <c:pt idx="41">
                  <c:v>Ιαν-19</c:v>
                </c:pt>
                <c:pt idx="42">
                  <c:v>Φεβ-19</c:v>
                </c:pt>
                <c:pt idx="43">
                  <c:v>Μαρ-19</c:v>
                </c:pt>
                <c:pt idx="44">
                  <c:v>Απρ-19</c:v>
                </c:pt>
                <c:pt idx="45">
                  <c:v>14-16/5/19</c:v>
                </c:pt>
                <c:pt idx="46">
                  <c:v>16-20/5/19</c:v>
                </c:pt>
                <c:pt idx="47">
                  <c:v>Μαι-19</c:v>
                </c:pt>
                <c:pt idx="48">
                  <c:v>3-5/6/19</c:v>
                </c:pt>
                <c:pt idx="49">
                  <c:v>14-19/6/19</c:v>
                </c:pt>
                <c:pt idx="50">
                  <c:v>Ιουλ-19</c:v>
                </c:pt>
                <c:pt idx="51">
                  <c:v>Σεπ-19</c:v>
                </c:pt>
                <c:pt idx="52">
                  <c:v>Οκτ-19</c:v>
                </c:pt>
                <c:pt idx="53">
                  <c:v>Νοε-19</c:v>
                </c:pt>
                <c:pt idx="54">
                  <c:v>Δεκ-19</c:v>
                </c:pt>
                <c:pt idx="55">
                  <c:v>Ιαν-20</c:v>
                </c:pt>
                <c:pt idx="56">
                  <c:v>Φεβ-20</c:v>
                </c:pt>
                <c:pt idx="57">
                  <c:v>Μαρ-20</c:v>
                </c:pt>
                <c:pt idx="58">
                  <c:v>Απρ-20</c:v>
                </c:pt>
                <c:pt idx="59">
                  <c:v>Μάι-20</c:v>
                </c:pt>
                <c:pt idx="60">
                  <c:v>Ιούν-20</c:v>
                </c:pt>
                <c:pt idx="61">
                  <c:v>Σεπ-20</c:v>
                </c:pt>
              </c:strCache>
            </c:strRef>
          </c:cat>
          <c:val>
            <c:numRef>
              <c:f>Sheet1!$B$2:$B$63</c:f>
              <c:numCache>
                <c:formatCode>General</c:formatCode>
                <c:ptCount val="62"/>
                <c:pt idx="0">
                  <c:v>19</c:v>
                </c:pt>
                <c:pt idx="1">
                  <c:v>22</c:v>
                </c:pt>
                <c:pt idx="2">
                  <c:v>15</c:v>
                </c:pt>
                <c:pt idx="3">
                  <c:v>38</c:v>
                </c:pt>
                <c:pt idx="4">
                  <c:v>36</c:v>
                </c:pt>
                <c:pt idx="5">
                  <c:v>32</c:v>
                </c:pt>
                <c:pt idx="6">
                  <c:v>30</c:v>
                </c:pt>
                <c:pt idx="7">
                  <c:v>24</c:v>
                </c:pt>
                <c:pt idx="8">
                  <c:v>18</c:v>
                </c:pt>
                <c:pt idx="9">
                  <c:v>9</c:v>
                </c:pt>
                <c:pt idx="10">
                  <c:v>10</c:v>
                </c:pt>
                <c:pt idx="11">
                  <c:v>6</c:v>
                </c:pt>
                <c:pt idx="12">
                  <c:v>8</c:v>
                </c:pt>
                <c:pt idx="13">
                  <c:v>9</c:v>
                </c:pt>
                <c:pt idx="14">
                  <c:v>12</c:v>
                </c:pt>
                <c:pt idx="15">
                  <c:v>8</c:v>
                </c:pt>
                <c:pt idx="16">
                  <c:v>7</c:v>
                </c:pt>
                <c:pt idx="17">
                  <c:v>7</c:v>
                </c:pt>
                <c:pt idx="18">
                  <c:v>6</c:v>
                </c:pt>
                <c:pt idx="19">
                  <c:v>9</c:v>
                </c:pt>
                <c:pt idx="20">
                  <c:v>8</c:v>
                </c:pt>
                <c:pt idx="21">
                  <c:v>10</c:v>
                </c:pt>
                <c:pt idx="22">
                  <c:v>9</c:v>
                </c:pt>
                <c:pt idx="23">
                  <c:v>10</c:v>
                </c:pt>
                <c:pt idx="24">
                  <c:v>10</c:v>
                </c:pt>
                <c:pt idx="25">
                  <c:v>12</c:v>
                </c:pt>
                <c:pt idx="26">
                  <c:v>13</c:v>
                </c:pt>
                <c:pt idx="27">
                  <c:v>13</c:v>
                </c:pt>
                <c:pt idx="28">
                  <c:v>14</c:v>
                </c:pt>
                <c:pt idx="29">
                  <c:v>14</c:v>
                </c:pt>
                <c:pt idx="30">
                  <c:v>13</c:v>
                </c:pt>
                <c:pt idx="31">
                  <c:v>17</c:v>
                </c:pt>
                <c:pt idx="32">
                  <c:v>18</c:v>
                </c:pt>
                <c:pt idx="33">
                  <c:v>16</c:v>
                </c:pt>
                <c:pt idx="34">
                  <c:v>17</c:v>
                </c:pt>
                <c:pt idx="35">
                  <c:v>15</c:v>
                </c:pt>
                <c:pt idx="36">
                  <c:v>17</c:v>
                </c:pt>
                <c:pt idx="37">
                  <c:v>19</c:v>
                </c:pt>
                <c:pt idx="38">
                  <c:v>17</c:v>
                </c:pt>
                <c:pt idx="39">
                  <c:v>20</c:v>
                </c:pt>
                <c:pt idx="40">
                  <c:v>20</c:v>
                </c:pt>
                <c:pt idx="41">
                  <c:v>22</c:v>
                </c:pt>
                <c:pt idx="42">
                  <c:v>18</c:v>
                </c:pt>
                <c:pt idx="43">
                  <c:v>19</c:v>
                </c:pt>
                <c:pt idx="44">
                  <c:v>24</c:v>
                </c:pt>
                <c:pt idx="45">
                  <c:v>24</c:v>
                </c:pt>
                <c:pt idx="46">
                  <c:v>23</c:v>
                </c:pt>
                <c:pt idx="47">
                  <c:v>24</c:v>
                </c:pt>
                <c:pt idx="48">
                  <c:v>29</c:v>
                </c:pt>
                <c:pt idx="49">
                  <c:v>30</c:v>
                </c:pt>
                <c:pt idx="50">
                  <c:v>34</c:v>
                </c:pt>
                <c:pt idx="51">
                  <c:v>51</c:v>
                </c:pt>
                <c:pt idx="52">
                  <c:v>48</c:v>
                </c:pt>
                <c:pt idx="53">
                  <c:v>41</c:v>
                </c:pt>
                <c:pt idx="54">
                  <c:v>40</c:v>
                </c:pt>
                <c:pt idx="55">
                  <c:v>45</c:v>
                </c:pt>
                <c:pt idx="56">
                  <c:v>42</c:v>
                </c:pt>
                <c:pt idx="57">
                  <c:v>10</c:v>
                </c:pt>
                <c:pt idx="58">
                  <c:v>12</c:v>
                </c:pt>
                <c:pt idx="59">
                  <c:v>20</c:v>
                </c:pt>
                <c:pt idx="60">
                  <c:v>15</c:v>
                </c:pt>
                <c:pt idx="61">
                  <c:v>10</c:v>
                </c:pt>
              </c:numCache>
            </c:numRef>
          </c:val>
          <c:smooth val="0"/>
          <c:extLst xmlns:c16r2="http://schemas.microsoft.com/office/drawing/2015/06/chart">
            <c:ext xmlns:c16="http://schemas.microsoft.com/office/drawing/2014/chart" uri="{C3380CC4-5D6E-409C-BE32-E72D297353CC}">
              <c16:uniqueId val="{00000014-2926-4ABC-BF6D-72F221734B20}"/>
            </c:ext>
          </c:extLst>
        </c:ser>
        <c:ser>
          <c:idx val="1"/>
          <c:order val="1"/>
          <c:tx>
            <c:strRef>
              <c:f>Sheet1!$C$1</c:f>
              <c:strCache>
                <c:ptCount val="1"/>
                <c:pt idx="0">
                  <c:v>Θα χειροτερέψουν</c:v>
                </c:pt>
              </c:strCache>
            </c:strRef>
          </c:tx>
          <c:spPr>
            <a:ln>
              <a:solidFill>
                <a:schemeClr val="accent3"/>
              </a:solidFill>
            </a:ln>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5AD0-4057-9CE7-6154A28FD60E}"/>
                </c:ext>
                <c:ext xmlns:c15="http://schemas.microsoft.com/office/drawing/2012/chart" uri="{CE6537A1-D6FC-4f65-9D91-7224C49458BB}"/>
              </c:extLst>
            </c:dLbl>
            <c:dLbl>
              <c:idx val="3"/>
              <c:layout>
                <c:manualLayout>
                  <c:x val="-4.4291785621593562E-2"/>
                  <c:y val="5.03581148016989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5AD0-4057-9CE7-6154A28FD60E}"/>
                </c:ext>
                <c:ext xmlns:c15="http://schemas.microsoft.com/office/drawing/2012/chart" uri="{CE6537A1-D6FC-4f65-9D91-7224C49458BB}"/>
              </c:extLst>
            </c:dLbl>
            <c:dLbl>
              <c:idx val="1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5AD0-4057-9CE7-6154A28FD60E}"/>
                </c:ext>
                <c:ext xmlns:c15="http://schemas.microsoft.com/office/drawing/2012/chart" uri="{CE6537A1-D6FC-4f65-9D91-7224C49458BB}"/>
              </c:extLst>
            </c:dLbl>
            <c:dLbl>
              <c:idx val="1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5AD0-4057-9CE7-6154A28FD60E}"/>
                </c:ext>
                <c:ext xmlns:c15="http://schemas.microsoft.com/office/drawing/2012/chart" uri="{CE6537A1-D6FC-4f65-9D91-7224C49458BB}"/>
              </c:extLst>
            </c:dLbl>
            <c:dLbl>
              <c:idx val="2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5AD0-4057-9CE7-6154A28FD60E}"/>
                </c:ext>
                <c:ext xmlns:c15="http://schemas.microsoft.com/office/drawing/2012/chart" uri="{CE6537A1-D6FC-4f65-9D91-7224C49458BB}"/>
              </c:extLst>
            </c:dLbl>
            <c:dLbl>
              <c:idx val="2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5AD0-4057-9CE7-6154A28FD60E}"/>
                </c:ext>
                <c:ext xmlns:c15="http://schemas.microsoft.com/office/drawing/2012/chart" uri="{CE6537A1-D6FC-4f65-9D91-7224C49458BB}"/>
              </c:extLst>
            </c:dLbl>
            <c:dLbl>
              <c:idx val="3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5AD0-4057-9CE7-6154A28FD60E}"/>
                </c:ext>
                <c:ext xmlns:c15="http://schemas.microsoft.com/office/drawing/2012/chart" uri="{CE6537A1-D6FC-4f65-9D91-7224C49458BB}"/>
              </c:extLst>
            </c:dLbl>
            <c:dLbl>
              <c:idx val="4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5AD0-4057-9CE7-6154A28FD60E}"/>
                </c:ext>
                <c:ext xmlns:c15="http://schemas.microsoft.com/office/drawing/2012/chart" uri="{CE6537A1-D6FC-4f65-9D91-7224C49458BB}"/>
              </c:extLst>
            </c:dLbl>
            <c:dLbl>
              <c:idx val="51"/>
              <c:layout>
                <c:manualLayout>
                  <c:x val="-4.7413123579422567E-2"/>
                  <c:y val="3.22815727445599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5AD0-4057-9CE7-6154A28FD60E}"/>
                </c:ext>
                <c:ext xmlns:c15="http://schemas.microsoft.com/office/drawing/2012/chart" uri="{CE6537A1-D6FC-4f65-9D91-7224C49458BB}"/>
              </c:extLst>
            </c:dLbl>
            <c:dLbl>
              <c:idx val="56"/>
              <c:layout>
                <c:manualLayout>
                  <c:x val="-7.863805456590299E-2"/>
                  <c:y val="-4.60501095030421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5AD0-4057-9CE7-6154A28FD60E}"/>
                </c:ext>
                <c:ext xmlns:c15="http://schemas.microsoft.com/office/drawing/2012/chart" uri="{CE6537A1-D6FC-4f65-9D91-7224C49458BB}"/>
              </c:extLst>
            </c:dLbl>
            <c:dLbl>
              <c:idx val="57"/>
              <c:delete val="1"/>
              <c:extLst xmlns:c16r2="http://schemas.microsoft.com/office/drawing/2015/06/chart">
                <c:ext xmlns:c16="http://schemas.microsoft.com/office/drawing/2014/chart" uri="{C3380CC4-5D6E-409C-BE32-E72D297353CC}">
                  <c16:uniqueId val="{00000016-5AD0-4057-9CE7-6154A28FD60E}"/>
                </c:ext>
                <c:ext xmlns:c15="http://schemas.microsoft.com/office/drawing/2012/chart" uri="{CE6537A1-D6FC-4f65-9D91-7224C49458BB}"/>
              </c:extLst>
            </c:dLbl>
            <c:dLbl>
              <c:idx val="58"/>
              <c:layout>
                <c:manualLayout>
                  <c:x val="-4.3792617322983389E-2"/>
                  <c:y val="-7.01521655792274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9C6-47CF-8E67-7AABF9579AC6}"/>
                </c:ext>
                <c:ext xmlns:c15="http://schemas.microsoft.com/office/drawing/2012/chart" uri="{CE6537A1-D6FC-4f65-9D91-7224C49458BB}"/>
              </c:extLst>
            </c:dLbl>
            <c:dLbl>
              <c:idx val="59"/>
              <c:delete val="1"/>
              <c:extLst xmlns:c16r2="http://schemas.microsoft.com/office/drawing/2015/06/chart">
                <c:ext xmlns:c16="http://schemas.microsoft.com/office/drawing/2014/chart" uri="{C3380CC4-5D6E-409C-BE32-E72D297353CC}">
                  <c16:uniqueId val="{00000003-255C-47DF-9897-B724101EFD62}"/>
                </c:ext>
                <c:ext xmlns:c15="http://schemas.microsoft.com/office/drawing/2012/chart" uri="{CE6537A1-D6FC-4f65-9D91-7224C49458BB}"/>
              </c:extLst>
            </c:dLbl>
            <c:dLbl>
              <c:idx val="60"/>
              <c:layout>
                <c:manualLayout>
                  <c:x val="-2.146546571345441E-2"/>
                  <c:y val="-7.01521655792274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463-4E0B-A52E-666B9C7B6E59}"/>
                </c:ext>
                <c:ext xmlns:c15="http://schemas.microsoft.com/office/drawing/2012/chart" uri="{CE6537A1-D6FC-4f65-9D91-7224C49458BB}"/>
              </c:extLst>
            </c:dLbl>
            <c:dLbl>
              <c:idx val="6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90A-4BFC-8D21-4F6D9FFDFB96}"/>
                </c:ext>
                <c:ext xmlns:c15="http://schemas.microsoft.com/office/drawing/2012/chart" uri="{CE6537A1-D6FC-4f65-9D91-7224C49458BB}"/>
              </c:extLst>
            </c:dLbl>
            <c:numFmt formatCode="#,##0" sourceLinked="0"/>
            <c:spPr>
              <a:noFill/>
              <a:ln>
                <a:noFill/>
              </a:ln>
              <a:effectLst/>
            </c:spPr>
            <c:txPr>
              <a:bodyPr/>
              <a:lstStyle/>
              <a:p>
                <a:pPr>
                  <a:defRPr sz="800" b="1">
                    <a:solidFill>
                      <a:schemeClr val="accent3"/>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Sheet1!$A$2:$A$63</c:f>
              <c:strCache>
                <c:ptCount val="62"/>
                <c:pt idx="0">
                  <c:v>Οκτ-14</c:v>
                </c:pt>
                <c:pt idx="1">
                  <c:v>Νοε-14</c:v>
                </c:pt>
                <c:pt idx="2">
                  <c:v>Δεκ-14</c:v>
                </c:pt>
                <c:pt idx="3">
                  <c:v>Ιαν-15</c:v>
                </c:pt>
                <c:pt idx="4">
                  <c:v>Φεβ-15</c:v>
                </c:pt>
                <c:pt idx="5">
                  <c:v>Μαρ-15</c:v>
                </c:pt>
                <c:pt idx="6">
                  <c:v>Απρ-15</c:v>
                </c:pt>
                <c:pt idx="7">
                  <c:v>Ιούν-15</c:v>
                </c:pt>
                <c:pt idx="8">
                  <c:v>Ιούλ-15 (2)</c:v>
                </c:pt>
                <c:pt idx="9">
                  <c:v>Οκτ-15</c:v>
                </c:pt>
                <c:pt idx="10">
                  <c:v>Ιαν-16</c:v>
                </c:pt>
                <c:pt idx="11">
                  <c:v>Φεβ-16</c:v>
                </c:pt>
                <c:pt idx="12">
                  <c:v>Μαρ-16</c:v>
                </c:pt>
                <c:pt idx="13">
                  <c:v>Απρ-16</c:v>
                </c:pt>
                <c:pt idx="14">
                  <c:v>Μάι-16</c:v>
                </c:pt>
                <c:pt idx="15">
                  <c:v>Ιούν-16</c:v>
                </c:pt>
                <c:pt idx="16">
                  <c:v>Σεπ-16</c:v>
                </c:pt>
                <c:pt idx="17">
                  <c:v>Οκτ-16</c:v>
                </c:pt>
                <c:pt idx="18">
                  <c:v>Νοε-16</c:v>
                </c:pt>
                <c:pt idx="19">
                  <c:v>Δεκ-16</c:v>
                </c:pt>
                <c:pt idx="20">
                  <c:v>Ιαν-17</c:v>
                </c:pt>
                <c:pt idx="21">
                  <c:v>Φεβ-17</c:v>
                </c:pt>
                <c:pt idx="22">
                  <c:v>Μαρ-17</c:v>
                </c:pt>
                <c:pt idx="23">
                  <c:v>Απρ-17</c:v>
                </c:pt>
                <c:pt idx="24">
                  <c:v>Μάι-17</c:v>
                </c:pt>
                <c:pt idx="25">
                  <c:v>Ιούν-17</c:v>
                </c:pt>
                <c:pt idx="26">
                  <c:v>Σεπ-17</c:v>
                </c:pt>
                <c:pt idx="27">
                  <c:v>Οκτ-17</c:v>
                </c:pt>
                <c:pt idx="28">
                  <c:v>Νοε-17</c:v>
                </c:pt>
                <c:pt idx="29">
                  <c:v>Δεκ-17</c:v>
                </c:pt>
                <c:pt idx="30">
                  <c:v>Ιαν-18</c:v>
                </c:pt>
                <c:pt idx="31">
                  <c:v>Φεβ-18 (1)</c:v>
                </c:pt>
                <c:pt idx="32">
                  <c:v>Φεβ-18</c:v>
                </c:pt>
                <c:pt idx="33">
                  <c:v>Μαρ-18</c:v>
                </c:pt>
                <c:pt idx="34">
                  <c:v>Απρ-18</c:v>
                </c:pt>
                <c:pt idx="35">
                  <c:v>Μάι-18</c:v>
                </c:pt>
                <c:pt idx="36">
                  <c:v>Ιουν-18</c:v>
                </c:pt>
                <c:pt idx="37">
                  <c:v>Σεπ-18</c:v>
                </c:pt>
                <c:pt idx="38">
                  <c:v>Οκτ-18</c:v>
                </c:pt>
                <c:pt idx="39">
                  <c:v>Νοε-18</c:v>
                </c:pt>
                <c:pt idx="40">
                  <c:v>Δεκ-18</c:v>
                </c:pt>
                <c:pt idx="41">
                  <c:v>Ιαν-19</c:v>
                </c:pt>
                <c:pt idx="42">
                  <c:v>Φεβ-19</c:v>
                </c:pt>
                <c:pt idx="43">
                  <c:v>Μαρ-19</c:v>
                </c:pt>
                <c:pt idx="44">
                  <c:v>Απρ-19</c:v>
                </c:pt>
                <c:pt idx="45">
                  <c:v>14-16/5/19</c:v>
                </c:pt>
                <c:pt idx="46">
                  <c:v>16-20/5/19</c:v>
                </c:pt>
                <c:pt idx="47">
                  <c:v>Μαι-19</c:v>
                </c:pt>
                <c:pt idx="48">
                  <c:v>3-5/6/19</c:v>
                </c:pt>
                <c:pt idx="49">
                  <c:v>14-19/6/19</c:v>
                </c:pt>
                <c:pt idx="50">
                  <c:v>Ιουλ-19</c:v>
                </c:pt>
                <c:pt idx="51">
                  <c:v>Σεπ-19</c:v>
                </c:pt>
                <c:pt idx="52">
                  <c:v>Οκτ-19</c:v>
                </c:pt>
                <c:pt idx="53">
                  <c:v>Νοε-19</c:v>
                </c:pt>
                <c:pt idx="54">
                  <c:v>Δεκ-19</c:v>
                </c:pt>
                <c:pt idx="55">
                  <c:v>Ιαν-20</c:v>
                </c:pt>
                <c:pt idx="56">
                  <c:v>Φεβ-20</c:v>
                </c:pt>
                <c:pt idx="57">
                  <c:v>Μαρ-20</c:v>
                </c:pt>
                <c:pt idx="58">
                  <c:v>Απρ-20</c:v>
                </c:pt>
                <c:pt idx="59">
                  <c:v>Μάι-20</c:v>
                </c:pt>
                <c:pt idx="60">
                  <c:v>Ιούν-20</c:v>
                </c:pt>
                <c:pt idx="61">
                  <c:v>Σεπ-20</c:v>
                </c:pt>
              </c:strCache>
            </c:strRef>
          </c:cat>
          <c:val>
            <c:numRef>
              <c:f>Sheet1!$C$2:$C$63</c:f>
              <c:numCache>
                <c:formatCode>General</c:formatCode>
                <c:ptCount val="62"/>
                <c:pt idx="0">
                  <c:v>51</c:v>
                </c:pt>
                <c:pt idx="1">
                  <c:v>47</c:v>
                </c:pt>
                <c:pt idx="2">
                  <c:v>61</c:v>
                </c:pt>
                <c:pt idx="3">
                  <c:v>21</c:v>
                </c:pt>
                <c:pt idx="4">
                  <c:v>23</c:v>
                </c:pt>
                <c:pt idx="5">
                  <c:v>34</c:v>
                </c:pt>
                <c:pt idx="6">
                  <c:v>36</c:v>
                </c:pt>
                <c:pt idx="7">
                  <c:v>37</c:v>
                </c:pt>
                <c:pt idx="8">
                  <c:v>55</c:v>
                </c:pt>
                <c:pt idx="9">
                  <c:v>69</c:v>
                </c:pt>
                <c:pt idx="10">
                  <c:v>63</c:v>
                </c:pt>
                <c:pt idx="11">
                  <c:v>77</c:v>
                </c:pt>
                <c:pt idx="12">
                  <c:v>71</c:v>
                </c:pt>
                <c:pt idx="13">
                  <c:v>70</c:v>
                </c:pt>
                <c:pt idx="14">
                  <c:v>66</c:v>
                </c:pt>
                <c:pt idx="15">
                  <c:v>69</c:v>
                </c:pt>
                <c:pt idx="16">
                  <c:v>69</c:v>
                </c:pt>
                <c:pt idx="17">
                  <c:v>69</c:v>
                </c:pt>
                <c:pt idx="18">
                  <c:v>73</c:v>
                </c:pt>
                <c:pt idx="19">
                  <c:v>69</c:v>
                </c:pt>
                <c:pt idx="20">
                  <c:v>69</c:v>
                </c:pt>
                <c:pt idx="21">
                  <c:v>69</c:v>
                </c:pt>
                <c:pt idx="22">
                  <c:v>64</c:v>
                </c:pt>
                <c:pt idx="23">
                  <c:v>59</c:v>
                </c:pt>
                <c:pt idx="24">
                  <c:v>64</c:v>
                </c:pt>
                <c:pt idx="25">
                  <c:v>58</c:v>
                </c:pt>
                <c:pt idx="26">
                  <c:v>53</c:v>
                </c:pt>
                <c:pt idx="27">
                  <c:v>51</c:v>
                </c:pt>
                <c:pt idx="28">
                  <c:v>49</c:v>
                </c:pt>
                <c:pt idx="29">
                  <c:v>55</c:v>
                </c:pt>
                <c:pt idx="30">
                  <c:v>53</c:v>
                </c:pt>
                <c:pt idx="31">
                  <c:v>48</c:v>
                </c:pt>
                <c:pt idx="32">
                  <c:v>49</c:v>
                </c:pt>
                <c:pt idx="33">
                  <c:v>53</c:v>
                </c:pt>
                <c:pt idx="34">
                  <c:v>47</c:v>
                </c:pt>
                <c:pt idx="35">
                  <c:v>55</c:v>
                </c:pt>
                <c:pt idx="36">
                  <c:v>54</c:v>
                </c:pt>
                <c:pt idx="37">
                  <c:v>42</c:v>
                </c:pt>
                <c:pt idx="38">
                  <c:v>45</c:v>
                </c:pt>
                <c:pt idx="39">
                  <c:v>37</c:v>
                </c:pt>
                <c:pt idx="40">
                  <c:v>39</c:v>
                </c:pt>
                <c:pt idx="41">
                  <c:v>41</c:v>
                </c:pt>
                <c:pt idx="42">
                  <c:v>40</c:v>
                </c:pt>
                <c:pt idx="43">
                  <c:v>41</c:v>
                </c:pt>
                <c:pt idx="44">
                  <c:v>36</c:v>
                </c:pt>
                <c:pt idx="45">
                  <c:v>34</c:v>
                </c:pt>
                <c:pt idx="46">
                  <c:v>32</c:v>
                </c:pt>
                <c:pt idx="47">
                  <c:v>33</c:v>
                </c:pt>
                <c:pt idx="48">
                  <c:v>27</c:v>
                </c:pt>
                <c:pt idx="49">
                  <c:v>28</c:v>
                </c:pt>
                <c:pt idx="50">
                  <c:v>27</c:v>
                </c:pt>
                <c:pt idx="51">
                  <c:v>16</c:v>
                </c:pt>
                <c:pt idx="52">
                  <c:v>16</c:v>
                </c:pt>
                <c:pt idx="53">
                  <c:v>18</c:v>
                </c:pt>
                <c:pt idx="54">
                  <c:v>17</c:v>
                </c:pt>
                <c:pt idx="55">
                  <c:v>16</c:v>
                </c:pt>
                <c:pt idx="56">
                  <c:v>20</c:v>
                </c:pt>
                <c:pt idx="57">
                  <c:v>69</c:v>
                </c:pt>
                <c:pt idx="58">
                  <c:v>75</c:v>
                </c:pt>
                <c:pt idx="59">
                  <c:v>63</c:v>
                </c:pt>
                <c:pt idx="60">
                  <c:v>62</c:v>
                </c:pt>
                <c:pt idx="61">
                  <c:v>67</c:v>
                </c:pt>
              </c:numCache>
            </c:numRef>
          </c:val>
          <c:smooth val="0"/>
          <c:extLst xmlns:c16r2="http://schemas.microsoft.com/office/drawing/2015/06/chart">
            <c:ext xmlns:c16="http://schemas.microsoft.com/office/drawing/2014/chart" uri="{C3380CC4-5D6E-409C-BE32-E72D297353CC}">
              <c16:uniqueId val="{00000026-2926-4ABC-BF6D-72F221734B20}"/>
            </c:ext>
          </c:extLst>
        </c:ser>
        <c:dLbls>
          <c:showLegendKey val="0"/>
          <c:showVal val="1"/>
          <c:showCatName val="0"/>
          <c:showSerName val="0"/>
          <c:showPercent val="0"/>
          <c:showBubbleSize val="0"/>
        </c:dLbls>
        <c:smooth val="0"/>
        <c:axId val="435930944"/>
        <c:axId val="435933120"/>
      </c:lineChart>
      <c:catAx>
        <c:axId val="435930944"/>
        <c:scaling>
          <c:orientation val="minMax"/>
        </c:scaling>
        <c:delete val="0"/>
        <c:axPos val="b"/>
        <c:numFmt formatCode="General" sourceLinked="0"/>
        <c:majorTickMark val="none"/>
        <c:minorTickMark val="none"/>
        <c:tickLblPos val="nextTo"/>
        <c:txPr>
          <a:bodyPr rot="-5400000" vert="horz"/>
          <a:lstStyle/>
          <a:p>
            <a:pPr>
              <a:defRPr sz="400" b="1"/>
            </a:pPr>
            <a:endParaRPr lang="el-GR"/>
          </a:p>
        </c:txPr>
        <c:crossAx val="435933120"/>
        <c:crosses val="autoZero"/>
        <c:auto val="1"/>
        <c:lblAlgn val="ctr"/>
        <c:lblOffset val="100"/>
        <c:noMultiLvlLbl val="0"/>
      </c:catAx>
      <c:valAx>
        <c:axId val="435933120"/>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txPr>
          <a:bodyPr/>
          <a:lstStyle/>
          <a:p>
            <a:pPr>
              <a:defRPr sz="800"/>
            </a:pPr>
            <a:endParaRPr lang="el-GR"/>
          </a:p>
        </c:txPr>
        <c:crossAx val="435930944"/>
        <c:crosses val="autoZero"/>
        <c:crossBetween val="between"/>
        <c:majorUnit val="20"/>
      </c:valAx>
      <c:spPr>
        <a:noFill/>
      </c:spPr>
    </c:plotArea>
    <c:legend>
      <c:legendPos val="t"/>
      <c:layout>
        <c:manualLayout>
          <c:xMode val="edge"/>
          <c:yMode val="edge"/>
          <c:x val="1.5203127826408393E-2"/>
          <c:y val="6.208319930857892E-3"/>
          <c:w val="0.98479687217359158"/>
          <c:h val="0.1228973593619998"/>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lineChart>
        <c:grouping val="standard"/>
        <c:varyColors val="0"/>
        <c:ser>
          <c:idx val="0"/>
          <c:order val="0"/>
          <c:spPr>
            <a:ln>
              <a:solidFill>
                <a:schemeClr val="accent5"/>
              </a:solidFill>
            </a:ln>
          </c:spPr>
          <c:marker>
            <c:symbol val="circle"/>
            <c:size val="5"/>
            <c:spPr>
              <a:solidFill>
                <a:schemeClr val="accent5"/>
              </a:solidFill>
              <a:ln>
                <a:solidFill>
                  <a:schemeClr val="accent5"/>
                </a:solidFill>
              </a:ln>
            </c:spPr>
          </c:marker>
          <c:dLbls>
            <c:dLbl>
              <c:idx val="0"/>
              <c:layout>
                <c:manualLayout>
                  <c:x val="-3.2757965191062131E-2"/>
                  <c:y val="4.65854607758752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9A26-40ED-917D-F80B84756C3D}"/>
                </c:ext>
                <c:ext xmlns:c15="http://schemas.microsoft.com/office/drawing/2012/chart" uri="{CE6537A1-D6FC-4f65-9D91-7224C49458BB}"/>
              </c:extLst>
            </c:dLbl>
            <c:dLbl>
              <c:idx val="2"/>
              <c:layout>
                <c:manualLayout>
                  <c:x val="-2.3412027182388374E-2"/>
                  <c:y val="4.18174272384774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2C0-492A-97B7-34B1E89B6E4C}"/>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5-9A26-40ED-917D-F80B84756C3D}"/>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3-9A26-40ED-917D-F80B84756C3D}"/>
                </c:ext>
                <c:ext xmlns:c15="http://schemas.microsoft.com/office/drawing/2012/chart" uri="{CE6537A1-D6FC-4f65-9D91-7224C49458BB}"/>
              </c:extLst>
            </c:dLbl>
            <c:dLbl>
              <c:idx val="7"/>
              <c:delete val="1"/>
              <c:extLst xmlns:c16r2="http://schemas.microsoft.com/office/drawing/2015/06/chart">
                <c:ext xmlns:c16="http://schemas.microsoft.com/office/drawing/2014/chart" uri="{C3380CC4-5D6E-409C-BE32-E72D297353CC}">
                  <c16:uniqueId val="{00000004-9A26-40ED-917D-F80B84756C3D}"/>
                </c:ext>
                <c:ext xmlns:c15="http://schemas.microsoft.com/office/drawing/2012/chart" uri="{CE6537A1-D6FC-4f65-9D91-7224C49458BB}"/>
              </c:extLst>
            </c:dLbl>
            <c:dLbl>
              <c:idx val="8"/>
              <c:delete val="1"/>
              <c:extLst xmlns:c16r2="http://schemas.microsoft.com/office/drawing/2015/06/chart">
                <c:ext xmlns:c16="http://schemas.microsoft.com/office/drawing/2014/chart" uri="{C3380CC4-5D6E-409C-BE32-E72D297353CC}">
                  <c16:uniqueId val="{0000000C-9A26-40ED-917D-F80B84756C3D}"/>
                </c:ext>
                <c:ext xmlns:c15="http://schemas.microsoft.com/office/drawing/2012/chart" uri="{CE6537A1-D6FC-4f65-9D91-7224C49458BB}"/>
              </c:extLst>
            </c:dLbl>
            <c:dLbl>
              <c:idx val="11"/>
              <c:layout>
                <c:manualLayout>
                  <c:x val="-2.1192928936494746E-2"/>
                  <c:y val="2.60767478025800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A26-40ED-917D-F80B84756C3D}"/>
                </c:ext>
                <c:ext xmlns:c15="http://schemas.microsoft.com/office/drawing/2012/chart" uri="{CE6537A1-D6FC-4f65-9D91-7224C49458BB}"/>
              </c:extLst>
            </c:dLbl>
            <c:dLbl>
              <c:idx val="12"/>
              <c:delete val="1"/>
              <c:extLst xmlns:c16r2="http://schemas.microsoft.com/office/drawing/2015/06/chart">
                <c:ext xmlns:c16="http://schemas.microsoft.com/office/drawing/2014/chart" uri="{C3380CC4-5D6E-409C-BE32-E72D297353CC}">
                  <c16:uniqueId val="{00000008-9A26-40ED-917D-F80B84756C3D}"/>
                </c:ext>
                <c:ext xmlns:c15="http://schemas.microsoft.com/office/drawing/2012/chart" uri="{CE6537A1-D6FC-4f65-9D91-7224C49458BB}"/>
              </c:extLst>
            </c:dLbl>
            <c:dLbl>
              <c:idx val="13"/>
              <c:delete val="1"/>
              <c:extLst xmlns:c16r2="http://schemas.microsoft.com/office/drawing/2015/06/chart">
                <c:ext xmlns:c16="http://schemas.microsoft.com/office/drawing/2014/chart" uri="{C3380CC4-5D6E-409C-BE32-E72D297353CC}">
                  <c16:uniqueId val="{00000007-9A26-40ED-917D-F80B84756C3D}"/>
                </c:ext>
                <c:ext xmlns:c15="http://schemas.microsoft.com/office/drawing/2012/chart" uri="{CE6537A1-D6FC-4f65-9D91-7224C49458BB}"/>
              </c:extLst>
            </c:dLbl>
            <c:dLbl>
              <c:idx val="15"/>
              <c:delete val="1"/>
              <c:extLst xmlns:c16r2="http://schemas.microsoft.com/office/drawing/2015/06/chart">
                <c:ext xmlns:c16="http://schemas.microsoft.com/office/drawing/2014/chart" uri="{C3380CC4-5D6E-409C-BE32-E72D297353CC}">
                  <c16:uniqueId val="{0000000E-9A26-40ED-917D-F80B84756C3D}"/>
                </c:ext>
                <c:ext xmlns:c15="http://schemas.microsoft.com/office/drawing/2012/chart" uri="{CE6537A1-D6FC-4f65-9D91-7224C49458BB}"/>
              </c:extLst>
            </c:dLbl>
            <c:dLbl>
              <c:idx val="16"/>
              <c:delete val="1"/>
              <c:extLst xmlns:c16r2="http://schemas.microsoft.com/office/drawing/2015/06/chart">
                <c:ext xmlns:c16="http://schemas.microsoft.com/office/drawing/2014/chart" uri="{C3380CC4-5D6E-409C-BE32-E72D297353CC}">
                  <c16:uniqueId val="{00000009-9A26-40ED-917D-F80B84756C3D}"/>
                </c:ext>
                <c:ext xmlns:c15="http://schemas.microsoft.com/office/drawing/2012/chart" uri="{CE6537A1-D6FC-4f65-9D91-7224C49458BB}"/>
              </c:extLst>
            </c:dLbl>
            <c:dLbl>
              <c:idx val="17"/>
              <c:delete val="1"/>
              <c:extLst xmlns:c16r2="http://schemas.microsoft.com/office/drawing/2015/06/chart">
                <c:ext xmlns:c16="http://schemas.microsoft.com/office/drawing/2014/chart" uri="{C3380CC4-5D6E-409C-BE32-E72D297353CC}">
                  <c16:uniqueId val="{0000000D-9A26-40ED-917D-F80B84756C3D}"/>
                </c:ext>
                <c:ext xmlns:c15="http://schemas.microsoft.com/office/drawing/2012/chart" uri="{CE6537A1-D6FC-4f65-9D91-7224C49458BB}"/>
              </c:extLst>
            </c:dLbl>
            <c:dLbl>
              <c:idx val="18"/>
              <c:layout>
                <c:manualLayout>
                  <c:x val="-2.6975447063778496E-2"/>
                  <c:y val="3.83819755865572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9A26-40ED-917D-F80B84756C3D}"/>
                </c:ext>
                <c:ext xmlns:c15="http://schemas.microsoft.com/office/drawing/2012/chart" uri="{CE6537A1-D6FC-4f65-9D91-7224C49458BB}"/>
              </c:extLst>
            </c:dLbl>
            <c:dLbl>
              <c:idx val="19"/>
              <c:delete val="1"/>
              <c:extLst xmlns:c16r2="http://schemas.microsoft.com/office/drawing/2015/06/chart">
                <c:ext xmlns:c16="http://schemas.microsoft.com/office/drawing/2014/chart" uri="{C3380CC4-5D6E-409C-BE32-E72D297353CC}">
                  <c16:uniqueId val="{00000010-9A26-40ED-917D-F80B84756C3D}"/>
                </c:ext>
                <c:ext xmlns:c15="http://schemas.microsoft.com/office/drawing/2012/chart" uri="{CE6537A1-D6FC-4f65-9D91-7224C49458BB}"/>
              </c:extLst>
            </c:dLbl>
            <c:dLbl>
              <c:idx val="20"/>
              <c:delete val="1"/>
              <c:extLst xmlns:c16r2="http://schemas.microsoft.com/office/drawing/2015/06/chart">
                <c:ext xmlns:c16="http://schemas.microsoft.com/office/drawing/2014/chart" uri="{C3380CC4-5D6E-409C-BE32-E72D297353CC}">
                  <c16:uniqueId val="{00000011-9A26-40ED-917D-F80B84756C3D}"/>
                </c:ext>
                <c:ext xmlns:c15="http://schemas.microsoft.com/office/drawing/2012/chart" uri="{CE6537A1-D6FC-4f65-9D91-7224C49458BB}"/>
              </c:extLst>
            </c:dLbl>
            <c:dLbl>
              <c:idx val="21"/>
              <c:delete val="1"/>
              <c:extLst xmlns:c16r2="http://schemas.microsoft.com/office/drawing/2015/06/chart">
                <c:ext xmlns:c16="http://schemas.microsoft.com/office/drawing/2014/chart" uri="{C3380CC4-5D6E-409C-BE32-E72D297353CC}">
                  <c16:uniqueId val="{00000012-9A26-40ED-917D-F80B84756C3D}"/>
                </c:ext>
                <c:ext xmlns:c15="http://schemas.microsoft.com/office/drawing/2012/chart" uri="{CE6537A1-D6FC-4f65-9D91-7224C49458BB}"/>
              </c:extLst>
            </c:dLbl>
            <c:dLbl>
              <c:idx val="22"/>
              <c:delete val="1"/>
              <c:extLst xmlns:c16r2="http://schemas.microsoft.com/office/drawing/2015/06/chart">
                <c:ext xmlns:c16="http://schemas.microsoft.com/office/drawing/2014/chart" uri="{C3380CC4-5D6E-409C-BE32-E72D297353CC}">
                  <c16:uniqueId val="{00000013-9A26-40ED-917D-F80B84756C3D}"/>
                </c:ext>
                <c:ext xmlns:c15="http://schemas.microsoft.com/office/drawing/2012/chart" uri="{CE6537A1-D6FC-4f65-9D91-7224C49458BB}"/>
              </c:extLst>
            </c:dLbl>
            <c:dLbl>
              <c:idx val="23"/>
              <c:delete val="1"/>
              <c:extLst xmlns:c16r2="http://schemas.microsoft.com/office/drawing/2015/06/chart">
                <c:ext xmlns:c16="http://schemas.microsoft.com/office/drawing/2014/chart" uri="{C3380CC4-5D6E-409C-BE32-E72D297353CC}">
                  <c16:uniqueId val="{00000014-9A26-40ED-917D-F80B84756C3D}"/>
                </c:ext>
                <c:ext xmlns:c15="http://schemas.microsoft.com/office/drawing/2012/chart" uri="{CE6537A1-D6FC-4f65-9D91-7224C49458BB}"/>
              </c:extLst>
            </c:dLbl>
            <c:dLbl>
              <c:idx val="24"/>
              <c:layout>
                <c:manualLayout>
                  <c:x val="-2.6975447063778444E-2"/>
                  <c:y val="5.47889459651933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9A26-40ED-917D-F80B84756C3D}"/>
                </c:ext>
                <c:ext xmlns:c15="http://schemas.microsoft.com/office/drawing/2012/chart" uri="{CE6537A1-D6FC-4f65-9D91-7224C49458BB}"/>
              </c:extLst>
            </c:dLbl>
            <c:dLbl>
              <c:idx val="25"/>
              <c:delete val="1"/>
              <c:extLst xmlns:c16r2="http://schemas.microsoft.com/office/drawing/2015/06/chart">
                <c:ext xmlns:c16="http://schemas.microsoft.com/office/drawing/2014/chart" uri="{C3380CC4-5D6E-409C-BE32-E72D297353CC}">
                  <c16:uniqueId val="{00000001-104C-419B-8465-19D18AEC6C4A}"/>
                </c:ext>
                <c:ext xmlns:c15="http://schemas.microsoft.com/office/drawing/2012/chart" uri="{CE6537A1-D6FC-4f65-9D91-7224C49458BB}"/>
              </c:extLst>
            </c:dLbl>
            <c:dLbl>
              <c:idx val="26"/>
              <c:delete val="1"/>
              <c:extLst xmlns:c16r2="http://schemas.microsoft.com/office/drawing/2015/06/chart">
                <c:ext xmlns:c16="http://schemas.microsoft.com/office/drawing/2014/chart" uri="{C3380CC4-5D6E-409C-BE32-E72D297353CC}">
                  <c16:uniqueId val="{00000015-9A26-40ED-917D-F80B84756C3D}"/>
                </c:ext>
                <c:ext xmlns:c15="http://schemas.microsoft.com/office/drawing/2012/chart" uri="{CE6537A1-D6FC-4f65-9D91-7224C49458BB}"/>
              </c:extLst>
            </c:dLbl>
            <c:dLbl>
              <c:idx val="27"/>
              <c:delete val="1"/>
              <c:extLst xmlns:c16r2="http://schemas.microsoft.com/office/drawing/2015/06/chart">
                <c:ext xmlns:c16="http://schemas.microsoft.com/office/drawing/2014/chart" uri="{C3380CC4-5D6E-409C-BE32-E72D297353CC}">
                  <c16:uniqueId val="{00000016-9A26-40ED-917D-F80B84756C3D}"/>
                </c:ext>
                <c:ext xmlns:c15="http://schemas.microsoft.com/office/drawing/2012/chart" uri="{CE6537A1-D6FC-4f65-9D91-7224C49458BB}"/>
              </c:extLst>
            </c:dLbl>
            <c:dLbl>
              <c:idx val="29"/>
              <c:delete val="1"/>
              <c:extLst xmlns:c16r2="http://schemas.microsoft.com/office/drawing/2015/06/chart">
                <c:ext xmlns:c16="http://schemas.microsoft.com/office/drawing/2014/chart" uri="{C3380CC4-5D6E-409C-BE32-E72D297353CC}">
                  <c16:uniqueId val="{00000018-9A26-40ED-917D-F80B84756C3D}"/>
                </c:ext>
                <c:ext xmlns:c15="http://schemas.microsoft.com/office/drawing/2012/chart" uri="{CE6537A1-D6FC-4f65-9D91-7224C49458BB}"/>
              </c:extLst>
            </c:dLbl>
            <c:dLbl>
              <c:idx val="30"/>
              <c:delete val="1"/>
              <c:extLst xmlns:c16r2="http://schemas.microsoft.com/office/drawing/2015/06/chart">
                <c:ext xmlns:c16="http://schemas.microsoft.com/office/drawing/2014/chart" uri="{C3380CC4-5D6E-409C-BE32-E72D297353CC}">
                  <c16:uniqueId val="{00000017-9A26-40ED-917D-F80B84756C3D}"/>
                </c:ext>
                <c:ext xmlns:c15="http://schemas.microsoft.com/office/drawing/2012/chart" uri="{CE6537A1-D6FC-4f65-9D91-7224C49458BB}"/>
              </c:extLst>
            </c:dLbl>
            <c:dLbl>
              <c:idx val="31"/>
              <c:delete val="1"/>
              <c:extLst xmlns:c16r2="http://schemas.microsoft.com/office/drawing/2015/06/chart">
                <c:ext xmlns:c16="http://schemas.microsoft.com/office/drawing/2014/chart" uri="{C3380CC4-5D6E-409C-BE32-E72D297353CC}">
                  <c16:uniqueId val="{00000019-9A26-40ED-917D-F80B84756C3D}"/>
                </c:ext>
                <c:ext xmlns:c15="http://schemas.microsoft.com/office/drawing/2012/chart" uri="{CE6537A1-D6FC-4f65-9D91-7224C49458BB}"/>
              </c:extLst>
            </c:dLbl>
            <c:dLbl>
              <c:idx val="33"/>
              <c:layout>
                <c:manualLayout>
                  <c:x val="-2.2638558468315671E-2"/>
                  <c:y val="2.60767478025802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9A26-40ED-917D-F80B84756C3D}"/>
                </c:ext>
                <c:ext xmlns:c15="http://schemas.microsoft.com/office/drawing/2012/chart" uri="{CE6537A1-D6FC-4f65-9D91-7224C49458BB}"/>
              </c:extLst>
            </c:dLbl>
            <c:dLbl>
              <c:idx val="34"/>
              <c:delete val="1"/>
              <c:extLst xmlns:c16r2="http://schemas.microsoft.com/office/drawing/2015/06/chart">
                <c:ext xmlns:c16="http://schemas.microsoft.com/office/drawing/2014/chart" uri="{C3380CC4-5D6E-409C-BE32-E72D297353CC}">
                  <c16:uniqueId val="{0000001C-9A26-40ED-917D-F80B84756C3D}"/>
                </c:ext>
                <c:ext xmlns:c15="http://schemas.microsoft.com/office/drawing/2012/chart" uri="{CE6537A1-D6FC-4f65-9D91-7224C49458BB}"/>
              </c:extLst>
            </c:dLbl>
            <c:dLbl>
              <c:idx val="35"/>
              <c:delete val="1"/>
              <c:extLst xmlns:c16r2="http://schemas.microsoft.com/office/drawing/2015/06/chart">
                <c:ext xmlns:c16="http://schemas.microsoft.com/office/drawing/2014/chart" uri="{C3380CC4-5D6E-409C-BE32-E72D297353CC}">
                  <c16:uniqueId val="{0000001B-9A26-40ED-917D-F80B84756C3D}"/>
                </c:ext>
                <c:ext xmlns:c15="http://schemas.microsoft.com/office/drawing/2012/chart" uri="{CE6537A1-D6FC-4f65-9D91-7224C49458BB}"/>
              </c:extLst>
            </c:dLbl>
            <c:dLbl>
              <c:idx val="36"/>
              <c:delete val="1"/>
              <c:extLst xmlns:c16r2="http://schemas.microsoft.com/office/drawing/2015/06/chart">
                <c:ext xmlns:c16="http://schemas.microsoft.com/office/drawing/2014/chart" uri="{C3380CC4-5D6E-409C-BE32-E72D297353CC}">
                  <c16:uniqueId val="{0000001D-9A26-40ED-917D-F80B84756C3D}"/>
                </c:ext>
                <c:ext xmlns:c15="http://schemas.microsoft.com/office/drawing/2012/chart" uri="{CE6537A1-D6FC-4f65-9D91-7224C49458BB}"/>
              </c:extLst>
            </c:dLbl>
            <c:dLbl>
              <c:idx val="38"/>
              <c:delete val="1"/>
              <c:extLst xmlns:c16r2="http://schemas.microsoft.com/office/drawing/2015/06/chart">
                <c:ext xmlns:c16="http://schemas.microsoft.com/office/drawing/2014/chart" uri="{C3380CC4-5D6E-409C-BE32-E72D297353CC}">
                  <c16:uniqueId val="{0000001E-9A26-40ED-917D-F80B84756C3D}"/>
                </c:ext>
                <c:ext xmlns:c15="http://schemas.microsoft.com/office/drawing/2012/chart" uri="{CE6537A1-D6FC-4f65-9D91-7224C49458BB}"/>
              </c:extLst>
            </c:dLbl>
            <c:dLbl>
              <c:idx val="39"/>
              <c:delete val="1"/>
              <c:extLst xmlns:c16r2="http://schemas.microsoft.com/office/drawing/2015/06/chart">
                <c:ext xmlns:c16="http://schemas.microsoft.com/office/drawing/2014/chart" uri="{C3380CC4-5D6E-409C-BE32-E72D297353CC}">
                  <c16:uniqueId val="{00000022-9A26-40ED-917D-F80B84756C3D}"/>
                </c:ext>
                <c:ext xmlns:c15="http://schemas.microsoft.com/office/drawing/2012/chart" uri="{CE6537A1-D6FC-4f65-9D91-7224C49458BB}"/>
              </c:extLst>
            </c:dLbl>
            <c:dLbl>
              <c:idx val="40"/>
              <c:delete val="1"/>
              <c:extLst xmlns:c16r2="http://schemas.microsoft.com/office/drawing/2015/06/chart">
                <c:ext xmlns:c16="http://schemas.microsoft.com/office/drawing/2014/chart" uri="{C3380CC4-5D6E-409C-BE32-E72D297353CC}">
                  <c16:uniqueId val="{00000025-9A26-40ED-917D-F80B84756C3D}"/>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23-9A26-40ED-917D-F80B84756C3D}"/>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24-9A26-40ED-917D-F80B84756C3D}"/>
                </c:ext>
                <c:ext xmlns:c15="http://schemas.microsoft.com/office/drawing/2012/chart" uri="{CE6537A1-D6FC-4f65-9D91-7224C49458BB}"/>
              </c:extLst>
            </c:dLbl>
            <c:dLbl>
              <c:idx val="43"/>
              <c:delete val="1"/>
              <c:extLst xmlns:c16r2="http://schemas.microsoft.com/office/drawing/2015/06/chart">
                <c:ext xmlns:c16="http://schemas.microsoft.com/office/drawing/2014/chart" uri="{C3380CC4-5D6E-409C-BE32-E72D297353CC}">
                  <c16:uniqueId val="{00000026-9A26-40ED-917D-F80B84756C3D}"/>
                </c:ext>
                <c:ext xmlns:c15="http://schemas.microsoft.com/office/drawing/2012/chart" uri="{CE6537A1-D6FC-4f65-9D91-7224C49458BB}"/>
              </c:extLst>
            </c:dLbl>
            <c:dLbl>
              <c:idx val="44"/>
              <c:delete val="1"/>
              <c:extLst xmlns:c16r2="http://schemas.microsoft.com/office/drawing/2015/06/chart">
                <c:ext xmlns:c16="http://schemas.microsoft.com/office/drawing/2014/chart" uri="{C3380CC4-5D6E-409C-BE32-E72D297353CC}">
                  <c16:uniqueId val="{00000027-9A26-40ED-917D-F80B84756C3D}"/>
                </c:ext>
                <c:ext xmlns:c15="http://schemas.microsoft.com/office/drawing/2012/chart" uri="{CE6537A1-D6FC-4f65-9D91-7224C49458BB}"/>
              </c:extLst>
            </c:dLbl>
            <c:dLbl>
              <c:idx val="46"/>
              <c:delete val="1"/>
              <c:extLst xmlns:c16r2="http://schemas.microsoft.com/office/drawing/2015/06/chart">
                <c:ext xmlns:c16="http://schemas.microsoft.com/office/drawing/2014/chart" uri="{C3380CC4-5D6E-409C-BE32-E72D297353CC}">
                  <c16:uniqueId val="{00000028-9A26-40ED-917D-F80B84756C3D}"/>
                </c:ext>
                <c:ext xmlns:c15="http://schemas.microsoft.com/office/drawing/2012/chart" uri="{CE6537A1-D6FC-4f65-9D91-7224C49458BB}"/>
              </c:extLst>
            </c:dLbl>
            <c:dLbl>
              <c:idx val="47"/>
              <c:delete val="1"/>
              <c:extLst xmlns:c16r2="http://schemas.microsoft.com/office/drawing/2015/06/chart">
                <c:ext xmlns:c16="http://schemas.microsoft.com/office/drawing/2014/chart" uri="{C3380CC4-5D6E-409C-BE32-E72D297353CC}">
                  <c16:uniqueId val="{00000029-9A26-40ED-917D-F80B84756C3D}"/>
                </c:ext>
                <c:ext xmlns:c15="http://schemas.microsoft.com/office/drawing/2012/chart" uri="{CE6537A1-D6FC-4f65-9D91-7224C49458BB}"/>
              </c:extLst>
            </c:dLbl>
            <c:dLbl>
              <c:idx val="48"/>
              <c:delete val="1"/>
              <c:extLst xmlns:c16r2="http://schemas.microsoft.com/office/drawing/2015/06/chart">
                <c:ext xmlns:c16="http://schemas.microsoft.com/office/drawing/2014/chart" uri="{C3380CC4-5D6E-409C-BE32-E72D297353CC}">
                  <c16:uniqueId val="{0000002A-9A26-40ED-917D-F80B84756C3D}"/>
                </c:ext>
                <c:ext xmlns:c15="http://schemas.microsoft.com/office/drawing/2012/chart" uri="{CE6537A1-D6FC-4f65-9D91-7224C49458BB}"/>
              </c:extLst>
            </c:dLbl>
            <c:dLbl>
              <c:idx val="49"/>
              <c:delete val="1"/>
              <c:extLst xmlns:c16r2="http://schemas.microsoft.com/office/drawing/2015/06/chart">
                <c:ext xmlns:c16="http://schemas.microsoft.com/office/drawing/2014/chart" uri="{C3380CC4-5D6E-409C-BE32-E72D297353CC}">
                  <c16:uniqueId val="{0000002B-9A26-40ED-917D-F80B84756C3D}"/>
                </c:ext>
                <c:ext xmlns:c15="http://schemas.microsoft.com/office/drawing/2012/chart" uri="{CE6537A1-D6FC-4f65-9D91-7224C49458BB}"/>
              </c:extLst>
            </c:dLbl>
            <c:dLbl>
              <c:idx val="50"/>
              <c:layout>
                <c:manualLayout>
                  <c:x val="-8.1822631501064294E-3"/>
                  <c:y val="2.19750052079212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9A26-40ED-917D-F80B84756C3D}"/>
                </c:ext>
                <c:ext xmlns:c15="http://schemas.microsoft.com/office/drawing/2012/chart" uri="{CE6537A1-D6FC-4f65-9D91-7224C49458BB}"/>
              </c:extLst>
            </c:dLbl>
            <c:dLbl>
              <c:idx val="51"/>
              <c:layout>
                <c:manualLayout>
                  <c:x val="-4.6780571649724996E-2"/>
                  <c:y val="9.0034864812054607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FAC-47E2-90CE-D7199C75C6CE}"/>
                </c:ext>
                <c:ext xmlns:c15="http://schemas.microsoft.com/office/drawing/2012/chart" uri="{CE6537A1-D6FC-4f65-9D91-7224C49458BB}"/>
              </c:extLst>
            </c:dLbl>
            <c:dLbl>
              <c:idx val="52"/>
              <c:delete val="1"/>
              <c:extLst xmlns:c16r2="http://schemas.microsoft.com/office/drawing/2015/06/chart">
                <c:ext xmlns:c16="http://schemas.microsoft.com/office/drawing/2014/chart" uri="{C3380CC4-5D6E-409C-BE32-E72D297353CC}">
                  <c16:uniqueId val="{00000000-35DE-49D6-BC8E-6D0BD7BCB383}"/>
                </c:ext>
                <c:ext xmlns:c15="http://schemas.microsoft.com/office/drawing/2012/chart" uri="{CE6537A1-D6FC-4f65-9D91-7224C49458BB}"/>
              </c:extLst>
            </c:dLbl>
            <c:dLbl>
              <c:idx val="53"/>
              <c:delete val="1"/>
              <c:extLst xmlns:c16r2="http://schemas.microsoft.com/office/drawing/2015/06/chart">
                <c:ext xmlns:c16="http://schemas.microsoft.com/office/drawing/2014/chart" uri="{C3380CC4-5D6E-409C-BE32-E72D297353CC}">
                  <c16:uniqueId val="{00000021-9A26-40ED-917D-F80B84756C3D}"/>
                </c:ext>
                <c:ext xmlns:c15="http://schemas.microsoft.com/office/drawing/2012/chart" uri="{CE6537A1-D6FC-4f65-9D91-7224C49458BB}"/>
              </c:extLst>
            </c:dLbl>
            <c:dLbl>
              <c:idx val="54"/>
              <c:delete val="1"/>
              <c:extLst xmlns:c16r2="http://schemas.microsoft.com/office/drawing/2015/06/chart">
                <c:ext xmlns:c16="http://schemas.microsoft.com/office/drawing/2014/chart" uri="{C3380CC4-5D6E-409C-BE32-E72D297353CC}">
                  <c16:uniqueId val="{00000020-9A26-40ED-917D-F80B84756C3D}"/>
                </c:ext>
                <c:ext xmlns:c15="http://schemas.microsoft.com/office/drawing/2012/chart" uri="{CE6537A1-D6FC-4f65-9D91-7224C49458BB}"/>
              </c:extLst>
            </c:dLbl>
            <c:dLbl>
              <c:idx val="57"/>
              <c:layout>
                <c:manualLayout>
                  <c:x val="-3.9935060500165161E-2"/>
                  <c:y val="1.3433368483437191E-2"/>
                </c:manualLayout>
              </c:layout>
              <c:spPr>
                <a:noFill/>
                <a:ln>
                  <a:noFill/>
                </a:ln>
                <a:effectLst/>
              </c:spPr>
              <c:txPr>
                <a:bodyPr wrap="square" lIns="38100" tIns="19050" rIns="38100" bIns="19050" anchor="ctr">
                  <a:noAutofit/>
                </a:bodyPr>
                <a:lstStyle/>
                <a:p>
                  <a:pPr>
                    <a:defRPr sz="800" b="1">
                      <a:solidFill>
                        <a:schemeClr val="accent5"/>
                      </a:solidFill>
                    </a:defRPr>
                  </a:pPr>
                  <a:endParaRPr lang="el-GR"/>
                </a:p>
              </c:txPr>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412-4668-9C42-0E0701600FD8}"/>
                </c:ext>
                <c:ext xmlns:c15="http://schemas.microsoft.com/office/drawing/2012/chart" uri="{CE6537A1-D6FC-4f65-9D91-7224C49458BB}">
                  <c15:layout>
                    <c:manualLayout>
                      <c:w val="2.8702917439755948E-2"/>
                      <c:h val="7.5677150871458806E-2"/>
                    </c:manualLayout>
                  </c15:layout>
                </c:ext>
              </c:extLst>
            </c:dLbl>
            <c:dLbl>
              <c:idx val="58"/>
              <c:layout>
                <c:manualLayout>
                  <c:x val="-2.5193680208534904E-2"/>
                  <c:y val="5.23999231326979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C77-4668-B2F4-86314157DF9C}"/>
                </c:ext>
                <c:ext xmlns:c15="http://schemas.microsoft.com/office/drawing/2012/chart" uri="{CE6537A1-D6FC-4f65-9D91-7224C49458BB}"/>
              </c:extLst>
            </c:dLbl>
            <c:dLbl>
              <c:idx val="59"/>
              <c:layout>
                <c:manualLayout>
                  <c:x val="-2.23200646549272E-2"/>
                  <c:y val="-7.88558398963907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C77-4668-B2F4-86314157DF9C}"/>
                </c:ext>
                <c:ext xmlns:c15="http://schemas.microsoft.com/office/drawing/2012/chart" uri="{CE6537A1-D6FC-4f65-9D91-7224C49458BB}"/>
              </c:extLst>
            </c:dLbl>
            <c:dLbl>
              <c:idx val="61"/>
              <c:spPr>
                <a:noFill/>
                <a:ln>
                  <a:noFill/>
                </a:ln>
                <a:effectLst/>
              </c:spPr>
              <c:txPr>
                <a:bodyPr wrap="square" lIns="38100" tIns="19050" rIns="38100" bIns="19050" anchor="ctr">
                  <a:noAutofit/>
                </a:bodyPr>
                <a:lstStyle/>
                <a:p>
                  <a:pPr>
                    <a:defRPr sz="800" b="1">
                      <a:solidFill>
                        <a:schemeClr val="accent5"/>
                      </a:solidFill>
                    </a:defRPr>
                  </a:pPr>
                  <a:endParaRPr lang="el-GR"/>
                </a:p>
              </c:txPr>
              <c:dLblPos val="t"/>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800" b="1">
                    <a:solidFill>
                      <a:schemeClr val="accent5"/>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Sheet1!$A$2:$A$63</c:f>
              <c:strCache>
                <c:ptCount val="62"/>
                <c:pt idx="0">
                  <c:v>Οκτ-14</c:v>
                </c:pt>
                <c:pt idx="1">
                  <c:v>Νοε-14</c:v>
                </c:pt>
                <c:pt idx="2">
                  <c:v>Δεκ-14</c:v>
                </c:pt>
                <c:pt idx="3">
                  <c:v>Ιαν-15</c:v>
                </c:pt>
                <c:pt idx="4">
                  <c:v>Φεβ-15</c:v>
                </c:pt>
                <c:pt idx="5">
                  <c:v>Μαρ-15</c:v>
                </c:pt>
                <c:pt idx="6">
                  <c:v>Απρ-15</c:v>
                </c:pt>
                <c:pt idx="7">
                  <c:v>Ιούν-15</c:v>
                </c:pt>
                <c:pt idx="8">
                  <c:v>Ιούλ-15 (2)</c:v>
                </c:pt>
                <c:pt idx="9">
                  <c:v>Οκτ-15</c:v>
                </c:pt>
                <c:pt idx="10">
                  <c:v>Ιαν-16</c:v>
                </c:pt>
                <c:pt idx="11">
                  <c:v>Φεβ-16</c:v>
                </c:pt>
                <c:pt idx="12">
                  <c:v>Μαρ-16</c:v>
                </c:pt>
                <c:pt idx="13">
                  <c:v>Απρ-16</c:v>
                </c:pt>
                <c:pt idx="14">
                  <c:v>Μάι-16</c:v>
                </c:pt>
                <c:pt idx="15">
                  <c:v>Ιούν-16</c:v>
                </c:pt>
                <c:pt idx="16">
                  <c:v>Σεπ-16</c:v>
                </c:pt>
                <c:pt idx="17">
                  <c:v>Οκτ-16</c:v>
                </c:pt>
                <c:pt idx="18">
                  <c:v>Νοε-16</c:v>
                </c:pt>
                <c:pt idx="19">
                  <c:v>Δεκ-16</c:v>
                </c:pt>
                <c:pt idx="20">
                  <c:v>Ιαν-17</c:v>
                </c:pt>
                <c:pt idx="21">
                  <c:v>Φεβ-17</c:v>
                </c:pt>
                <c:pt idx="22">
                  <c:v>Μαρ-17</c:v>
                </c:pt>
                <c:pt idx="23">
                  <c:v>Απρ-17</c:v>
                </c:pt>
                <c:pt idx="24">
                  <c:v>Μάι-17</c:v>
                </c:pt>
                <c:pt idx="25">
                  <c:v>Ιούν-17</c:v>
                </c:pt>
                <c:pt idx="26">
                  <c:v>Σεπ-17</c:v>
                </c:pt>
                <c:pt idx="27">
                  <c:v>Οκτ-17</c:v>
                </c:pt>
                <c:pt idx="28">
                  <c:v>Νοε-17</c:v>
                </c:pt>
                <c:pt idx="29">
                  <c:v>Δεκ-17</c:v>
                </c:pt>
                <c:pt idx="30">
                  <c:v>Ιαν-18</c:v>
                </c:pt>
                <c:pt idx="31">
                  <c:v>Φεβ-18 (1)</c:v>
                </c:pt>
                <c:pt idx="32">
                  <c:v>Φεβ-18</c:v>
                </c:pt>
                <c:pt idx="33">
                  <c:v>Μαρ-18</c:v>
                </c:pt>
                <c:pt idx="34">
                  <c:v>Απρ-18</c:v>
                </c:pt>
                <c:pt idx="35">
                  <c:v>Μάι-18</c:v>
                </c:pt>
                <c:pt idx="36">
                  <c:v>Ιουν-18</c:v>
                </c:pt>
                <c:pt idx="37">
                  <c:v>Σεπ-18</c:v>
                </c:pt>
                <c:pt idx="38">
                  <c:v>Οκτ-18</c:v>
                </c:pt>
                <c:pt idx="39">
                  <c:v>Νοε-18</c:v>
                </c:pt>
                <c:pt idx="40">
                  <c:v>Δεκ-18</c:v>
                </c:pt>
                <c:pt idx="41">
                  <c:v>Ιαν-19</c:v>
                </c:pt>
                <c:pt idx="42">
                  <c:v>Φεβ-19</c:v>
                </c:pt>
                <c:pt idx="43">
                  <c:v>Μαρ-19</c:v>
                </c:pt>
                <c:pt idx="44">
                  <c:v>Απρ-19</c:v>
                </c:pt>
                <c:pt idx="45">
                  <c:v>14-16/5/19</c:v>
                </c:pt>
                <c:pt idx="46">
                  <c:v>16-20/5/19</c:v>
                </c:pt>
                <c:pt idx="47">
                  <c:v>Μαι-19</c:v>
                </c:pt>
                <c:pt idx="48">
                  <c:v>3-5/6/19</c:v>
                </c:pt>
                <c:pt idx="49">
                  <c:v>14-19/6/19</c:v>
                </c:pt>
                <c:pt idx="50">
                  <c:v>Ιουλ-19</c:v>
                </c:pt>
                <c:pt idx="51">
                  <c:v>Σεπ-19</c:v>
                </c:pt>
                <c:pt idx="52">
                  <c:v>Οκτ-19</c:v>
                </c:pt>
                <c:pt idx="53">
                  <c:v>Νοε-19</c:v>
                </c:pt>
                <c:pt idx="54">
                  <c:v>Δεκ-19</c:v>
                </c:pt>
                <c:pt idx="55">
                  <c:v>Ιαν-20</c:v>
                </c:pt>
                <c:pt idx="56">
                  <c:v>Φεβ-20</c:v>
                </c:pt>
                <c:pt idx="57">
                  <c:v>Μαρ-20</c:v>
                </c:pt>
                <c:pt idx="58">
                  <c:v>Απρ-20</c:v>
                </c:pt>
                <c:pt idx="59">
                  <c:v>Μάι-20</c:v>
                </c:pt>
                <c:pt idx="60">
                  <c:v>Ιούν-20</c:v>
                </c:pt>
                <c:pt idx="61">
                  <c:v>Σεπ-20</c:v>
                </c:pt>
              </c:strCache>
            </c:strRef>
          </c:cat>
          <c:val>
            <c:numRef>
              <c:f>Sheet1!$B$2:$B$63</c:f>
              <c:numCache>
                <c:formatCode>General</c:formatCode>
                <c:ptCount val="62"/>
                <c:pt idx="0">
                  <c:v>-48</c:v>
                </c:pt>
                <c:pt idx="1">
                  <c:v>-45</c:v>
                </c:pt>
                <c:pt idx="2">
                  <c:v>-61</c:v>
                </c:pt>
                <c:pt idx="3">
                  <c:v>-28</c:v>
                </c:pt>
                <c:pt idx="4">
                  <c:v>-21</c:v>
                </c:pt>
                <c:pt idx="5">
                  <c:v>-30</c:v>
                </c:pt>
                <c:pt idx="6">
                  <c:v>-34</c:v>
                </c:pt>
                <c:pt idx="7">
                  <c:v>-44</c:v>
                </c:pt>
                <c:pt idx="8">
                  <c:v>-57</c:v>
                </c:pt>
                <c:pt idx="9">
                  <c:v>-73</c:v>
                </c:pt>
                <c:pt idx="10">
                  <c:v>-70</c:v>
                </c:pt>
                <c:pt idx="11">
                  <c:v>-81</c:v>
                </c:pt>
                <c:pt idx="12">
                  <c:v>-75</c:v>
                </c:pt>
                <c:pt idx="13">
                  <c:v>-74</c:v>
                </c:pt>
                <c:pt idx="14">
                  <c:v>-70</c:v>
                </c:pt>
                <c:pt idx="15">
                  <c:v>-74</c:v>
                </c:pt>
                <c:pt idx="16">
                  <c:v>-75</c:v>
                </c:pt>
                <c:pt idx="17">
                  <c:v>-75</c:v>
                </c:pt>
                <c:pt idx="18">
                  <c:v>-79</c:v>
                </c:pt>
                <c:pt idx="19">
                  <c:v>-73</c:v>
                </c:pt>
                <c:pt idx="20">
                  <c:v>-73</c:v>
                </c:pt>
                <c:pt idx="21">
                  <c:v>-72</c:v>
                </c:pt>
                <c:pt idx="22">
                  <c:v>-70</c:v>
                </c:pt>
                <c:pt idx="23">
                  <c:v>-66</c:v>
                </c:pt>
                <c:pt idx="24">
                  <c:v>-69</c:v>
                </c:pt>
                <c:pt idx="25">
                  <c:v>-63</c:v>
                </c:pt>
                <c:pt idx="26">
                  <c:v>-58</c:v>
                </c:pt>
                <c:pt idx="27">
                  <c:v>-56</c:v>
                </c:pt>
                <c:pt idx="28">
                  <c:v>-54</c:v>
                </c:pt>
                <c:pt idx="29">
                  <c:v>-56</c:v>
                </c:pt>
                <c:pt idx="30">
                  <c:v>-56</c:v>
                </c:pt>
                <c:pt idx="31">
                  <c:v>-52</c:v>
                </c:pt>
                <c:pt idx="32">
                  <c:v>-49</c:v>
                </c:pt>
                <c:pt idx="33">
                  <c:v>-55</c:v>
                </c:pt>
                <c:pt idx="34">
                  <c:v>-51</c:v>
                </c:pt>
                <c:pt idx="35">
                  <c:v>-55</c:v>
                </c:pt>
                <c:pt idx="36">
                  <c:v>-54</c:v>
                </c:pt>
                <c:pt idx="37">
                  <c:v>-44</c:v>
                </c:pt>
                <c:pt idx="38">
                  <c:v>-46</c:v>
                </c:pt>
                <c:pt idx="39">
                  <c:v>-40</c:v>
                </c:pt>
                <c:pt idx="40">
                  <c:v>-41</c:v>
                </c:pt>
                <c:pt idx="41">
                  <c:v>-42</c:v>
                </c:pt>
                <c:pt idx="42">
                  <c:v>-43</c:v>
                </c:pt>
                <c:pt idx="43">
                  <c:v>-43</c:v>
                </c:pt>
                <c:pt idx="44">
                  <c:v>-35</c:v>
                </c:pt>
                <c:pt idx="45">
                  <c:v>-32</c:v>
                </c:pt>
                <c:pt idx="46">
                  <c:v>-33</c:v>
                </c:pt>
                <c:pt idx="47">
                  <c:v>-34</c:v>
                </c:pt>
                <c:pt idx="48">
                  <c:v>-28</c:v>
                </c:pt>
                <c:pt idx="49">
                  <c:v>-24</c:v>
                </c:pt>
                <c:pt idx="50">
                  <c:v>-22</c:v>
                </c:pt>
                <c:pt idx="51">
                  <c:v>14</c:v>
                </c:pt>
                <c:pt idx="52">
                  <c:v>14</c:v>
                </c:pt>
                <c:pt idx="53">
                  <c:v>7</c:v>
                </c:pt>
                <c:pt idx="54">
                  <c:v>6</c:v>
                </c:pt>
                <c:pt idx="55">
                  <c:v>9</c:v>
                </c:pt>
                <c:pt idx="56">
                  <c:v>8</c:v>
                </c:pt>
                <c:pt idx="57">
                  <c:v>-37</c:v>
                </c:pt>
                <c:pt idx="58">
                  <c:v>-44</c:v>
                </c:pt>
                <c:pt idx="59">
                  <c:v>-38</c:v>
                </c:pt>
                <c:pt idx="60">
                  <c:v>-43</c:v>
                </c:pt>
                <c:pt idx="61">
                  <c:v>-48</c:v>
                </c:pt>
              </c:numCache>
            </c:numRef>
          </c:val>
          <c:smooth val="0"/>
          <c:extLst xmlns:c16r2="http://schemas.microsoft.com/office/drawing/2015/06/chart">
            <c:ext xmlns:c16="http://schemas.microsoft.com/office/drawing/2014/chart" uri="{C3380CC4-5D6E-409C-BE32-E72D297353CC}">
              <c16:uniqueId val="{00000004-42C0-492A-97B7-34B1E89B6E4C}"/>
            </c:ext>
          </c:extLst>
        </c:ser>
        <c:dLbls>
          <c:showLegendKey val="0"/>
          <c:showVal val="0"/>
          <c:showCatName val="0"/>
          <c:showSerName val="0"/>
          <c:showPercent val="0"/>
          <c:showBubbleSize val="0"/>
        </c:dLbls>
        <c:marker val="1"/>
        <c:smooth val="0"/>
        <c:axId val="435933664"/>
        <c:axId val="435934208"/>
      </c:lineChart>
      <c:catAx>
        <c:axId val="435933664"/>
        <c:scaling>
          <c:orientation val="minMax"/>
        </c:scaling>
        <c:delete val="0"/>
        <c:axPos val="b"/>
        <c:numFmt formatCode="General" sourceLinked="0"/>
        <c:majorTickMark val="none"/>
        <c:minorTickMark val="none"/>
        <c:tickLblPos val="high"/>
        <c:txPr>
          <a:bodyPr rot="-5400000" vert="horz"/>
          <a:lstStyle/>
          <a:p>
            <a:pPr>
              <a:defRPr sz="700" b="1"/>
            </a:pPr>
            <a:endParaRPr lang="el-GR"/>
          </a:p>
        </c:txPr>
        <c:crossAx val="435934208"/>
        <c:crosses val="autoZero"/>
        <c:auto val="1"/>
        <c:lblAlgn val="ctr"/>
        <c:lblOffset val="100"/>
        <c:noMultiLvlLbl val="0"/>
      </c:catAx>
      <c:valAx>
        <c:axId val="435934208"/>
        <c:scaling>
          <c:orientation val="minMax"/>
        </c:scaling>
        <c:delete val="0"/>
        <c:axPos val="l"/>
        <c:majorGridlines/>
        <c:numFmt formatCode="General" sourceLinked="1"/>
        <c:majorTickMark val="out"/>
        <c:minorTickMark val="none"/>
        <c:tickLblPos val="nextTo"/>
        <c:spPr>
          <a:ln w="9525">
            <a:noFill/>
          </a:ln>
        </c:spPr>
        <c:txPr>
          <a:bodyPr/>
          <a:lstStyle/>
          <a:p>
            <a:pPr>
              <a:defRPr sz="1000" b="1"/>
            </a:pPr>
            <a:endParaRPr lang="el-GR"/>
          </a:p>
        </c:txPr>
        <c:crossAx val="435933664"/>
        <c:crosses val="autoZero"/>
        <c:crossBetween val="between"/>
        <c:majorUnit val="20"/>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193854122028767"/>
          <c:y val="9.962707323339412E-2"/>
          <c:w val="0.62830505605197307"/>
          <c:h val="0.86233239062233602"/>
        </c:manualLayout>
      </c:layout>
      <c:barChart>
        <c:barDir val="bar"/>
        <c:grouping val="percentStacked"/>
        <c:varyColors val="0"/>
        <c:ser>
          <c:idx val="0"/>
          <c:order val="0"/>
          <c:tx>
            <c:strRef>
              <c:f>Sheet1!$B$1</c:f>
              <c:strCache>
                <c:ptCount val="1"/>
                <c:pt idx="0">
                  <c:v>Συμφωνούν</c:v>
                </c:pt>
              </c:strCache>
            </c:strRef>
          </c:tx>
          <c:spPr>
            <a:solidFill>
              <a:srgbClr val="1AB39F"/>
            </a:solidFill>
          </c:spPr>
          <c:invertIfNegative val="0"/>
          <c:dPt>
            <c:idx val="0"/>
            <c:invertIfNegative val="0"/>
            <c:bubble3D val="0"/>
            <c:extLst xmlns:c16r2="http://schemas.microsoft.com/office/drawing/2015/06/chart">
              <c:ext xmlns:c16="http://schemas.microsoft.com/office/drawing/2014/chart" uri="{C3380CC4-5D6E-409C-BE32-E72D297353CC}">
                <c16:uniqueId val="{00000001-D592-4B6C-8484-EC6431CE74BF}"/>
              </c:ext>
            </c:extLst>
          </c:dPt>
          <c:dPt>
            <c:idx val="1"/>
            <c:invertIfNegative val="0"/>
            <c:bubble3D val="0"/>
            <c:extLst xmlns:c16r2="http://schemas.microsoft.com/office/drawing/2015/06/chart">
              <c:ext xmlns:c16="http://schemas.microsoft.com/office/drawing/2014/chart" uri="{C3380CC4-5D6E-409C-BE32-E72D297353CC}">
                <c16:uniqueId val="{00000003-D592-4B6C-8484-EC6431CE74BF}"/>
              </c:ext>
            </c:extLst>
          </c:dPt>
          <c:dPt>
            <c:idx val="2"/>
            <c:invertIfNegative val="0"/>
            <c:bubble3D val="0"/>
            <c:extLst xmlns:c16r2="http://schemas.microsoft.com/office/drawing/2015/06/chart">
              <c:ext xmlns:c16="http://schemas.microsoft.com/office/drawing/2014/chart" uri="{C3380CC4-5D6E-409C-BE32-E72D297353CC}">
                <c16:uniqueId val="{00000005-D592-4B6C-8484-EC6431CE74BF}"/>
              </c:ext>
            </c:extLst>
          </c:dPt>
          <c:dLbls>
            <c:spPr>
              <a:noFill/>
              <a:ln>
                <a:noFill/>
              </a:ln>
              <a:effectLst/>
            </c:spPr>
            <c:txPr>
              <a:bodyPr/>
              <a:lstStyle/>
              <a:p>
                <a:pPr>
                  <a:defRPr sz="12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Η μάσκα προστατεύει από τη διάδοση του κορωνοϊού</c:v>
                </c:pt>
                <c:pt idx="1">
                  <c:v>Αν υπάρξει εμβόλιο κατά του κορωνοϊού θα πρέπει να το κάνουμε</c:v>
                </c:pt>
                <c:pt idx="2">
                  <c:v>Ο κορωνοϊός δεν κολλάει με τη θεία κοινωνία</c:v>
                </c:pt>
              </c:strCache>
            </c:strRef>
          </c:cat>
          <c:val>
            <c:numRef>
              <c:f>Sheet1!$B$2:$B$4</c:f>
              <c:numCache>
                <c:formatCode>0</c:formatCode>
                <c:ptCount val="3"/>
                <c:pt idx="0">
                  <c:v>80.5</c:v>
                </c:pt>
                <c:pt idx="1">
                  <c:v>58.5</c:v>
                </c:pt>
                <c:pt idx="2">
                  <c:v>22.4</c:v>
                </c:pt>
              </c:numCache>
            </c:numRef>
          </c:val>
          <c:extLst xmlns:c16r2="http://schemas.microsoft.com/office/drawing/2015/06/chart">
            <c:ext xmlns:c16="http://schemas.microsoft.com/office/drawing/2014/chart" uri="{C3380CC4-5D6E-409C-BE32-E72D297353CC}">
              <c16:uniqueId val="{00000006-D592-4B6C-8484-EC6431CE74BF}"/>
            </c:ext>
          </c:extLst>
        </c:ser>
        <c:ser>
          <c:idx val="1"/>
          <c:order val="1"/>
          <c:tx>
            <c:strRef>
              <c:f>Sheet1!$C$1</c:f>
              <c:strCache>
                <c:ptCount val="1"/>
                <c:pt idx="0">
                  <c:v>Διαφωνούν</c:v>
                </c:pt>
              </c:strCache>
            </c:strRef>
          </c:tx>
          <c:spPr>
            <a:solidFill>
              <a:srgbClr val="EA157A"/>
            </a:solidFill>
          </c:spPr>
          <c:invertIfNegative val="0"/>
          <c:dLbls>
            <c:spPr>
              <a:noFill/>
              <a:ln>
                <a:noFill/>
              </a:ln>
              <a:effectLst/>
            </c:spPr>
            <c:txPr>
              <a:bodyPr/>
              <a:lstStyle/>
              <a:p>
                <a:pPr>
                  <a:defRPr sz="12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Η μάσκα προστατεύει από τη διάδοση του κορωνοϊού</c:v>
                </c:pt>
                <c:pt idx="1">
                  <c:v>Αν υπάρξει εμβόλιο κατά του κορωνοϊού θα πρέπει να το κάνουμε</c:v>
                </c:pt>
                <c:pt idx="2">
                  <c:v>Ο κορωνοϊός δεν κολλάει με τη θεία κοινωνία</c:v>
                </c:pt>
              </c:strCache>
            </c:strRef>
          </c:cat>
          <c:val>
            <c:numRef>
              <c:f>Sheet1!$C$2:$C$4</c:f>
              <c:numCache>
                <c:formatCode>0</c:formatCode>
                <c:ptCount val="3"/>
                <c:pt idx="0">
                  <c:v>17.399999999999999</c:v>
                </c:pt>
                <c:pt idx="1">
                  <c:v>35.4</c:v>
                </c:pt>
                <c:pt idx="2">
                  <c:v>69.8</c:v>
                </c:pt>
              </c:numCache>
            </c:numRef>
          </c:val>
          <c:extLst xmlns:c16r2="http://schemas.microsoft.com/office/drawing/2015/06/chart">
            <c:ext xmlns:c16="http://schemas.microsoft.com/office/drawing/2014/chart" uri="{C3380CC4-5D6E-409C-BE32-E72D297353CC}">
              <c16:uniqueId val="{00000007-D592-4B6C-8484-EC6431CE74BF}"/>
            </c:ext>
          </c:extLst>
        </c:ser>
        <c:ser>
          <c:idx val="2"/>
          <c:order val="2"/>
          <c:tx>
            <c:strRef>
              <c:f>Sheet1!$D$1</c:f>
              <c:strCache>
                <c:ptCount val="1"/>
                <c:pt idx="0">
                  <c:v>ΔΓ/ΔΑ (αυθ.)</c:v>
                </c:pt>
              </c:strCache>
            </c:strRef>
          </c:tx>
          <c:spPr>
            <a:solidFill>
              <a:sysClr val="window" lastClr="FFFFFF">
                <a:lumMod val="50000"/>
              </a:sysClr>
            </a:solidFill>
          </c:spPr>
          <c:invertIfNegative val="0"/>
          <c:dLbls>
            <c:spPr>
              <a:noFill/>
              <a:ln>
                <a:noFill/>
              </a:ln>
              <a:effectLst/>
            </c:spPr>
            <c:txPr>
              <a:bodyPr/>
              <a:lstStyle/>
              <a:p>
                <a:pPr>
                  <a:defRPr sz="12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Η μάσκα προστατεύει από τη διάδοση του κορωνοϊού</c:v>
                </c:pt>
                <c:pt idx="1">
                  <c:v>Αν υπάρξει εμβόλιο κατά του κορωνοϊού θα πρέπει να το κάνουμε</c:v>
                </c:pt>
                <c:pt idx="2">
                  <c:v>Ο κορωνοϊός δεν κολλάει με τη θεία κοινωνία</c:v>
                </c:pt>
              </c:strCache>
            </c:strRef>
          </c:cat>
          <c:val>
            <c:numRef>
              <c:f>Sheet1!$D$2:$D$4</c:f>
              <c:numCache>
                <c:formatCode>0</c:formatCode>
                <c:ptCount val="3"/>
                <c:pt idx="0">
                  <c:v>2</c:v>
                </c:pt>
                <c:pt idx="1">
                  <c:v>6.2</c:v>
                </c:pt>
                <c:pt idx="2">
                  <c:v>7.8</c:v>
                </c:pt>
              </c:numCache>
            </c:numRef>
          </c:val>
          <c:extLst xmlns:c16r2="http://schemas.microsoft.com/office/drawing/2015/06/chart">
            <c:ext xmlns:c16="http://schemas.microsoft.com/office/drawing/2014/chart" uri="{C3380CC4-5D6E-409C-BE32-E72D297353CC}">
              <c16:uniqueId val="{00000008-D592-4B6C-8484-EC6431CE74BF}"/>
            </c:ext>
          </c:extLst>
        </c:ser>
        <c:dLbls>
          <c:showLegendKey val="0"/>
          <c:showVal val="1"/>
          <c:showCatName val="0"/>
          <c:showSerName val="0"/>
          <c:showPercent val="0"/>
          <c:showBubbleSize val="0"/>
        </c:dLbls>
        <c:gapWidth val="37"/>
        <c:overlap val="100"/>
        <c:axId val="439018896"/>
        <c:axId val="439012368"/>
      </c:barChart>
      <c:catAx>
        <c:axId val="439018896"/>
        <c:scaling>
          <c:orientation val="maxMin"/>
        </c:scaling>
        <c:delete val="0"/>
        <c:axPos val="l"/>
        <c:numFmt formatCode="General" sourceLinked="1"/>
        <c:majorTickMark val="none"/>
        <c:minorTickMark val="none"/>
        <c:tickLblPos val="nextTo"/>
        <c:txPr>
          <a:bodyPr/>
          <a:lstStyle/>
          <a:p>
            <a:pPr>
              <a:defRPr sz="900" b="1"/>
            </a:pPr>
            <a:endParaRPr lang="el-GR"/>
          </a:p>
        </c:txPr>
        <c:crossAx val="439012368"/>
        <c:crosses val="autoZero"/>
        <c:auto val="1"/>
        <c:lblAlgn val="ctr"/>
        <c:lblOffset val="100"/>
        <c:noMultiLvlLbl val="0"/>
      </c:catAx>
      <c:valAx>
        <c:axId val="439012368"/>
        <c:scaling>
          <c:orientation val="minMax"/>
        </c:scaling>
        <c:delete val="1"/>
        <c:axPos val="t"/>
        <c:numFmt formatCode="0%" sourceLinked="1"/>
        <c:majorTickMark val="out"/>
        <c:minorTickMark val="none"/>
        <c:tickLblPos val="nextTo"/>
        <c:crossAx val="439018896"/>
        <c:crosses val="autoZero"/>
        <c:crossBetween val="between"/>
      </c:valAx>
    </c:plotArea>
    <c:legend>
      <c:legendPos val="t"/>
      <c:layout>
        <c:manualLayout>
          <c:xMode val="edge"/>
          <c:yMode val="edge"/>
          <c:x val="0.33710699411834094"/>
          <c:y val="4.3309803845692656E-2"/>
          <c:w val="0.64607007653558546"/>
          <c:h val="5.3649758014418625E-2"/>
        </c:manualLayout>
      </c:layout>
      <c:overlay val="0"/>
      <c:txPr>
        <a:bodyPr/>
        <a:lstStyle/>
        <a:p>
          <a:pPr>
            <a:defRPr sz="1200" b="1"/>
          </a:pPr>
          <a:endParaRPr lang="el-GR"/>
        </a:p>
      </c:txPr>
    </c:legend>
    <c:plotVisOnly val="1"/>
    <c:dispBlanksAs val="gap"/>
    <c:showDLblsOverMax val="0"/>
  </c:chart>
  <c:spPr>
    <a:solidFill>
      <a:schemeClr val="accent1">
        <a:lumMod val="20000"/>
        <a:lumOff val="80000"/>
        <a:alpha val="6000"/>
      </a:schemeClr>
    </a:solidFill>
    <a:ln>
      <a:solidFill>
        <a:schemeClr val="accent1">
          <a:lumMod val="20000"/>
          <a:lumOff val="80000"/>
        </a:schemeClr>
      </a:solidFill>
    </a:ln>
  </c:spPr>
  <c:txPr>
    <a:bodyPr/>
    <a:lstStyle/>
    <a:p>
      <a:pPr>
        <a:defRPr sz="1000"/>
      </a:pPr>
      <a:endParaRPr lang="el-GR"/>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0587135958599755E-2"/>
          <c:y val="0.22171234670522996"/>
          <c:w val="0.91076045623638413"/>
          <c:h val="0.47237515324732504"/>
        </c:manualLayout>
      </c:layout>
      <c:lineChart>
        <c:grouping val="standard"/>
        <c:varyColors val="0"/>
        <c:ser>
          <c:idx val="0"/>
          <c:order val="0"/>
          <c:tx>
            <c:strRef>
              <c:f>Sheet1!$B$1</c:f>
              <c:strCache>
                <c:ptCount val="1"/>
                <c:pt idx="0">
                  <c:v>Προς τη σωστή</c:v>
                </c:pt>
              </c:strCache>
            </c:strRef>
          </c:tx>
          <c:marker>
            <c:symbol val="none"/>
          </c:marker>
          <c:dPt>
            <c:idx val="1"/>
            <c:bubble3D val="0"/>
            <c:extLst xmlns:c16r2="http://schemas.microsoft.com/office/drawing/2015/06/chart">
              <c:ext xmlns:c16="http://schemas.microsoft.com/office/drawing/2014/chart" uri="{C3380CC4-5D6E-409C-BE32-E72D297353CC}">
                <c16:uniqueId val="{00000000-4B29-44CE-A0E4-900E87AD9DFB}"/>
              </c:ext>
            </c:extLst>
          </c:dPt>
          <c:dPt>
            <c:idx val="2"/>
            <c:bubble3D val="0"/>
            <c:extLst xmlns:c16r2="http://schemas.microsoft.com/office/drawing/2015/06/chart">
              <c:ext xmlns:c16="http://schemas.microsoft.com/office/drawing/2014/chart" uri="{C3380CC4-5D6E-409C-BE32-E72D297353CC}">
                <c16:uniqueId val="{00000001-4B29-44CE-A0E4-900E87AD9DFB}"/>
              </c:ext>
            </c:extLst>
          </c:dPt>
          <c:dPt>
            <c:idx val="3"/>
            <c:bubble3D val="0"/>
            <c:extLst xmlns:c16r2="http://schemas.microsoft.com/office/drawing/2015/06/chart">
              <c:ext xmlns:c16="http://schemas.microsoft.com/office/drawing/2014/chart" uri="{C3380CC4-5D6E-409C-BE32-E72D297353CC}">
                <c16:uniqueId val="{00000002-4B29-44CE-A0E4-900E87AD9DFB}"/>
              </c:ext>
            </c:extLst>
          </c:dPt>
          <c:dLbls>
            <c:dLbl>
              <c:idx val="0"/>
              <c:layout>
                <c:manualLayout>
                  <c:x val="-4.4291785621593562E-2"/>
                  <c:y val="-4.60501095030421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FD0-42A3-B0DF-5A28E0EC6B35}"/>
                </c:ext>
                <c:ext xmlns:c15="http://schemas.microsoft.com/office/drawing/2012/chart" uri="{CE6537A1-D6FC-4f65-9D91-7224C49458BB}"/>
              </c:extLst>
            </c:dLbl>
            <c:dLbl>
              <c:idx val="3"/>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29-44CE-A0E4-900E87AD9DFB}"/>
                </c:ext>
                <c:ext xmlns:c15="http://schemas.microsoft.com/office/drawing/2012/chart" uri="{CE6537A1-D6FC-4f65-9D91-7224C49458BB}"/>
              </c:extLst>
            </c:dLbl>
            <c:dLbl>
              <c:idx val="8"/>
              <c:layout>
                <c:manualLayout>
                  <c:x val="-4.7413123579422567E-2"/>
                  <c:y val="2.02305447064673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FD0-42A3-B0DF-5A28E0EC6B35}"/>
                </c:ext>
                <c:ext xmlns:c15="http://schemas.microsoft.com/office/drawing/2012/chart" uri="{CE6537A1-D6FC-4f65-9D91-7224C49458BB}"/>
              </c:extLst>
            </c:dLbl>
            <c:dLbl>
              <c:idx val="10"/>
              <c:layout>
                <c:manualLayout>
                  <c:x val="-4.4291785621593562E-2"/>
                  <c:y val="-3.399908146494959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FD0-42A3-B0DF-5A28E0EC6B35}"/>
                </c:ext>
                <c:ext xmlns:c15="http://schemas.microsoft.com/office/drawing/2012/chart" uri="{CE6537A1-D6FC-4f65-9D91-7224C49458BB}"/>
              </c:extLst>
            </c:dLbl>
            <c:dLbl>
              <c:idx val="1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FD0-42A3-B0DF-5A28E0EC6B35}"/>
                </c:ext>
                <c:ext xmlns:c15="http://schemas.microsoft.com/office/drawing/2012/chart" uri="{CE6537A1-D6FC-4f65-9D91-7224C49458BB}"/>
              </c:extLst>
            </c:dLbl>
            <c:dLbl>
              <c:idx val="3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FD0-42A3-B0DF-5A28E0EC6B35}"/>
                </c:ext>
                <c:ext xmlns:c15="http://schemas.microsoft.com/office/drawing/2012/chart" uri="{CE6537A1-D6FC-4f65-9D91-7224C49458BB}"/>
              </c:extLst>
            </c:dLbl>
            <c:dLbl>
              <c:idx val="52"/>
              <c:layout>
                <c:manualLayout>
                  <c:x val="-2.2442419916790537E-2"/>
                  <c:y val="-7.01521655792274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FD0-42A3-B0DF-5A28E0EC6B35}"/>
                </c:ext>
                <c:ext xmlns:c15="http://schemas.microsoft.com/office/drawing/2012/chart" uri="{CE6537A1-D6FC-4f65-9D91-7224C49458BB}"/>
              </c:extLst>
            </c:dLbl>
            <c:dLbl>
              <c:idx val="57"/>
              <c:layout>
                <c:manualLayout>
                  <c:x val="-4.653226726124457E-2"/>
                  <c:y val="-8.22031936173200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FD0-42A3-B0DF-5A28E0EC6B35}"/>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0A-6FD0-42A3-B0DF-5A28E0EC6B35}"/>
                </c:ext>
                <c:ext xmlns:c15="http://schemas.microsoft.com/office/drawing/2012/chart" uri="{CE6537A1-D6FC-4f65-9D91-7224C49458BB}"/>
              </c:extLst>
            </c:dLbl>
            <c:dLbl>
              <c:idx val="59"/>
              <c:layout>
                <c:manualLayout>
                  <c:x val="-4.8894407348858429E-2"/>
                  <c:y val="-8.22031936173201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84D-4979-B962-A0D32F57FFBD}"/>
                </c:ext>
                <c:ext xmlns:c15="http://schemas.microsoft.com/office/drawing/2012/chart" uri="{CE6537A1-D6FC-4f65-9D91-7224C49458BB}"/>
              </c:extLst>
            </c:dLbl>
            <c:dLbl>
              <c:idx val="60"/>
              <c:delete val="1"/>
              <c:extLst xmlns:c16r2="http://schemas.microsoft.com/office/drawing/2015/06/chart">
                <c:ext xmlns:c16="http://schemas.microsoft.com/office/drawing/2014/chart" uri="{C3380CC4-5D6E-409C-BE32-E72D297353CC}">
                  <c16:uniqueId val="{00000004-183B-4579-A35F-9C4813770D1E}"/>
                </c:ext>
                <c:ext xmlns:c15="http://schemas.microsoft.com/office/drawing/2012/chart" uri="{CE6537A1-D6FC-4f65-9D91-7224C49458BB}"/>
              </c:extLst>
            </c:dLbl>
            <c:dLbl>
              <c:idx val="61"/>
              <c:layout>
                <c:manualLayout>
                  <c:x val="-3.1213379578290037E-2"/>
                  <c:y val="-0.11835627773159799"/>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C16-454B-95A8-CD18CDDC1163}"/>
                </c:ext>
                <c:ext xmlns:c15="http://schemas.microsoft.com/office/drawing/2012/chart" uri="{CE6537A1-D6FC-4f65-9D91-7224C49458BB}"/>
              </c:extLst>
            </c:dLbl>
            <c:dLbl>
              <c:idx val="62"/>
              <c:layout>
                <c:manualLayout>
                  <c:x val="0"/>
                  <c:y val="-5.810113754113480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AF-44EC-8375-D24E7A7750B0}"/>
                </c:ext>
                <c:ext xmlns:c15="http://schemas.microsoft.com/office/drawing/2012/chart" uri="{CE6537A1-D6FC-4f65-9D91-7224C49458BB}"/>
              </c:extLst>
            </c:dLbl>
            <c:numFmt formatCode="#,##0" sourceLinked="0"/>
            <c:spPr>
              <a:noFill/>
              <a:ln>
                <a:noFill/>
              </a:ln>
              <a:effectLst/>
            </c:spPr>
            <c:txPr>
              <a:bodyPr/>
              <a:lstStyle/>
              <a:p>
                <a:pPr>
                  <a:defRPr sz="800" b="1">
                    <a:solidFill>
                      <a:schemeClr val="accent1"/>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Sheet1!$A$2:$A$64</c:f>
              <c:strCache>
                <c:ptCount val="63"/>
                <c:pt idx="0">
                  <c:v>Νοε-14</c:v>
                </c:pt>
                <c:pt idx="1">
                  <c:v>Δεκ-14</c:v>
                </c:pt>
                <c:pt idx="2">
                  <c:v>Ιαν-15</c:v>
                </c:pt>
                <c:pt idx="3">
                  <c:v>Φεβ-15</c:v>
                </c:pt>
                <c:pt idx="4">
                  <c:v>Μαρ-15</c:v>
                </c:pt>
                <c:pt idx="5">
                  <c:v>Απρ-15</c:v>
                </c:pt>
                <c:pt idx="6">
                  <c:v>Ιούν-15</c:v>
                </c:pt>
                <c:pt idx="7">
                  <c:v>Ιουλ-15 (2)</c:v>
                </c:pt>
                <c:pt idx="8">
                  <c:v>Αυγ/Σεπ-15</c:v>
                </c:pt>
                <c:pt idx="9">
                  <c:v>Σεπ-15</c:v>
                </c:pt>
                <c:pt idx="10">
                  <c:v>Οκτ-15</c:v>
                </c:pt>
                <c:pt idx="11">
                  <c:v>Ιαν-16</c:v>
                </c:pt>
                <c:pt idx="12">
                  <c:v>Φεβ-16</c:v>
                </c:pt>
                <c:pt idx="13">
                  <c:v>Μαρ-16</c:v>
                </c:pt>
                <c:pt idx="14">
                  <c:v>Απρ-16</c:v>
                </c:pt>
                <c:pt idx="15">
                  <c:v>Μάι-16</c:v>
                </c:pt>
                <c:pt idx="16">
                  <c:v>Ιούν-16</c:v>
                </c:pt>
                <c:pt idx="17">
                  <c:v>Σεπ-16</c:v>
                </c:pt>
                <c:pt idx="18">
                  <c:v>Οκτ-16</c:v>
                </c:pt>
                <c:pt idx="19">
                  <c:v>Νοε-16</c:v>
                </c:pt>
                <c:pt idx="20">
                  <c:v>Δεκ-16</c:v>
                </c:pt>
                <c:pt idx="21">
                  <c:v>Ιαν-17</c:v>
                </c:pt>
                <c:pt idx="22">
                  <c:v>Φεβ-17</c:v>
                </c:pt>
                <c:pt idx="23">
                  <c:v>Μαρ-17</c:v>
                </c:pt>
                <c:pt idx="24">
                  <c:v>Απρ-17</c:v>
                </c:pt>
                <c:pt idx="25">
                  <c:v>Μάι-17</c:v>
                </c:pt>
                <c:pt idx="26">
                  <c:v>Ιούν-17</c:v>
                </c:pt>
                <c:pt idx="27">
                  <c:v>Σεπ-17</c:v>
                </c:pt>
                <c:pt idx="28">
                  <c:v>Οκτ-17</c:v>
                </c:pt>
                <c:pt idx="29">
                  <c:v>Νοε-17</c:v>
                </c:pt>
                <c:pt idx="30">
                  <c:v>Δεκ-17</c:v>
                </c:pt>
                <c:pt idx="31">
                  <c:v>Ιαν-18</c:v>
                </c:pt>
                <c:pt idx="32">
                  <c:v>Φεβ-18 (1)</c:v>
                </c:pt>
                <c:pt idx="33">
                  <c:v>Φεβ-18</c:v>
                </c:pt>
                <c:pt idx="34">
                  <c:v>Μαρ-18</c:v>
                </c:pt>
                <c:pt idx="35">
                  <c:v>Απρ-18</c:v>
                </c:pt>
                <c:pt idx="36">
                  <c:v>Μάι-18</c:v>
                </c:pt>
                <c:pt idx="37">
                  <c:v>Ιουν-18</c:v>
                </c:pt>
                <c:pt idx="38">
                  <c:v>Σεπ-18</c:v>
                </c:pt>
                <c:pt idx="39">
                  <c:v>Οκτ-18</c:v>
                </c:pt>
                <c:pt idx="40">
                  <c:v>Νοε-18</c:v>
                </c:pt>
                <c:pt idx="41">
                  <c:v>Δεκ-18</c:v>
                </c:pt>
                <c:pt idx="42">
                  <c:v>Ιαν-19</c:v>
                </c:pt>
                <c:pt idx="43">
                  <c:v>Φεβ-19</c:v>
                </c:pt>
                <c:pt idx="44">
                  <c:v>Μαρ-19</c:v>
                </c:pt>
                <c:pt idx="45">
                  <c:v>Απρ-19</c:v>
                </c:pt>
                <c:pt idx="46">
                  <c:v>14-16/5/19</c:v>
                </c:pt>
                <c:pt idx="47">
                  <c:v>16-20/5/19</c:v>
                </c:pt>
                <c:pt idx="48">
                  <c:v>Μαι-19</c:v>
                </c:pt>
                <c:pt idx="49">
                  <c:v>3-5/6/19</c:v>
                </c:pt>
                <c:pt idx="50">
                  <c:v>14-19/6/19</c:v>
                </c:pt>
                <c:pt idx="51">
                  <c:v>Ιουλ-19</c:v>
                </c:pt>
                <c:pt idx="52">
                  <c:v>Σεπ-19</c:v>
                </c:pt>
                <c:pt idx="53">
                  <c:v>Οκτ-19</c:v>
                </c:pt>
                <c:pt idx="54">
                  <c:v>Νοε-19</c:v>
                </c:pt>
                <c:pt idx="55">
                  <c:v>Δεκ-19</c:v>
                </c:pt>
                <c:pt idx="56">
                  <c:v>Ιαν-20</c:v>
                </c:pt>
                <c:pt idx="57">
                  <c:v>Φεβ-20</c:v>
                </c:pt>
                <c:pt idx="58">
                  <c:v>Μαρ-20</c:v>
                </c:pt>
                <c:pt idx="59">
                  <c:v>Απρ-20</c:v>
                </c:pt>
                <c:pt idx="60">
                  <c:v>Μάι-20</c:v>
                </c:pt>
                <c:pt idx="61">
                  <c:v>Ιουν-20</c:v>
                </c:pt>
                <c:pt idx="62">
                  <c:v>Σεπ-20</c:v>
                </c:pt>
              </c:strCache>
            </c:strRef>
          </c:cat>
          <c:val>
            <c:numRef>
              <c:f>Sheet1!$B$2:$B$64</c:f>
              <c:numCache>
                <c:formatCode>General</c:formatCode>
                <c:ptCount val="63"/>
                <c:pt idx="0">
                  <c:v>29</c:v>
                </c:pt>
                <c:pt idx="1">
                  <c:v>26</c:v>
                </c:pt>
                <c:pt idx="2">
                  <c:v>24</c:v>
                </c:pt>
                <c:pt idx="3">
                  <c:v>69</c:v>
                </c:pt>
                <c:pt idx="4">
                  <c:v>56</c:v>
                </c:pt>
                <c:pt idx="5">
                  <c:v>49</c:v>
                </c:pt>
                <c:pt idx="6">
                  <c:v>46</c:v>
                </c:pt>
                <c:pt idx="7">
                  <c:v>38</c:v>
                </c:pt>
                <c:pt idx="8">
                  <c:v>19</c:v>
                </c:pt>
                <c:pt idx="9">
                  <c:v>22</c:v>
                </c:pt>
                <c:pt idx="10">
                  <c:v>36</c:v>
                </c:pt>
                <c:pt idx="11">
                  <c:v>13</c:v>
                </c:pt>
                <c:pt idx="12">
                  <c:v>8</c:v>
                </c:pt>
                <c:pt idx="13">
                  <c:v>8</c:v>
                </c:pt>
                <c:pt idx="14">
                  <c:v>10</c:v>
                </c:pt>
                <c:pt idx="15">
                  <c:v>13</c:v>
                </c:pt>
                <c:pt idx="16">
                  <c:v>13</c:v>
                </c:pt>
                <c:pt idx="17">
                  <c:v>10</c:v>
                </c:pt>
                <c:pt idx="18">
                  <c:v>10</c:v>
                </c:pt>
                <c:pt idx="19">
                  <c:v>9</c:v>
                </c:pt>
                <c:pt idx="20">
                  <c:v>12</c:v>
                </c:pt>
                <c:pt idx="21">
                  <c:v>8</c:v>
                </c:pt>
                <c:pt idx="22">
                  <c:v>11</c:v>
                </c:pt>
                <c:pt idx="23">
                  <c:v>11</c:v>
                </c:pt>
                <c:pt idx="24">
                  <c:v>13</c:v>
                </c:pt>
                <c:pt idx="25">
                  <c:v>13</c:v>
                </c:pt>
                <c:pt idx="26">
                  <c:v>15</c:v>
                </c:pt>
                <c:pt idx="27">
                  <c:v>16</c:v>
                </c:pt>
                <c:pt idx="28">
                  <c:v>20</c:v>
                </c:pt>
                <c:pt idx="29">
                  <c:v>20</c:v>
                </c:pt>
                <c:pt idx="30">
                  <c:v>22</c:v>
                </c:pt>
                <c:pt idx="31">
                  <c:v>22</c:v>
                </c:pt>
                <c:pt idx="32">
                  <c:v>22</c:v>
                </c:pt>
                <c:pt idx="33">
                  <c:v>20</c:v>
                </c:pt>
                <c:pt idx="34">
                  <c:v>20</c:v>
                </c:pt>
                <c:pt idx="35">
                  <c:v>21</c:v>
                </c:pt>
                <c:pt idx="36">
                  <c:v>21</c:v>
                </c:pt>
                <c:pt idx="37">
                  <c:v>21</c:v>
                </c:pt>
                <c:pt idx="38">
                  <c:v>26</c:v>
                </c:pt>
                <c:pt idx="39">
                  <c:v>23</c:v>
                </c:pt>
                <c:pt idx="40">
                  <c:v>26</c:v>
                </c:pt>
                <c:pt idx="41">
                  <c:v>24</c:v>
                </c:pt>
                <c:pt idx="42">
                  <c:v>24</c:v>
                </c:pt>
                <c:pt idx="43">
                  <c:v>23</c:v>
                </c:pt>
                <c:pt idx="44">
                  <c:v>23</c:v>
                </c:pt>
                <c:pt idx="45">
                  <c:v>28</c:v>
                </c:pt>
                <c:pt idx="46">
                  <c:v>31</c:v>
                </c:pt>
                <c:pt idx="47">
                  <c:v>30</c:v>
                </c:pt>
                <c:pt idx="48">
                  <c:v>28</c:v>
                </c:pt>
                <c:pt idx="49">
                  <c:v>30</c:v>
                </c:pt>
                <c:pt idx="50">
                  <c:v>33</c:v>
                </c:pt>
                <c:pt idx="51">
                  <c:v>34</c:v>
                </c:pt>
                <c:pt idx="52">
                  <c:v>56</c:v>
                </c:pt>
                <c:pt idx="53">
                  <c:v>54</c:v>
                </c:pt>
                <c:pt idx="54">
                  <c:v>53</c:v>
                </c:pt>
                <c:pt idx="55">
                  <c:v>53</c:v>
                </c:pt>
                <c:pt idx="56">
                  <c:v>51</c:v>
                </c:pt>
                <c:pt idx="57">
                  <c:v>47</c:v>
                </c:pt>
                <c:pt idx="58">
                  <c:v>74</c:v>
                </c:pt>
                <c:pt idx="59">
                  <c:v>76</c:v>
                </c:pt>
                <c:pt idx="60">
                  <c:v>64</c:v>
                </c:pt>
                <c:pt idx="61">
                  <c:v>53</c:v>
                </c:pt>
                <c:pt idx="62">
                  <c:v>46</c:v>
                </c:pt>
              </c:numCache>
            </c:numRef>
          </c:val>
          <c:smooth val="0"/>
          <c:extLst xmlns:c16r2="http://schemas.microsoft.com/office/drawing/2015/06/chart">
            <c:ext xmlns:c16="http://schemas.microsoft.com/office/drawing/2014/chart" uri="{C3380CC4-5D6E-409C-BE32-E72D297353CC}">
              <c16:uniqueId val="{00000017-4B29-44CE-A0E4-900E87AD9DFB}"/>
            </c:ext>
          </c:extLst>
        </c:ser>
        <c:ser>
          <c:idx val="1"/>
          <c:order val="1"/>
          <c:tx>
            <c:strRef>
              <c:f>Sheet1!$C$1</c:f>
              <c:strCache>
                <c:ptCount val="1"/>
                <c:pt idx="0">
                  <c:v>Προς τη λάθος</c:v>
                </c:pt>
              </c:strCache>
            </c:strRef>
          </c:tx>
          <c:spPr>
            <a:ln>
              <a:solidFill>
                <a:schemeClr val="accent3"/>
              </a:solidFill>
            </a:ln>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FD0-42A3-B0DF-5A28E0EC6B35}"/>
                </c:ext>
                <c:ext xmlns:c15="http://schemas.microsoft.com/office/drawing/2012/chart" uri="{CE6537A1-D6FC-4f65-9D91-7224C49458BB}"/>
              </c:extLst>
            </c:dLbl>
            <c:dLbl>
              <c:idx val="3"/>
              <c:layout>
                <c:manualLayout>
                  <c:x val="-4.1170447663764563E-2"/>
                  <c:y val="4.43326007826525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FD0-42A3-B0DF-5A28E0EC6B35}"/>
                </c:ext>
                <c:ext xmlns:c15="http://schemas.microsoft.com/office/drawing/2012/chart" uri="{CE6537A1-D6FC-4f65-9D91-7224C49458BB}"/>
              </c:extLst>
            </c:dLbl>
            <c:dLbl>
              <c:idx val="8"/>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6FD0-42A3-B0DF-5A28E0EC6B35}"/>
                </c:ext>
                <c:ext xmlns:c15="http://schemas.microsoft.com/office/drawing/2012/chart" uri="{CE6537A1-D6FC-4f65-9D91-7224C49458BB}"/>
              </c:extLst>
            </c:dLbl>
            <c:dLbl>
              <c:idx val="10"/>
              <c:layout>
                <c:manualLayout>
                  <c:x val="-9.9570680854745228E-3"/>
                  <c:y val="2.1540026493283688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6FD0-42A3-B0DF-5A28E0EC6B35}"/>
                </c:ext>
                <c:ext xmlns:c15="http://schemas.microsoft.com/office/drawing/2012/chart" uri="{CE6537A1-D6FC-4f65-9D91-7224C49458BB}"/>
              </c:extLst>
            </c:dLbl>
            <c:dLbl>
              <c:idx val="12"/>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6FD0-42A3-B0DF-5A28E0EC6B35}"/>
                </c:ext>
                <c:ext xmlns:c15="http://schemas.microsoft.com/office/drawing/2012/chart" uri="{CE6537A1-D6FC-4f65-9D91-7224C49458BB}"/>
              </c:extLst>
            </c:dLbl>
            <c:dLbl>
              <c:idx val="3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6FD0-42A3-B0DF-5A28E0EC6B35}"/>
                </c:ext>
                <c:ext xmlns:c15="http://schemas.microsoft.com/office/drawing/2012/chart" uri="{CE6537A1-D6FC-4f65-9D91-7224C49458BB}"/>
              </c:extLst>
            </c:dLbl>
            <c:dLbl>
              <c:idx val="5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6FD0-42A3-B0DF-5A28E0EC6B35}"/>
                </c:ext>
                <c:ext xmlns:c15="http://schemas.microsoft.com/office/drawing/2012/chart" uri="{CE6537A1-D6FC-4f65-9D91-7224C49458BB}"/>
              </c:extLst>
            </c:dLbl>
            <c:dLbl>
              <c:idx val="52"/>
              <c:layout>
                <c:manualLayout>
                  <c:x val="-4.1170447663764563E-2"/>
                  <c:y val="3.83070867636062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6FD0-42A3-B0DF-5A28E0EC6B35}"/>
                </c:ext>
                <c:ext xmlns:c15="http://schemas.microsoft.com/office/drawing/2012/chart" uri="{CE6537A1-D6FC-4f65-9D91-7224C49458BB}"/>
              </c:extLst>
            </c:dLbl>
            <c:dLbl>
              <c:idx val="57"/>
              <c:layout>
                <c:manualLayout>
                  <c:x val="-6.5260295008218699E-2"/>
                  <c:y val="6.24091428397915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FD0-42A3-B0DF-5A28E0EC6B35}"/>
                </c:ext>
                <c:ext xmlns:c15="http://schemas.microsoft.com/office/drawing/2012/chart" uri="{CE6537A1-D6FC-4f65-9D91-7224C49458BB}"/>
              </c:extLst>
            </c:dLbl>
            <c:dLbl>
              <c:idx val="58"/>
              <c:delete val="1"/>
              <c:extLst xmlns:c16r2="http://schemas.microsoft.com/office/drawing/2015/06/chart">
                <c:ext xmlns:c16="http://schemas.microsoft.com/office/drawing/2014/chart" uri="{C3380CC4-5D6E-409C-BE32-E72D297353CC}">
                  <c16:uniqueId val="{00000014-6FD0-42A3-B0DF-5A28E0EC6B35}"/>
                </c:ext>
                <c:ext xmlns:c15="http://schemas.microsoft.com/office/drawing/2012/chart" uri="{CE6537A1-D6FC-4f65-9D91-7224C49458BB}"/>
              </c:extLst>
            </c:dLbl>
            <c:dLbl>
              <c:idx val="59"/>
              <c:layout>
                <c:manualLayout>
                  <c:x val="-4.657380317580162E-2"/>
                  <c:y val="7.44601708778841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84D-4979-B962-A0D32F57FFBD}"/>
                </c:ext>
                <c:ext xmlns:c15="http://schemas.microsoft.com/office/drawing/2012/chart" uri="{CE6537A1-D6FC-4f65-9D91-7224C49458BB}"/>
              </c:extLst>
            </c:dLbl>
            <c:dLbl>
              <c:idx val="60"/>
              <c:delete val="1"/>
              <c:extLst xmlns:c16r2="http://schemas.microsoft.com/office/drawing/2015/06/chart">
                <c:ext xmlns:c16="http://schemas.microsoft.com/office/drawing/2014/chart" uri="{C3380CC4-5D6E-409C-BE32-E72D297353CC}">
                  <c16:uniqueId val="{00000003-183B-4579-A35F-9C4813770D1E}"/>
                </c:ext>
                <c:ext xmlns:c15="http://schemas.microsoft.com/office/drawing/2012/chart" uri="{CE6537A1-D6FC-4f65-9D91-7224C49458BB}"/>
              </c:extLst>
            </c:dLbl>
            <c:dLbl>
              <c:idx val="61"/>
              <c:layout>
                <c:manualLayout>
                  <c:x val="-1.5115386279090001E-2"/>
                  <c:y val="7.446017087788417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C16-454B-95A8-CD18CDDC1163}"/>
                </c:ext>
                <c:ext xmlns:c15="http://schemas.microsoft.com/office/drawing/2012/chart" uri="{CE6537A1-D6FC-4f65-9D91-7224C49458BB}"/>
              </c:extLst>
            </c:dLbl>
            <c:dLbl>
              <c:idx val="62"/>
              <c:layout>
                <c:manualLayout>
                  <c:x val="-2.513537267300683E-3"/>
                  <c:y val="1.420503068742100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5AF-44EC-8375-D24E7A7750B0}"/>
                </c:ext>
                <c:ext xmlns:c15="http://schemas.microsoft.com/office/drawing/2012/chart" uri="{CE6537A1-D6FC-4f65-9D91-7224C49458BB}"/>
              </c:extLst>
            </c:dLbl>
            <c:numFmt formatCode="#,##0" sourceLinked="0"/>
            <c:spPr>
              <a:noFill/>
              <a:ln>
                <a:noFill/>
              </a:ln>
              <a:effectLst/>
            </c:spPr>
            <c:txPr>
              <a:bodyPr/>
              <a:lstStyle/>
              <a:p>
                <a:pPr>
                  <a:defRPr sz="800" b="1">
                    <a:solidFill>
                      <a:schemeClr val="accent3"/>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Sheet1!$A$2:$A$64</c:f>
              <c:strCache>
                <c:ptCount val="63"/>
                <c:pt idx="0">
                  <c:v>Νοε-14</c:v>
                </c:pt>
                <c:pt idx="1">
                  <c:v>Δεκ-14</c:v>
                </c:pt>
                <c:pt idx="2">
                  <c:v>Ιαν-15</c:v>
                </c:pt>
                <c:pt idx="3">
                  <c:v>Φεβ-15</c:v>
                </c:pt>
                <c:pt idx="4">
                  <c:v>Μαρ-15</c:v>
                </c:pt>
                <c:pt idx="5">
                  <c:v>Απρ-15</c:v>
                </c:pt>
                <c:pt idx="6">
                  <c:v>Ιούν-15</c:v>
                </c:pt>
                <c:pt idx="7">
                  <c:v>Ιουλ-15 (2)</c:v>
                </c:pt>
                <c:pt idx="8">
                  <c:v>Αυγ/Σεπ-15</c:v>
                </c:pt>
                <c:pt idx="9">
                  <c:v>Σεπ-15</c:v>
                </c:pt>
                <c:pt idx="10">
                  <c:v>Οκτ-15</c:v>
                </c:pt>
                <c:pt idx="11">
                  <c:v>Ιαν-16</c:v>
                </c:pt>
                <c:pt idx="12">
                  <c:v>Φεβ-16</c:v>
                </c:pt>
                <c:pt idx="13">
                  <c:v>Μαρ-16</c:v>
                </c:pt>
                <c:pt idx="14">
                  <c:v>Απρ-16</c:v>
                </c:pt>
                <c:pt idx="15">
                  <c:v>Μάι-16</c:v>
                </c:pt>
                <c:pt idx="16">
                  <c:v>Ιούν-16</c:v>
                </c:pt>
                <c:pt idx="17">
                  <c:v>Σεπ-16</c:v>
                </c:pt>
                <c:pt idx="18">
                  <c:v>Οκτ-16</c:v>
                </c:pt>
                <c:pt idx="19">
                  <c:v>Νοε-16</c:v>
                </c:pt>
                <c:pt idx="20">
                  <c:v>Δεκ-16</c:v>
                </c:pt>
                <c:pt idx="21">
                  <c:v>Ιαν-17</c:v>
                </c:pt>
                <c:pt idx="22">
                  <c:v>Φεβ-17</c:v>
                </c:pt>
                <c:pt idx="23">
                  <c:v>Μαρ-17</c:v>
                </c:pt>
                <c:pt idx="24">
                  <c:v>Απρ-17</c:v>
                </c:pt>
                <c:pt idx="25">
                  <c:v>Μάι-17</c:v>
                </c:pt>
                <c:pt idx="26">
                  <c:v>Ιούν-17</c:v>
                </c:pt>
                <c:pt idx="27">
                  <c:v>Σεπ-17</c:v>
                </c:pt>
                <c:pt idx="28">
                  <c:v>Οκτ-17</c:v>
                </c:pt>
                <c:pt idx="29">
                  <c:v>Νοε-17</c:v>
                </c:pt>
                <c:pt idx="30">
                  <c:v>Δεκ-17</c:v>
                </c:pt>
                <c:pt idx="31">
                  <c:v>Ιαν-18</c:v>
                </c:pt>
                <c:pt idx="32">
                  <c:v>Φεβ-18 (1)</c:v>
                </c:pt>
                <c:pt idx="33">
                  <c:v>Φεβ-18</c:v>
                </c:pt>
                <c:pt idx="34">
                  <c:v>Μαρ-18</c:v>
                </c:pt>
                <c:pt idx="35">
                  <c:v>Απρ-18</c:v>
                </c:pt>
                <c:pt idx="36">
                  <c:v>Μάι-18</c:v>
                </c:pt>
                <c:pt idx="37">
                  <c:v>Ιουν-18</c:v>
                </c:pt>
                <c:pt idx="38">
                  <c:v>Σεπ-18</c:v>
                </c:pt>
                <c:pt idx="39">
                  <c:v>Οκτ-18</c:v>
                </c:pt>
                <c:pt idx="40">
                  <c:v>Νοε-18</c:v>
                </c:pt>
                <c:pt idx="41">
                  <c:v>Δεκ-18</c:v>
                </c:pt>
                <c:pt idx="42">
                  <c:v>Ιαν-19</c:v>
                </c:pt>
                <c:pt idx="43">
                  <c:v>Φεβ-19</c:v>
                </c:pt>
                <c:pt idx="44">
                  <c:v>Μαρ-19</c:v>
                </c:pt>
                <c:pt idx="45">
                  <c:v>Απρ-19</c:v>
                </c:pt>
                <c:pt idx="46">
                  <c:v>14-16/5/19</c:v>
                </c:pt>
                <c:pt idx="47">
                  <c:v>16-20/5/19</c:v>
                </c:pt>
                <c:pt idx="48">
                  <c:v>Μαι-19</c:v>
                </c:pt>
                <c:pt idx="49">
                  <c:v>3-5/6/19</c:v>
                </c:pt>
                <c:pt idx="50">
                  <c:v>14-19/6/19</c:v>
                </c:pt>
                <c:pt idx="51">
                  <c:v>Ιουλ-19</c:v>
                </c:pt>
                <c:pt idx="52">
                  <c:v>Σεπ-19</c:v>
                </c:pt>
                <c:pt idx="53">
                  <c:v>Οκτ-19</c:v>
                </c:pt>
                <c:pt idx="54">
                  <c:v>Νοε-19</c:v>
                </c:pt>
                <c:pt idx="55">
                  <c:v>Δεκ-19</c:v>
                </c:pt>
                <c:pt idx="56">
                  <c:v>Ιαν-20</c:v>
                </c:pt>
                <c:pt idx="57">
                  <c:v>Φεβ-20</c:v>
                </c:pt>
                <c:pt idx="58">
                  <c:v>Μαρ-20</c:v>
                </c:pt>
                <c:pt idx="59">
                  <c:v>Απρ-20</c:v>
                </c:pt>
                <c:pt idx="60">
                  <c:v>Μάι-20</c:v>
                </c:pt>
                <c:pt idx="61">
                  <c:v>Ιουν-20</c:v>
                </c:pt>
                <c:pt idx="62">
                  <c:v>Σεπ-20</c:v>
                </c:pt>
              </c:strCache>
            </c:strRef>
          </c:cat>
          <c:val>
            <c:numRef>
              <c:f>Sheet1!$C$2:$C$64</c:f>
              <c:numCache>
                <c:formatCode>General</c:formatCode>
                <c:ptCount val="63"/>
                <c:pt idx="0">
                  <c:v>64</c:v>
                </c:pt>
                <c:pt idx="1">
                  <c:v>68</c:v>
                </c:pt>
                <c:pt idx="2">
                  <c:v>67</c:v>
                </c:pt>
                <c:pt idx="3">
                  <c:v>24</c:v>
                </c:pt>
                <c:pt idx="4">
                  <c:v>36</c:v>
                </c:pt>
                <c:pt idx="5">
                  <c:v>41</c:v>
                </c:pt>
                <c:pt idx="6">
                  <c:v>48</c:v>
                </c:pt>
                <c:pt idx="7">
                  <c:v>55</c:v>
                </c:pt>
                <c:pt idx="8">
                  <c:v>73</c:v>
                </c:pt>
                <c:pt idx="9">
                  <c:v>70</c:v>
                </c:pt>
                <c:pt idx="10">
                  <c:v>59</c:v>
                </c:pt>
                <c:pt idx="11">
                  <c:v>82</c:v>
                </c:pt>
                <c:pt idx="12">
                  <c:v>87</c:v>
                </c:pt>
                <c:pt idx="13">
                  <c:v>86</c:v>
                </c:pt>
                <c:pt idx="14">
                  <c:v>85</c:v>
                </c:pt>
                <c:pt idx="15">
                  <c:v>82</c:v>
                </c:pt>
                <c:pt idx="16">
                  <c:v>83</c:v>
                </c:pt>
                <c:pt idx="17">
                  <c:v>86</c:v>
                </c:pt>
                <c:pt idx="18">
                  <c:v>84</c:v>
                </c:pt>
                <c:pt idx="19">
                  <c:v>87</c:v>
                </c:pt>
                <c:pt idx="20">
                  <c:v>83</c:v>
                </c:pt>
                <c:pt idx="21">
                  <c:v>87</c:v>
                </c:pt>
                <c:pt idx="22">
                  <c:v>84</c:v>
                </c:pt>
                <c:pt idx="23">
                  <c:v>84</c:v>
                </c:pt>
                <c:pt idx="24">
                  <c:v>80</c:v>
                </c:pt>
                <c:pt idx="25">
                  <c:v>82</c:v>
                </c:pt>
                <c:pt idx="26">
                  <c:v>80</c:v>
                </c:pt>
                <c:pt idx="27">
                  <c:v>76</c:v>
                </c:pt>
                <c:pt idx="28">
                  <c:v>73</c:v>
                </c:pt>
                <c:pt idx="29">
                  <c:v>72</c:v>
                </c:pt>
                <c:pt idx="30">
                  <c:v>71</c:v>
                </c:pt>
                <c:pt idx="31">
                  <c:v>72</c:v>
                </c:pt>
                <c:pt idx="32">
                  <c:v>72</c:v>
                </c:pt>
                <c:pt idx="33">
                  <c:v>73</c:v>
                </c:pt>
                <c:pt idx="34">
                  <c:v>74</c:v>
                </c:pt>
                <c:pt idx="35">
                  <c:v>73</c:v>
                </c:pt>
                <c:pt idx="36">
                  <c:v>72</c:v>
                </c:pt>
                <c:pt idx="37">
                  <c:v>74</c:v>
                </c:pt>
                <c:pt idx="38">
                  <c:v>69</c:v>
                </c:pt>
                <c:pt idx="39">
                  <c:v>72</c:v>
                </c:pt>
                <c:pt idx="40">
                  <c:v>67</c:v>
                </c:pt>
                <c:pt idx="41">
                  <c:v>70</c:v>
                </c:pt>
                <c:pt idx="42">
                  <c:v>70</c:v>
                </c:pt>
                <c:pt idx="43">
                  <c:v>72</c:v>
                </c:pt>
                <c:pt idx="44">
                  <c:v>71</c:v>
                </c:pt>
                <c:pt idx="45">
                  <c:v>67</c:v>
                </c:pt>
                <c:pt idx="46">
                  <c:v>65</c:v>
                </c:pt>
                <c:pt idx="47">
                  <c:v>64</c:v>
                </c:pt>
                <c:pt idx="48">
                  <c:v>66</c:v>
                </c:pt>
                <c:pt idx="49">
                  <c:v>60</c:v>
                </c:pt>
                <c:pt idx="50">
                  <c:v>60</c:v>
                </c:pt>
                <c:pt idx="51">
                  <c:v>59</c:v>
                </c:pt>
                <c:pt idx="52">
                  <c:v>30</c:v>
                </c:pt>
                <c:pt idx="53">
                  <c:v>34</c:v>
                </c:pt>
                <c:pt idx="54">
                  <c:v>36</c:v>
                </c:pt>
                <c:pt idx="55">
                  <c:v>37</c:v>
                </c:pt>
                <c:pt idx="56">
                  <c:v>37</c:v>
                </c:pt>
                <c:pt idx="57">
                  <c:v>42</c:v>
                </c:pt>
                <c:pt idx="58">
                  <c:v>19</c:v>
                </c:pt>
                <c:pt idx="59">
                  <c:v>16</c:v>
                </c:pt>
                <c:pt idx="60">
                  <c:v>25</c:v>
                </c:pt>
                <c:pt idx="61">
                  <c:v>36</c:v>
                </c:pt>
                <c:pt idx="62">
                  <c:v>41</c:v>
                </c:pt>
              </c:numCache>
            </c:numRef>
          </c:val>
          <c:smooth val="0"/>
          <c:extLst xmlns:c16r2="http://schemas.microsoft.com/office/drawing/2015/06/chart">
            <c:ext xmlns:c16="http://schemas.microsoft.com/office/drawing/2014/chart" uri="{C3380CC4-5D6E-409C-BE32-E72D297353CC}">
              <c16:uniqueId val="{0000002E-4B29-44CE-A0E4-900E87AD9DFB}"/>
            </c:ext>
          </c:extLst>
        </c:ser>
        <c:dLbls>
          <c:showLegendKey val="0"/>
          <c:showVal val="1"/>
          <c:showCatName val="0"/>
          <c:showSerName val="0"/>
          <c:showPercent val="0"/>
          <c:showBubbleSize val="0"/>
        </c:dLbls>
        <c:smooth val="0"/>
        <c:axId val="343486464"/>
        <c:axId val="343476128"/>
      </c:lineChart>
      <c:catAx>
        <c:axId val="343486464"/>
        <c:scaling>
          <c:orientation val="minMax"/>
        </c:scaling>
        <c:delete val="0"/>
        <c:axPos val="b"/>
        <c:numFmt formatCode="General" sourceLinked="0"/>
        <c:majorTickMark val="none"/>
        <c:minorTickMark val="none"/>
        <c:tickLblPos val="nextTo"/>
        <c:txPr>
          <a:bodyPr/>
          <a:lstStyle/>
          <a:p>
            <a:pPr>
              <a:defRPr sz="500" b="1"/>
            </a:pPr>
            <a:endParaRPr lang="el-GR"/>
          </a:p>
        </c:txPr>
        <c:crossAx val="343476128"/>
        <c:crosses val="autoZero"/>
        <c:auto val="1"/>
        <c:lblAlgn val="ctr"/>
        <c:lblOffset val="100"/>
        <c:tickLblSkip val="1"/>
        <c:noMultiLvlLbl val="0"/>
      </c:catAx>
      <c:valAx>
        <c:axId val="343476128"/>
        <c:scaling>
          <c:orientation val="minMax"/>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343486464"/>
        <c:crosses val="autoZero"/>
        <c:crossBetween val="between"/>
        <c:majorUnit val="20"/>
      </c:valAx>
      <c:spPr>
        <a:noFill/>
      </c:spPr>
    </c:plotArea>
    <c:legend>
      <c:legendPos val="t"/>
      <c:layout>
        <c:manualLayout>
          <c:xMode val="edge"/>
          <c:yMode val="edge"/>
          <c:x val="1.5203127826408392E-2"/>
          <c:y val="6.208319930857892E-3"/>
          <c:w val="0.95710839251586732"/>
          <c:h val="0.17712686411374653"/>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dPt>
            <c:idx val="1"/>
            <c:invertIfNegative val="0"/>
            <c:bubble3D val="0"/>
            <c:spPr>
              <a:solidFill>
                <a:schemeClr val="accent3"/>
              </a:solidFill>
            </c:spPr>
            <c:extLst xmlns:c16r2="http://schemas.microsoft.com/office/drawing/2015/06/chart">
              <c:ext xmlns:c16="http://schemas.microsoft.com/office/drawing/2014/chart" uri="{C3380CC4-5D6E-409C-BE32-E72D297353CC}">
                <c16:uniqueId val="{00000001-7ADD-404C-9C56-791BB0E834B2}"/>
              </c:ext>
            </c:extLst>
          </c:dPt>
          <c:dPt>
            <c:idx val="2"/>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3-7ADD-404C-9C56-791BB0E834B2}"/>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Θετικές/Μάλλον θετικές γνώμες</c:v>
                </c:pt>
                <c:pt idx="1">
                  <c:v>Μάλλον αρνητικές/Αρνητικές γνώμες</c:v>
                </c:pt>
                <c:pt idx="2">
                  <c:v>ΔΓ/ΔΑ (αυθ.)</c:v>
                </c:pt>
              </c:strCache>
            </c:strRef>
          </c:cat>
          <c:val>
            <c:numRef>
              <c:f>Sheet1!$B$2:$B$4</c:f>
              <c:numCache>
                <c:formatCode>0</c:formatCode>
                <c:ptCount val="3"/>
                <c:pt idx="0">
                  <c:v>62</c:v>
                </c:pt>
                <c:pt idx="1">
                  <c:v>27</c:v>
                </c:pt>
                <c:pt idx="2">
                  <c:v>11</c:v>
                </c:pt>
              </c:numCache>
            </c:numRef>
          </c:val>
          <c:extLst xmlns:c16r2="http://schemas.microsoft.com/office/drawing/2015/06/chart">
            <c:ext xmlns:c16="http://schemas.microsoft.com/office/drawing/2014/chart" uri="{C3380CC4-5D6E-409C-BE32-E72D297353CC}">
              <c16:uniqueId val="{00000004-7ADD-404C-9C56-791BB0E834B2}"/>
            </c:ext>
          </c:extLst>
        </c:ser>
        <c:dLbls>
          <c:showLegendKey val="0"/>
          <c:showVal val="1"/>
          <c:showCatName val="0"/>
          <c:showSerName val="0"/>
          <c:showPercent val="0"/>
          <c:showBubbleSize val="0"/>
        </c:dLbls>
        <c:gapWidth val="150"/>
        <c:overlap val="-25"/>
        <c:axId val="439006384"/>
        <c:axId val="439019984"/>
      </c:barChart>
      <c:catAx>
        <c:axId val="439006384"/>
        <c:scaling>
          <c:orientation val="minMax"/>
        </c:scaling>
        <c:delete val="0"/>
        <c:axPos val="b"/>
        <c:numFmt formatCode="General" sourceLinked="0"/>
        <c:majorTickMark val="none"/>
        <c:minorTickMark val="none"/>
        <c:tickLblPos val="nextTo"/>
        <c:txPr>
          <a:bodyPr/>
          <a:lstStyle/>
          <a:p>
            <a:pPr>
              <a:defRPr sz="1000" b="1"/>
            </a:pPr>
            <a:endParaRPr lang="el-GR"/>
          </a:p>
        </c:txPr>
        <c:crossAx val="439019984"/>
        <c:crosses val="autoZero"/>
        <c:auto val="1"/>
        <c:lblAlgn val="ctr"/>
        <c:lblOffset val="100"/>
        <c:noMultiLvlLbl val="0"/>
      </c:catAx>
      <c:valAx>
        <c:axId val="439019984"/>
        <c:scaling>
          <c:orientation val="minMax"/>
        </c:scaling>
        <c:delete val="1"/>
        <c:axPos val="l"/>
        <c:numFmt formatCode="0" sourceLinked="1"/>
        <c:majorTickMark val="out"/>
        <c:minorTickMark val="none"/>
        <c:tickLblPos val="nextTo"/>
        <c:crossAx val="439006384"/>
        <c:crosses val="autoZero"/>
        <c:crossBetween val="between"/>
      </c:valAx>
    </c:plotArea>
    <c:plotVisOnly val="1"/>
    <c:dispBlanksAs val="gap"/>
    <c:showDLblsOverMax val="0"/>
  </c:chart>
  <c:spPr>
    <a:ln>
      <a:solidFill>
        <a:schemeClr val="accent1">
          <a:lumMod val="40000"/>
          <a:lumOff val="60000"/>
        </a:schemeClr>
      </a:solidFill>
    </a:ln>
  </c:spPr>
  <c:txPr>
    <a:bodyPr/>
    <a:lstStyle/>
    <a:p>
      <a:pPr>
        <a:defRPr sz="1800"/>
      </a:pPr>
      <a:endParaRPr lang="el-G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0587194466059417E-2"/>
          <c:y val="0.20966131866713736"/>
          <c:w val="0.92165613768098842"/>
          <c:h val="0.60493646166634407"/>
        </c:manualLayout>
      </c:layout>
      <c:lineChart>
        <c:grouping val="standard"/>
        <c:varyColors val="0"/>
        <c:ser>
          <c:idx val="0"/>
          <c:order val="0"/>
          <c:tx>
            <c:strRef>
              <c:f>Sheet1!$B$1</c:f>
              <c:strCache>
                <c:ptCount val="1"/>
                <c:pt idx="0">
                  <c:v>Θετικές γνώμες</c:v>
                </c:pt>
              </c:strCache>
            </c:strRef>
          </c:tx>
          <c:marker>
            <c:symbol val="none"/>
          </c:marker>
          <c:dPt>
            <c:idx val="1"/>
            <c:bubble3D val="0"/>
            <c:extLst xmlns:c16r2="http://schemas.microsoft.com/office/drawing/2015/06/chart">
              <c:ext xmlns:c16="http://schemas.microsoft.com/office/drawing/2014/chart" uri="{C3380CC4-5D6E-409C-BE32-E72D297353CC}">
                <c16:uniqueId val="{00000000-4B62-4538-888C-4C1BD31F3AF3}"/>
              </c:ext>
            </c:extLst>
          </c:dPt>
          <c:dLbls>
            <c:dLbl>
              <c:idx val="0"/>
              <c:layout>
                <c:manualLayout>
                  <c:x val="-2.0663949855815444E-2"/>
                  <c:y val="8.37698272622721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E65-4646-9B1B-4C22993A3D72}"/>
                </c:ext>
                <c:ext xmlns:c15="http://schemas.microsoft.com/office/drawing/2012/chart" uri="{CE6537A1-D6FC-4f65-9D91-7224C49458BB}"/>
              </c:extLst>
            </c:dLbl>
            <c:dLbl>
              <c:idx val="1"/>
              <c:layout>
                <c:manualLayout>
                  <c:x val="-2.6719319776933523E-2"/>
                  <c:y val="5.966777118608673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B62-4538-888C-4C1BD31F3AF3}"/>
                </c:ext>
                <c:ext xmlns:c15="http://schemas.microsoft.com/office/drawing/2012/chart" uri="{CE6537A1-D6FC-4f65-9D91-7224C49458BB}"/>
              </c:extLst>
            </c:dLbl>
            <c:dLbl>
              <c:idx val="2"/>
              <c:layout>
                <c:manualLayout>
                  <c:x val="-2.0663949855815444E-2"/>
                  <c:y val="7.774383879330304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B62-4538-888C-4C1BD31F3AF3}"/>
                </c:ext>
                <c:ext xmlns:c15="http://schemas.microsoft.com/office/drawing/2012/chart" uri="{CE6537A1-D6FC-4f65-9D91-7224C49458BB}"/>
              </c:extLst>
            </c:dLbl>
            <c:dLbl>
              <c:idx val="3"/>
              <c:layout>
                <c:manualLayout>
                  <c:x val="-2.2177792336094963E-2"/>
                  <c:y val="7.1718799224179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B62-4538-888C-4C1BD31F3AF3}"/>
                </c:ext>
                <c:ext xmlns:c15="http://schemas.microsoft.com/office/drawing/2012/chart" uri="{CE6537A1-D6FC-4f65-9D91-7224C49458BB}"/>
              </c:extLst>
            </c:dLbl>
            <c:dLbl>
              <c:idx val="4"/>
              <c:layout>
                <c:manualLayout>
                  <c:x val="-2.6719319776933523E-2"/>
                  <c:y val="5.96677711860868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A58-4F8C-BC35-C809521A8061}"/>
                </c:ext>
                <c:ext xmlns:c15="http://schemas.microsoft.com/office/drawing/2012/chart" uri="{CE6537A1-D6FC-4f65-9D91-7224C49458BB}"/>
              </c:extLst>
            </c:dLbl>
            <c:dLbl>
              <c:idx val="9"/>
              <c:layout>
                <c:manualLayout>
                  <c:x val="-2.2177911536290149E-2"/>
                  <c:y val="8.979534128131844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62-4538-888C-4C1BD31F3AF3}"/>
                </c:ext>
                <c:ext xmlns:c15="http://schemas.microsoft.com/office/drawing/2012/chart" uri="{CE6537A1-D6FC-4f65-9D91-7224C49458BB}"/>
              </c:extLst>
            </c:dLbl>
            <c:dLbl>
              <c:idx val="17"/>
              <c:layout>
                <c:manualLayout>
                  <c:x val="-1.7636264895256295E-2"/>
                  <c:y val="7.1718799224179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B62-4538-888C-4C1BD31F3AF3}"/>
                </c:ext>
                <c:ext xmlns:c15="http://schemas.microsoft.com/office/drawing/2012/chart" uri="{CE6537A1-D6FC-4f65-9D91-7224C49458BB}"/>
              </c:extLst>
            </c:dLbl>
            <c:dLbl>
              <c:idx val="19"/>
              <c:layout>
                <c:manualLayout>
                  <c:x val="-1.7636264895256295E-2"/>
                  <c:y val="-4.8791481156746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B62-4538-888C-4C1BD31F3AF3}"/>
                </c:ext>
                <c:ext xmlns:c15="http://schemas.microsoft.com/office/drawing/2012/chart" uri="{CE6537A1-D6FC-4f65-9D91-7224C49458BB}"/>
              </c:extLst>
            </c:dLbl>
            <c:dLbl>
              <c:idx val="22"/>
              <c:layout>
                <c:manualLayout>
                  <c:x val="-2.2177792336094963E-2"/>
                  <c:y val="4.15912291289478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B62-4538-888C-4C1BD31F3AF3}"/>
                </c:ext>
                <c:ext xmlns:c15="http://schemas.microsoft.com/office/drawing/2012/chart" uri="{CE6537A1-D6FC-4f65-9D91-7224C49458BB}"/>
              </c:extLst>
            </c:dLbl>
            <c:dLbl>
              <c:idx val="23"/>
              <c:layout>
                <c:manualLayout>
                  <c:x val="-2.2177792336094963E-2"/>
                  <c:y val="6.56932852051331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B62-4538-888C-4C1BD31F3AF3}"/>
                </c:ext>
                <c:ext xmlns:c15="http://schemas.microsoft.com/office/drawing/2012/chart" uri="{CE6537A1-D6FC-4f65-9D91-7224C49458BB}"/>
              </c:extLst>
            </c:dLbl>
            <c:dLbl>
              <c:idx val="24"/>
              <c:layout>
                <c:manualLayout>
                  <c:x val="-2.2177792336094852E-2"/>
                  <c:y val="7.1718799224179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B62-4538-888C-4C1BD31F3AF3}"/>
                </c:ext>
                <c:ext xmlns:c15="http://schemas.microsoft.com/office/drawing/2012/chart" uri="{CE6537A1-D6FC-4f65-9D91-7224C49458BB}"/>
              </c:extLst>
            </c:dLbl>
            <c:dLbl>
              <c:idx val="25"/>
              <c:layout>
                <c:manualLayout>
                  <c:x val="-2.314295631741952E-2"/>
                  <c:y val="6.56932852051331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B62-4538-888C-4C1BD31F3AF3}"/>
                </c:ext>
                <c:ext xmlns:c15="http://schemas.microsoft.com/office/drawing/2012/chart" uri="{CE6537A1-D6FC-4f65-9D91-7224C49458BB}"/>
              </c:extLst>
            </c:dLbl>
            <c:spPr>
              <a:noFill/>
              <a:ln>
                <a:noFill/>
              </a:ln>
              <a:effectLst/>
            </c:spPr>
            <c:txPr>
              <a:bodyPr/>
              <a:lstStyle/>
              <a:p>
                <a:pPr>
                  <a:defRPr sz="1050" b="1">
                    <a:solidFill>
                      <a:schemeClr val="accent1"/>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Φεβ-20</c:v>
                </c:pt>
                <c:pt idx="1">
                  <c:v>Μαρ-20</c:v>
                </c:pt>
                <c:pt idx="2">
                  <c:v>Απρ-20</c:v>
                </c:pt>
                <c:pt idx="3">
                  <c:v>Μάι-20</c:v>
                </c:pt>
                <c:pt idx="4">
                  <c:v>Ιουν-20</c:v>
                </c:pt>
                <c:pt idx="5">
                  <c:v>Σεπ-20</c:v>
                </c:pt>
              </c:strCache>
            </c:strRef>
          </c:cat>
          <c:val>
            <c:numRef>
              <c:f>Sheet1!$B$2:$B$7</c:f>
              <c:numCache>
                <c:formatCode>General</c:formatCode>
                <c:ptCount val="6"/>
                <c:pt idx="0">
                  <c:v>50</c:v>
                </c:pt>
                <c:pt idx="1">
                  <c:v>56</c:v>
                </c:pt>
                <c:pt idx="2">
                  <c:v>64</c:v>
                </c:pt>
                <c:pt idx="3">
                  <c:v>60</c:v>
                </c:pt>
                <c:pt idx="4">
                  <c:v>54</c:v>
                </c:pt>
                <c:pt idx="5">
                  <c:v>62</c:v>
                </c:pt>
              </c:numCache>
            </c:numRef>
          </c:val>
          <c:smooth val="0"/>
          <c:extLst xmlns:c16r2="http://schemas.microsoft.com/office/drawing/2015/06/chart">
            <c:ext xmlns:c16="http://schemas.microsoft.com/office/drawing/2014/chart" uri="{C3380CC4-5D6E-409C-BE32-E72D297353CC}">
              <c16:uniqueId val="{0000000A-4B62-4538-888C-4C1BD31F3AF3}"/>
            </c:ext>
          </c:extLst>
        </c:ser>
        <c:ser>
          <c:idx val="1"/>
          <c:order val="1"/>
          <c:tx>
            <c:strRef>
              <c:f>Sheet1!$C$1</c:f>
              <c:strCache>
                <c:ptCount val="1"/>
                <c:pt idx="0">
                  <c:v>Αρνητικές γνώμες</c:v>
                </c:pt>
              </c:strCache>
            </c:strRef>
          </c:tx>
          <c:spPr>
            <a:ln>
              <a:solidFill>
                <a:schemeClr val="accent3"/>
              </a:solidFill>
            </a:ln>
          </c:spPr>
          <c:marker>
            <c:symbol val="none"/>
          </c:marker>
          <c:dLbls>
            <c:dLbl>
              <c:idx val="0"/>
              <c:layout>
                <c:manualLayout>
                  <c:x val="-1.8868675714438291E-2"/>
                  <c:y val="7.09506647992317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B62-4538-888C-4C1BD31F3AF3}"/>
                </c:ext>
                <c:ext xmlns:c15="http://schemas.microsoft.com/office/drawing/2012/chart" uri="{CE6537A1-D6FC-4f65-9D91-7224C49458BB}"/>
              </c:extLst>
            </c:dLbl>
            <c:dLbl>
              <c:idx val="1"/>
              <c:layout>
                <c:manualLayout>
                  <c:x val="-3.2399685883645293E-2"/>
                  <c:y val="-7.366167165787991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B62-4538-888C-4C1BD31F3AF3}"/>
                </c:ext>
                <c:ext xmlns:c15="http://schemas.microsoft.com/office/drawing/2012/chart" uri="{CE6537A1-D6FC-4f65-9D91-7224C49458BB}"/>
              </c:extLst>
            </c:dLbl>
            <c:dLbl>
              <c:idx val="2"/>
              <c:layout>
                <c:manualLayout>
                  <c:x val="-2.2083743382005045E-2"/>
                  <c:y val="-0.115841218691049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B62-4538-888C-4C1BD31F3AF3}"/>
                </c:ext>
                <c:ext xmlns:c15="http://schemas.microsoft.com/office/drawing/2012/chart" uri="{CE6537A1-D6FC-4f65-9D91-7224C49458BB}"/>
              </c:extLst>
            </c:dLbl>
            <c:dLbl>
              <c:idx val="3"/>
              <c:layout>
                <c:manualLayout>
                  <c:x val="-2.9747004737492561E-2"/>
                  <c:y val="-5.481699517579318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B62-4538-888C-4C1BD31F3AF3}"/>
                </c:ext>
                <c:ext xmlns:c15="http://schemas.microsoft.com/office/drawing/2012/chart" uri="{CE6537A1-D6FC-4f65-9D91-7224C49458BB}"/>
              </c:extLst>
            </c:dLbl>
            <c:dLbl>
              <c:idx val="4"/>
              <c:layout>
                <c:manualLayout>
                  <c:x val="-3.2774689698051709E-2"/>
                  <c:y val="9.58208553003647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B62-4538-888C-4C1BD31F3AF3}"/>
                </c:ext>
                <c:ext xmlns:c15="http://schemas.microsoft.com/office/drawing/2012/chart" uri="{CE6537A1-D6FC-4f65-9D91-7224C49458BB}"/>
              </c:extLst>
            </c:dLbl>
            <c:dLbl>
              <c:idx val="5"/>
              <c:layout>
                <c:manualLayout>
                  <c:x val="-2.3691634816374482E-2"/>
                  <c:y val="7.77443132432258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B62-4538-888C-4C1BD31F3AF3}"/>
                </c:ext>
                <c:ext xmlns:c15="http://schemas.microsoft.com/office/drawing/2012/chart" uri="{CE6537A1-D6FC-4f65-9D91-7224C49458BB}"/>
              </c:extLst>
            </c:dLbl>
            <c:dLbl>
              <c:idx val="6"/>
              <c:layout>
                <c:manualLayout>
                  <c:x val="-2.3691634816374482E-2"/>
                  <c:y val="9.58208553003647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4B62-4538-888C-4C1BD31F3AF3}"/>
                </c:ext>
                <c:ext xmlns:c15="http://schemas.microsoft.com/office/drawing/2012/chart" uri="{CE6537A1-D6FC-4f65-9D91-7224C49458BB}"/>
              </c:extLst>
            </c:dLbl>
            <c:dLbl>
              <c:idx val="7"/>
              <c:layout>
                <c:manualLayout>
                  <c:x val="-2.3691634816374482E-2"/>
                  <c:y val="9.582085530036475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B62-4538-888C-4C1BD31F3AF3}"/>
                </c:ext>
                <c:ext xmlns:c15="http://schemas.microsoft.com/office/drawing/2012/chart" uri="{CE6537A1-D6FC-4f65-9D91-7224C49458BB}"/>
              </c:extLst>
            </c:dLbl>
            <c:dLbl>
              <c:idx val="8"/>
              <c:layout>
                <c:manualLayout>
                  <c:x val="-1.7636264895256406E-2"/>
                  <c:y val="7.774431324322586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B62-4538-888C-4C1BD31F3AF3}"/>
                </c:ext>
                <c:ext xmlns:c15="http://schemas.microsoft.com/office/drawing/2012/chart" uri="{CE6537A1-D6FC-4f65-9D91-7224C49458BB}"/>
              </c:extLst>
            </c:dLbl>
            <c:dLbl>
              <c:idx val="10"/>
              <c:layout>
                <c:manualLayout>
                  <c:x val="-1.7636264895256406E-2"/>
                  <c:y val="7.1718799224179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4B62-4538-888C-4C1BD31F3AF3}"/>
                </c:ext>
                <c:ext xmlns:c15="http://schemas.microsoft.com/office/drawing/2012/chart" uri="{CE6537A1-D6FC-4f65-9D91-7224C49458BB}"/>
              </c:extLst>
            </c:dLbl>
            <c:dLbl>
              <c:idx val="11"/>
              <c:layout>
                <c:manualLayout>
                  <c:x val="-2.8233162257213042E-2"/>
                  <c:y val="7.7744313243225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4B62-4538-888C-4C1BD31F3AF3}"/>
                </c:ext>
                <c:ext xmlns:c15="http://schemas.microsoft.com/office/drawing/2012/chart" uri="{CE6537A1-D6FC-4f65-9D91-7224C49458BB}"/>
              </c:extLst>
            </c:dLbl>
            <c:dLbl>
              <c:idx val="12"/>
              <c:layout>
                <c:manualLayout>
                  <c:x val="-1.7636264895256406E-2"/>
                  <c:y val="5.36422571670404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4B62-4538-888C-4C1BD31F3AF3}"/>
                </c:ext>
                <c:ext xmlns:c15="http://schemas.microsoft.com/office/drawing/2012/chart" uri="{CE6537A1-D6FC-4f65-9D91-7224C49458BB}"/>
              </c:extLst>
            </c:dLbl>
            <c:dLbl>
              <c:idx val="13"/>
              <c:layout>
                <c:manualLayout>
                  <c:x val="-2.2177792336094963E-2"/>
                  <c:y val="7.1718799224179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4B62-4538-888C-4C1BD31F3AF3}"/>
                </c:ext>
                <c:ext xmlns:c15="http://schemas.microsoft.com/office/drawing/2012/chart" uri="{CE6537A1-D6FC-4f65-9D91-7224C49458BB}"/>
              </c:extLst>
            </c:dLbl>
            <c:dLbl>
              <c:idx val="14"/>
              <c:layout>
                <c:manualLayout>
                  <c:x val="-2.3691634816374482E-2"/>
                  <c:y val="5.36422571670405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8-4B62-4538-888C-4C1BD31F3AF3}"/>
                </c:ext>
                <c:ext xmlns:c15="http://schemas.microsoft.com/office/drawing/2012/chart" uri="{CE6537A1-D6FC-4f65-9D91-7224C49458BB}"/>
              </c:extLst>
            </c:dLbl>
            <c:dLbl>
              <c:idx val="15"/>
              <c:layout>
                <c:manualLayout>
                  <c:x val="-2.0663949855815333E-2"/>
                  <c:y val="5.364225716704053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9-4B62-4538-888C-4C1BD31F3AF3}"/>
                </c:ext>
                <c:ext xmlns:c15="http://schemas.microsoft.com/office/drawing/2012/chart" uri="{CE6537A1-D6FC-4f65-9D91-7224C49458BB}"/>
              </c:extLst>
            </c:dLbl>
            <c:dLbl>
              <c:idx val="16"/>
              <c:layout>
                <c:manualLayout>
                  <c:x val="-1.9150107375535925E-2"/>
                  <c:y val="6.56932852051331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A-4B62-4538-888C-4C1BD31F3AF3}"/>
                </c:ext>
                <c:ext xmlns:c15="http://schemas.microsoft.com/office/drawing/2012/chart" uri="{CE6537A1-D6FC-4f65-9D91-7224C49458BB}"/>
              </c:extLst>
            </c:dLbl>
            <c:dLbl>
              <c:idx val="17"/>
              <c:layout>
                <c:manualLayout>
                  <c:x val="-1.7636264895256295E-2"/>
                  <c:y val="-8.494456527102477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B-4B62-4538-888C-4C1BD31F3AF3}"/>
                </c:ext>
                <c:ext xmlns:c15="http://schemas.microsoft.com/office/drawing/2012/chart" uri="{CE6537A1-D6FC-4f65-9D91-7224C49458BB}"/>
              </c:extLst>
            </c:dLbl>
            <c:dLbl>
              <c:idx val="18"/>
              <c:layout>
                <c:manualLayout>
                  <c:x val="-1.9150107375536036E-2"/>
                  <c:y val="6.5693285205133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C-4B62-4538-888C-4C1BD31F3AF3}"/>
                </c:ext>
                <c:ext xmlns:c15="http://schemas.microsoft.com/office/drawing/2012/chart" uri="{CE6537A1-D6FC-4f65-9D91-7224C49458BB}"/>
              </c:extLst>
            </c:dLbl>
            <c:dLbl>
              <c:idx val="19"/>
              <c:layout>
                <c:manualLayout>
                  <c:x val="-1.9150107375535925E-2"/>
                  <c:y val="5.3642257167040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D-4B62-4538-888C-4C1BD31F3AF3}"/>
                </c:ext>
                <c:ext xmlns:c15="http://schemas.microsoft.com/office/drawing/2012/chart" uri="{CE6537A1-D6FC-4f65-9D91-7224C49458BB}"/>
              </c:extLst>
            </c:dLbl>
            <c:dLbl>
              <c:idx val="20"/>
              <c:layout>
                <c:manualLayout>
                  <c:x val="-1.9150107375535925E-2"/>
                  <c:y val="5.96677711860868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E-4B62-4538-888C-4C1BD31F3AF3}"/>
                </c:ext>
                <c:ext xmlns:c15="http://schemas.microsoft.com/office/drawing/2012/chart" uri="{CE6537A1-D6FC-4f65-9D91-7224C49458BB}"/>
              </c:extLst>
            </c:dLbl>
            <c:dLbl>
              <c:idx val="21"/>
              <c:layout>
                <c:manualLayout>
                  <c:x val="-2.2177792336095074E-2"/>
                  <c:y val="7.1718799224179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F-4B62-4538-888C-4C1BD31F3AF3}"/>
                </c:ext>
                <c:ext xmlns:c15="http://schemas.microsoft.com/office/drawing/2012/chart" uri="{CE6537A1-D6FC-4f65-9D91-7224C49458BB}"/>
              </c:extLst>
            </c:dLbl>
            <c:dLbl>
              <c:idx val="24"/>
              <c:layout>
                <c:manualLayout>
                  <c:x val="-2.2177792336094852E-2"/>
                  <c:y val="-4.8791481156746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0-4B62-4538-888C-4C1BD31F3AF3}"/>
                </c:ext>
                <c:ext xmlns:c15="http://schemas.microsoft.com/office/drawing/2012/chart" uri="{CE6537A1-D6FC-4f65-9D91-7224C49458BB}"/>
              </c:extLst>
            </c:dLbl>
            <c:dLbl>
              <c:idx val="25"/>
              <c:layout>
                <c:manualLayout>
                  <c:x val="-2.314295631741952E-2"/>
                  <c:y val="-6.68680232138858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21-4B62-4538-888C-4C1BD31F3AF3}"/>
                </c:ext>
                <c:ext xmlns:c15="http://schemas.microsoft.com/office/drawing/2012/chart" uri="{CE6537A1-D6FC-4f65-9D91-7224C49458BB}"/>
              </c:extLst>
            </c:dLbl>
            <c:numFmt formatCode="#,##0" sourceLinked="0"/>
            <c:spPr>
              <a:noFill/>
              <a:ln>
                <a:noFill/>
              </a:ln>
              <a:effectLst/>
            </c:spPr>
            <c:txPr>
              <a:bodyPr/>
              <a:lstStyle/>
              <a:p>
                <a:pPr>
                  <a:defRPr sz="1050" b="1">
                    <a:solidFill>
                      <a:schemeClr val="accent3"/>
                    </a:solidFill>
                  </a:defRPr>
                </a:pPr>
                <a:endParaRPr lang="el-G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Φεβ-20</c:v>
                </c:pt>
                <c:pt idx="1">
                  <c:v>Μαρ-20</c:v>
                </c:pt>
                <c:pt idx="2">
                  <c:v>Απρ-20</c:v>
                </c:pt>
                <c:pt idx="3">
                  <c:v>Μάι-20</c:v>
                </c:pt>
                <c:pt idx="4">
                  <c:v>Ιουν-20</c:v>
                </c:pt>
                <c:pt idx="5">
                  <c:v>Σεπ-20</c:v>
                </c:pt>
              </c:strCache>
            </c:strRef>
          </c:cat>
          <c:val>
            <c:numRef>
              <c:f>Sheet1!$C$2:$C$7</c:f>
              <c:numCache>
                <c:formatCode>General</c:formatCode>
                <c:ptCount val="6"/>
                <c:pt idx="0">
                  <c:v>26</c:v>
                </c:pt>
                <c:pt idx="1">
                  <c:v>23</c:v>
                </c:pt>
                <c:pt idx="2">
                  <c:v>22</c:v>
                </c:pt>
                <c:pt idx="3">
                  <c:v>27</c:v>
                </c:pt>
                <c:pt idx="4">
                  <c:v>28</c:v>
                </c:pt>
                <c:pt idx="5">
                  <c:v>27</c:v>
                </c:pt>
              </c:numCache>
            </c:numRef>
          </c:val>
          <c:smooth val="0"/>
          <c:extLst xmlns:c16r2="http://schemas.microsoft.com/office/drawing/2015/06/chart">
            <c:ext xmlns:c16="http://schemas.microsoft.com/office/drawing/2014/chart" uri="{C3380CC4-5D6E-409C-BE32-E72D297353CC}">
              <c16:uniqueId val="{00000022-4B62-4538-888C-4C1BD31F3AF3}"/>
            </c:ext>
          </c:extLst>
        </c:ser>
        <c:dLbls>
          <c:showLegendKey val="0"/>
          <c:showVal val="1"/>
          <c:showCatName val="0"/>
          <c:showSerName val="0"/>
          <c:showPercent val="0"/>
          <c:showBubbleSize val="0"/>
        </c:dLbls>
        <c:smooth val="0"/>
        <c:axId val="439017264"/>
        <c:axId val="439019440"/>
      </c:lineChart>
      <c:catAx>
        <c:axId val="439017264"/>
        <c:scaling>
          <c:orientation val="minMax"/>
        </c:scaling>
        <c:delete val="0"/>
        <c:axPos val="b"/>
        <c:numFmt formatCode="General" sourceLinked="1"/>
        <c:majorTickMark val="none"/>
        <c:minorTickMark val="none"/>
        <c:tickLblPos val="nextTo"/>
        <c:txPr>
          <a:bodyPr/>
          <a:lstStyle/>
          <a:p>
            <a:pPr>
              <a:defRPr sz="1000" b="1"/>
            </a:pPr>
            <a:endParaRPr lang="el-GR"/>
          </a:p>
        </c:txPr>
        <c:crossAx val="439019440"/>
        <c:crosses val="autoZero"/>
        <c:auto val="1"/>
        <c:lblAlgn val="ctr"/>
        <c:lblOffset val="100"/>
        <c:noMultiLvlLbl val="1"/>
      </c:catAx>
      <c:valAx>
        <c:axId val="439019440"/>
        <c:scaling>
          <c:orientation val="minMax"/>
          <c:max val="70"/>
          <c:min val="0"/>
        </c:scaling>
        <c:delete val="1"/>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crossAx val="439017264"/>
        <c:crosses val="autoZero"/>
        <c:crossBetween val="between"/>
        <c:majorUnit val="20"/>
      </c:valAx>
      <c:spPr>
        <a:noFill/>
      </c:spPr>
    </c:plotArea>
    <c:legend>
      <c:legendPos val="t"/>
      <c:layout>
        <c:manualLayout>
          <c:xMode val="edge"/>
          <c:yMode val="edge"/>
          <c:x val="0.14005664613956853"/>
          <c:y val="6.208319930857892E-3"/>
          <c:w val="0.67306663835342784"/>
          <c:h val="0.1228973593619998"/>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stacked"/>
        <c:varyColors val="0"/>
        <c:ser>
          <c:idx val="0"/>
          <c:order val="0"/>
          <c:tx>
            <c:strRef>
              <c:f>Sheet1!$B$1</c:f>
              <c:strCache>
                <c:ptCount val="1"/>
                <c:pt idx="0">
                  <c:v>Αρνητικές/Μάλλον αρνητικές γνώμες</c:v>
                </c:pt>
              </c:strCache>
            </c:strRef>
          </c:tx>
          <c:spPr>
            <a:solidFill>
              <a:schemeClr val="accent2"/>
            </a:solidFill>
            <a:ln>
              <a:noFill/>
            </a:ln>
            <a:effectLst/>
          </c:spPr>
          <c:invertIfNegative val="0"/>
          <c:dLbls>
            <c:dLbl>
              <c:idx val="0"/>
              <c:tx>
                <c:rich>
                  <a:bodyPr/>
                  <a:lstStyle/>
                  <a:p>
                    <a:r>
                      <a:rPr lang="en-US"/>
                      <a:t>37</a:t>
                    </a:r>
                    <a:endParaRPr lang="en-US" dirty="0"/>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3DB-49AA-8E82-62C23A93F517}"/>
                </c:ext>
                <c:ext xmlns:c15="http://schemas.microsoft.com/office/drawing/2012/chart" uri="{CE6537A1-D6FC-4f65-9D91-7224C49458BB}"/>
              </c:extLst>
            </c:dLbl>
            <c:dLbl>
              <c:idx val="1"/>
              <c:tx>
                <c:rich>
                  <a:bodyPr/>
                  <a:lstStyle/>
                  <a:p>
                    <a:r>
                      <a:rPr lang="en-US"/>
                      <a:t>57</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DB-49AA-8E82-62C23A93F517}"/>
                </c:ext>
                <c:ext xmlns:c15="http://schemas.microsoft.com/office/drawing/2012/chart" uri="{CE6537A1-D6FC-4f65-9D91-7224C49458BB}"/>
              </c:extLst>
            </c:dLbl>
            <c:dLbl>
              <c:idx val="2"/>
              <c:tx>
                <c:rich>
                  <a:bodyPr/>
                  <a:lstStyle/>
                  <a:p>
                    <a:r>
                      <a:rPr lang="en-US"/>
                      <a:t>62</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63DB-49AA-8E82-62C23A93F517}"/>
                </c:ext>
                <c:ext xmlns:c15="http://schemas.microsoft.com/office/drawing/2012/chart" uri="{CE6537A1-D6FC-4f65-9D91-7224C49458BB}"/>
              </c:extLst>
            </c:dLbl>
            <c:dLbl>
              <c:idx val="3"/>
              <c:tx>
                <c:rich>
                  <a:bodyPr/>
                  <a:lstStyle/>
                  <a:p>
                    <a:r>
                      <a:rPr lang="en-US"/>
                      <a:t>59</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63DB-49AA-8E82-62C23A93F517}"/>
                </c:ext>
                <c:ext xmlns:c15="http://schemas.microsoft.com/office/drawing/2012/chart" uri="{CE6537A1-D6FC-4f65-9D91-7224C49458BB}"/>
              </c:extLst>
            </c:dLbl>
            <c:dLbl>
              <c:idx val="4"/>
              <c:tx>
                <c:rich>
                  <a:bodyPr/>
                  <a:lstStyle/>
                  <a:p>
                    <a:r>
                      <a:rPr lang="en-US"/>
                      <a:t>72</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63DB-49AA-8E82-62C23A93F517}"/>
                </c:ext>
                <c:ext xmlns:c15="http://schemas.microsoft.com/office/drawing/2012/chart" uri="{CE6537A1-D6FC-4f65-9D91-7224C49458BB}"/>
              </c:extLst>
            </c:dLbl>
            <c:dLbl>
              <c:idx val="5"/>
              <c:tx>
                <c:rich>
                  <a:bodyPr/>
                  <a:lstStyle/>
                  <a:p>
                    <a:r>
                      <a:rPr lang="en-US"/>
                      <a:t>73</a:t>
                    </a:r>
                  </a:p>
                </c:rich>
              </c:tx>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3DB-49AA-8E82-62C23A93F517}"/>
                </c:ex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b="1"/>
                </a:pPr>
                <a:endParaRPr lang="el-GR"/>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Sheet1!$A$2:$A$7</c:f>
              <c:strCache>
                <c:ptCount val="6"/>
                <c:pt idx="0">
                  <c:v>Μητσοτάκης Κυριάκος</c:v>
                </c:pt>
                <c:pt idx="1">
                  <c:v>Γεννηματά Φώφη</c:v>
                </c:pt>
                <c:pt idx="2">
                  <c:v>Τσίπρας Αλέξης</c:v>
                </c:pt>
                <c:pt idx="3">
                  <c:v>Κουτσούμπας Δημήτρης</c:v>
                </c:pt>
                <c:pt idx="4">
                  <c:v>Βαρουφάκης Γιάννης </c:v>
                </c:pt>
                <c:pt idx="5">
                  <c:v>Βελόπουλος Κυριάκος </c:v>
                </c:pt>
              </c:strCache>
            </c:strRef>
          </c:cat>
          <c:val>
            <c:numRef>
              <c:f>Sheet1!$B$2:$B$7</c:f>
              <c:numCache>
                <c:formatCode>0</c:formatCode>
                <c:ptCount val="6"/>
                <c:pt idx="0">
                  <c:v>-37</c:v>
                </c:pt>
                <c:pt idx="1">
                  <c:v>-57.4</c:v>
                </c:pt>
                <c:pt idx="2">
                  <c:v>-62.2</c:v>
                </c:pt>
                <c:pt idx="3">
                  <c:v>-59.3</c:v>
                </c:pt>
                <c:pt idx="4">
                  <c:v>-72.2</c:v>
                </c:pt>
                <c:pt idx="5">
                  <c:v>-73.400000000000006</c:v>
                </c:pt>
              </c:numCache>
            </c:numRef>
          </c:val>
          <c:extLst xmlns:c16r2="http://schemas.microsoft.com/office/drawing/2015/06/chart">
            <c:ext xmlns:c16="http://schemas.microsoft.com/office/drawing/2014/chart" uri="{C3380CC4-5D6E-409C-BE32-E72D297353CC}">
              <c16:uniqueId val="{0000000A-4B26-44E3-B9DB-9EEEFD96854C}"/>
            </c:ext>
          </c:extLst>
        </c:ser>
        <c:ser>
          <c:idx val="1"/>
          <c:order val="1"/>
          <c:tx>
            <c:strRef>
              <c:f>Sheet1!$C$1</c:f>
              <c:strCache>
                <c:ptCount val="1"/>
                <c:pt idx="0">
                  <c:v>Θετικές/Μάλλον θετικές γνώμες</c:v>
                </c:pt>
              </c:strCache>
            </c:strRef>
          </c:tx>
          <c:spPr>
            <a:solidFill>
              <a:schemeClr val="accent1"/>
            </a:solidFill>
          </c:spPr>
          <c:invertIfNegative val="0"/>
          <c:dLbls>
            <c:numFmt formatCode="#,##0" sourceLinked="0"/>
            <c:spPr>
              <a:noFill/>
              <a:ln>
                <a:noFill/>
              </a:ln>
              <a:effectLst/>
            </c:spPr>
            <c:txPr>
              <a:bodyPr/>
              <a:lstStyle/>
              <a:p>
                <a:pPr>
                  <a:defRPr sz="1400" b="1"/>
                </a:pPr>
                <a:endParaRPr lang="el-G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Sheet1!$A$2:$A$7</c:f>
              <c:strCache>
                <c:ptCount val="6"/>
                <c:pt idx="0">
                  <c:v>Μητσοτάκης Κυριάκος</c:v>
                </c:pt>
                <c:pt idx="1">
                  <c:v>Γεννηματά Φώφη</c:v>
                </c:pt>
                <c:pt idx="2">
                  <c:v>Τσίπρας Αλέξης</c:v>
                </c:pt>
                <c:pt idx="3">
                  <c:v>Κουτσούμπας Δημήτρης</c:v>
                </c:pt>
                <c:pt idx="4">
                  <c:v>Βαρουφάκης Γιάννης </c:v>
                </c:pt>
                <c:pt idx="5">
                  <c:v>Βελόπουλος Κυριάκος </c:v>
                </c:pt>
              </c:strCache>
            </c:strRef>
          </c:cat>
          <c:val>
            <c:numRef>
              <c:f>Sheet1!$C$2:$C$7</c:f>
              <c:numCache>
                <c:formatCode>0</c:formatCode>
                <c:ptCount val="6"/>
                <c:pt idx="0">
                  <c:v>61.1</c:v>
                </c:pt>
                <c:pt idx="1">
                  <c:v>38</c:v>
                </c:pt>
                <c:pt idx="2">
                  <c:v>35.200000000000003</c:v>
                </c:pt>
                <c:pt idx="3">
                  <c:v>31.1</c:v>
                </c:pt>
                <c:pt idx="4">
                  <c:v>24.4</c:v>
                </c:pt>
                <c:pt idx="5">
                  <c:v>20.5</c:v>
                </c:pt>
              </c:numCache>
            </c:numRef>
          </c:val>
          <c:extLst xmlns:c16r2="http://schemas.microsoft.com/office/drawing/2015/06/chart">
            <c:ext xmlns:c16="http://schemas.microsoft.com/office/drawing/2014/chart" uri="{C3380CC4-5D6E-409C-BE32-E72D297353CC}">
              <c16:uniqueId val="{0000000B-4B26-44E3-B9DB-9EEEFD96854C}"/>
            </c:ext>
          </c:extLst>
        </c:ser>
        <c:dLbls>
          <c:showLegendKey val="0"/>
          <c:showVal val="1"/>
          <c:showCatName val="0"/>
          <c:showSerName val="0"/>
          <c:showPercent val="0"/>
          <c:showBubbleSize val="0"/>
        </c:dLbls>
        <c:gapWidth val="19"/>
        <c:overlap val="100"/>
        <c:axId val="439012912"/>
        <c:axId val="439006928"/>
      </c:barChart>
      <c:catAx>
        <c:axId val="439012912"/>
        <c:scaling>
          <c:orientation val="maxMin"/>
        </c:scaling>
        <c:delete val="0"/>
        <c:axPos val="l"/>
        <c:numFmt formatCode="General" sourceLinked="1"/>
        <c:majorTickMark val="none"/>
        <c:minorTickMark val="none"/>
        <c:tickLblPos val="low"/>
        <c:txPr>
          <a:bodyPr/>
          <a:lstStyle/>
          <a:p>
            <a:pPr>
              <a:defRPr sz="1000" b="1"/>
            </a:pPr>
            <a:endParaRPr lang="el-GR"/>
          </a:p>
        </c:txPr>
        <c:crossAx val="439006928"/>
        <c:crosses val="autoZero"/>
        <c:auto val="1"/>
        <c:lblAlgn val="ctr"/>
        <c:lblOffset val="100"/>
        <c:tickLblSkip val="1"/>
        <c:noMultiLvlLbl val="0"/>
      </c:catAx>
      <c:valAx>
        <c:axId val="439006928"/>
        <c:scaling>
          <c:orientation val="minMax"/>
          <c:max val="90"/>
          <c:min val="-90"/>
        </c:scaling>
        <c:delete val="1"/>
        <c:axPos val="t"/>
        <c:numFmt formatCode="0" sourceLinked="1"/>
        <c:majorTickMark val="out"/>
        <c:minorTickMark val="none"/>
        <c:tickLblPos val="nextTo"/>
        <c:crossAx val="439012912"/>
        <c:crosses val="autoZero"/>
        <c:crossBetween val="between"/>
      </c:valAx>
    </c:plotArea>
    <c:legend>
      <c:legendPos val="t"/>
      <c:layout>
        <c:manualLayout>
          <c:xMode val="edge"/>
          <c:yMode val="edge"/>
          <c:x val="0.14458702665178555"/>
          <c:y val="2.45239417842462E-2"/>
          <c:w val="0.85073591214330679"/>
          <c:h val="4.9876718775171074E-2"/>
        </c:manualLayout>
      </c:layout>
      <c:overlay val="0"/>
      <c:txPr>
        <a:bodyPr/>
        <a:lstStyle/>
        <a:p>
          <a:pPr>
            <a:defRPr sz="1000" b="1"/>
          </a:pPr>
          <a:endParaRPr lang="el-GR"/>
        </a:p>
      </c:txPr>
    </c:legend>
    <c:plotVisOnly val="1"/>
    <c:dispBlanksAs val="gap"/>
    <c:showDLblsOverMax val="0"/>
  </c:chart>
  <c:spPr>
    <a:ln>
      <a:noFill/>
    </a:ln>
  </c:spPr>
  <c:txPr>
    <a:bodyPr/>
    <a:lstStyle/>
    <a:p>
      <a:pPr>
        <a:defRPr sz="1600"/>
      </a:pPr>
      <a:endParaRPr lang="el-G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numFmt formatCode="#,##0" sourceLinked="0"/>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Μητσοτάκης Κυριάκος</c:v>
                </c:pt>
                <c:pt idx="1">
                  <c:v>Τσίπρας Αλέξης</c:v>
                </c:pt>
                <c:pt idx="2">
                  <c:v>Βελόπουλος Κυριάκος</c:v>
                </c:pt>
                <c:pt idx="3">
                  <c:v>Γεννηματά Φώφη</c:v>
                </c:pt>
                <c:pt idx="4">
                  <c:v>Βαρουφάκης Γιανης</c:v>
                </c:pt>
                <c:pt idx="5">
                  <c:v>Κουτσούμπας  Δημήτρης</c:v>
                </c:pt>
                <c:pt idx="6">
                  <c:v>Άλλος</c:v>
                </c:pt>
                <c:pt idx="7">
                  <c:v>Κανένας</c:v>
                </c:pt>
                <c:pt idx="8">
                  <c:v>ΔΓ/ΔΑ</c:v>
                </c:pt>
              </c:strCache>
            </c:strRef>
          </c:cat>
          <c:val>
            <c:numRef>
              <c:f>Sheet1!$B$2:$B$10</c:f>
              <c:numCache>
                <c:formatCode>0</c:formatCode>
                <c:ptCount val="9"/>
                <c:pt idx="0">
                  <c:v>46.9</c:v>
                </c:pt>
                <c:pt idx="1">
                  <c:v>16.899999999999999</c:v>
                </c:pt>
                <c:pt idx="2">
                  <c:v>2.6</c:v>
                </c:pt>
                <c:pt idx="3">
                  <c:v>1.9</c:v>
                </c:pt>
                <c:pt idx="4">
                  <c:v>1.6</c:v>
                </c:pt>
                <c:pt idx="5">
                  <c:v>1.1000000000000001</c:v>
                </c:pt>
                <c:pt idx="6">
                  <c:v>1.3</c:v>
                </c:pt>
                <c:pt idx="7">
                  <c:v>20.399999999999999</c:v>
                </c:pt>
                <c:pt idx="8">
                  <c:v>7.4</c:v>
                </c:pt>
              </c:numCache>
            </c:numRef>
          </c:val>
          <c:extLst xmlns:c16r2="http://schemas.microsoft.com/office/drawing/2015/06/chart">
            <c:ext xmlns:c16="http://schemas.microsoft.com/office/drawing/2014/chart" uri="{C3380CC4-5D6E-409C-BE32-E72D297353CC}">
              <c16:uniqueId val="{00000000-A777-4C5C-8173-524290662537}"/>
            </c:ext>
          </c:extLst>
        </c:ser>
        <c:dLbls>
          <c:showLegendKey val="0"/>
          <c:showVal val="1"/>
          <c:showCatName val="0"/>
          <c:showSerName val="0"/>
          <c:showPercent val="0"/>
          <c:showBubbleSize val="0"/>
        </c:dLbls>
        <c:gapWidth val="32"/>
        <c:overlap val="-25"/>
        <c:axId val="439017808"/>
        <c:axId val="439007472"/>
      </c:barChart>
      <c:catAx>
        <c:axId val="439017808"/>
        <c:scaling>
          <c:orientation val="maxMin"/>
        </c:scaling>
        <c:delete val="0"/>
        <c:axPos val="l"/>
        <c:numFmt formatCode="General" sourceLinked="1"/>
        <c:majorTickMark val="none"/>
        <c:minorTickMark val="none"/>
        <c:tickLblPos val="nextTo"/>
        <c:txPr>
          <a:bodyPr/>
          <a:lstStyle/>
          <a:p>
            <a:pPr>
              <a:defRPr sz="1200" b="1"/>
            </a:pPr>
            <a:endParaRPr lang="el-GR"/>
          </a:p>
        </c:txPr>
        <c:crossAx val="439007472"/>
        <c:crosses val="autoZero"/>
        <c:auto val="1"/>
        <c:lblAlgn val="ctr"/>
        <c:lblOffset val="100"/>
        <c:noMultiLvlLbl val="0"/>
      </c:catAx>
      <c:valAx>
        <c:axId val="439007472"/>
        <c:scaling>
          <c:orientation val="minMax"/>
        </c:scaling>
        <c:delete val="1"/>
        <c:axPos val="t"/>
        <c:numFmt formatCode="0" sourceLinked="1"/>
        <c:majorTickMark val="out"/>
        <c:minorTickMark val="none"/>
        <c:tickLblPos val="nextTo"/>
        <c:crossAx val="439017808"/>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1.3997562881020274E-2"/>
          <c:y val="3.8815636839012353E-2"/>
          <c:w val="0.96920536166175542"/>
          <c:h val="0.92236872632197531"/>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bg2">
                  <a:lumMod val="50000"/>
                </a:schemeClr>
              </a:solidFill>
            </c:spPr>
            <c:extLst xmlns:c16r2="http://schemas.microsoft.com/office/drawing/2015/06/chart">
              <c:ext xmlns:c16="http://schemas.microsoft.com/office/drawing/2014/chart" uri="{C3380CC4-5D6E-409C-BE32-E72D297353CC}">
                <c16:uniqueId val="{00000001-182A-4F19-B3AE-983E30CC3AB4}"/>
              </c:ext>
            </c:extLst>
          </c:dPt>
          <c:dPt>
            <c:idx val="1"/>
            <c:invertIfNegative val="0"/>
            <c:bubble3D val="0"/>
            <c:spPr>
              <a:solidFill>
                <a:schemeClr val="accent3"/>
              </a:solidFill>
            </c:spPr>
            <c:extLst xmlns:c16r2="http://schemas.microsoft.com/office/drawing/2015/06/chart">
              <c:ext xmlns:c16="http://schemas.microsoft.com/office/drawing/2014/chart" uri="{C3380CC4-5D6E-409C-BE32-E72D297353CC}">
                <c16:uniqueId val="{00000003-182A-4F19-B3AE-983E30CC3AB4}"/>
              </c:ext>
            </c:extLst>
          </c:dPt>
          <c:dPt>
            <c:idx val="2"/>
            <c:invertIfNegative val="0"/>
            <c:bubble3D val="0"/>
            <c:spPr>
              <a:solidFill>
                <a:srgbClr val="00B050"/>
              </a:solidFill>
            </c:spPr>
            <c:extLst xmlns:c16r2="http://schemas.microsoft.com/office/drawing/2015/06/chart">
              <c:ext xmlns:c16="http://schemas.microsoft.com/office/drawing/2014/chart" uri="{C3380CC4-5D6E-409C-BE32-E72D297353CC}">
                <c16:uniqueId val="{00000005-182A-4F19-B3AE-983E30CC3AB4}"/>
              </c:ext>
            </c:extLst>
          </c:dPt>
          <c:dPt>
            <c:idx val="3"/>
            <c:invertIfNegative val="0"/>
            <c:bubble3D val="0"/>
            <c:spPr>
              <a:solidFill>
                <a:srgbClr val="FF0000"/>
              </a:solidFill>
            </c:spPr>
            <c:extLst xmlns:c16r2="http://schemas.microsoft.com/office/drawing/2015/06/chart">
              <c:ext xmlns:c16="http://schemas.microsoft.com/office/drawing/2014/chart" uri="{C3380CC4-5D6E-409C-BE32-E72D297353CC}">
                <c16:uniqueId val="{00000007-182A-4F19-B3AE-983E30CC3AB4}"/>
              </c:ext>
            </c:extLst>
          </c:dPt>
          <c:dPt>
            <c:idx val="4"/>
            <c:invertIfNegative val="0"/>
            <c:bubble3D val="0"/>
            <c:spPr>
              <a:solidFill>
                <a:schemeClr val="bg2"/>
              </a:solidFill>
            </c:spPr>
            <c:extLst xmlns:c16r2="http://schemas.microsoft.com/office/drawing/2015/06/chart">
              <c:ext xmlns:c16="http://schemas.microsoft.com/office/drawing/2014/chart" uri="{C3380CC4-5D6E-409C-BE32-E72D297353CC}">
                <c16:uniqueId val="{00000009-182A-4F19-B3AE-983E30CC3AB4}"/>
              </c:ext>
            </c:extLst>
          </c:dPt>
          <c:dPt>
            <c:idx val="5"/>
            <c:invertIfNegative val="0"/>
            <c:bubble3D val="0"/>
            <c:spPr>
              <a:solidFill>
                <a:srgbClr val="C00000"/>
              </a:solidFill>
            </c:spPr>
            <c:extLst xmlns:c16r2="http://schemas.microsoft.com/office/drawing/2015/06/chart">
              <c:ext xmlns:c16="http://schemas.microsoft.com/office/drawing/2014/chart" uri="{C3380CC4-5D6E-409C-BE32-E72D297353CC}">
                <c16:uniqueId val="{0000000B-182A-4F19-B3AE-983E30CC3AB4}"/>
              </c:ext>
            </c:extLst>
          </c:dPt>
          <c:dPt>
            <c:idx val="6"/>
            <c:invertIfNegative val="0"/>
            <c:bubble3D val="0"/>
            <c:spPr>
              <a:solidFill>
                <a:schemeClr val="bg2">
                  <a:lumMod val="10000"/>
                </a:schemeClr>
              </a:solidFill>
            </c:spPr>
            <c:extLst xmlns:c16r2="http://schemas.microsoft.com/office/drawing/2015/06/chart">
              <c:ext xmlns:c16="http://schemas.microsoft.com/office/drawing/2014/chart" uri="{C3380CC4-5D6E-409C-BE32-E72D297353CC}">
                <c16:uniqueId val="{0000000D-182A-4F19-B3AE-983E30CC3AB4}"/>
              </c:ext>
            </c:extLst>
          </c:dPt>
          <c:dPt>
            <c:idx val="7"/>
            <c:invertIfNegative val="0"/>
            <c:bubble3D val="0"/>
            <c:spPr>
              <a:solidFill>
                <a:schemeClr val="bg1">
                  <a:lumMod val="50000"/>
                </a:schemeClr>
              </a:solidFill>
              <a:ln>
                <a:solidFill>
                  <a:schemeClr val="bg1">
                    <a:lumMod val="65000"/>
                  </a:schemeClr>
                </a:solidFill>
              </a:ln>
            </c:spPr>
            <c:extLst xmlns:c16r2="http://schemas.microsoft.com/office/drawing/2015/06/chart">
              <c:ext xmlns:c16="http://schemas.microsoft.com/office/drawing/2014/chart" uri="{C3380CC4-5D6E-409C-BE32-E72D297353CC}">
                <c16:uniqueId val="{0000000F-182A-4F19-B3AE-983E30CC3AB4}"/>
              </c:ext>
            </c:extLst>
          </c:dPt>
          <c:dPt>
            <c:idx val="8"/>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11-182A-4F19-B3AE-983E30CC3AB4}"/>
              </c:ext>
            </c:extLst>
          </c:dPt>
          <c:dPt>
            <c:idx val="9"/>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13-182A-4F19-B3AE-983E30CC3AB4}"/>
              </c:ext>
            </c:extLst>
          </c:dPt>
          <c:dPt>
            <c:idx val="10"/>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15-182A-4F19-B3AE-983E30CC3AB4}"/>
              </c:ext>
            </c:extLst>
          </c:dPt>
          <c:dPt>
            <c:idx val="11"/>
            <c:invertIfNegative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17-182A-4F19-B3AE-983E30CC3AB4}"/>
              </c:ext>
            </c:extLst>
          </c:dPt>
          <c:dPt>
            <c:idx val="12"/>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18-4221-4956-8300-9EE43C55EB61}"/>
              </c:ext>
            </c:extLst>
          </c:dPt>
          <c:dLbls>
            <c:numFmt formatCode="#,##0.0" sourceLinked="0"/>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ΝΕΑ  ΔΗΜΟΚΡΑΤΙΑ</c:v>
                </c:pt>
                <c:pt idx="1">
                  <c:v>ΣΥΡΙΖΑ</c:v>
                </c:pt>
                <c:pt idx="2">
                  <c:v>ΚΙΝΑΛ</c:v>
                </c:pt>
                <c:pt idx="3">
                  <c:v>ΚΚΕ</c:v>
                </c:pt>
                <c:pt idx="4">
                  <c:v>ΕΛΛΗΝΙΚΗ ΛΥΣΗ</c:v>
                </c:pt>
                <c:pt idx="5">
                  <c:v>ΜΕΡΑ 25</c:v>
                </c:pt>
                <c:pt idx="6">
                  <c:v>EΛΛΗΝΕΣ ΓΙΑ ΤΗΝ ΠΑΤΡΙΔΑ</c:v>
                </c:pt>
                <c:pt idx="7">
                  <c:v>ΑΛΛΟ</c:v>
                </c:pt>
                <c:pt idx="8">
                  <c:v>ΑΚΥΡΟ-ΛΕΥΚΟ</c:v>
                </c:pt>
                <c:pt idx="9">
                  <c:v>ΔΕΝ ΘΑ ΨΗΦΙΣΩ</c:v>
                </c:pt>
                <c:pt idx="10">
                  <c:v>ΔΕΝ ΕΧΩ ΑΠΟΦΑΣΙΣΕΙ</c:v>
                </c:pt>
                <c:pt idx="11">
                  <c:v>ΔΑ</c:v>
                </c:pt>
              </c:strCache>
            </c:strRef>
          </c:cat>
          <c:val>
            <c:numRef>
              <c:f>Sheet1!$B$2:$B$13</c:f>
              <c:numCache>
                <c:formatCode>0.0</c:formatCode>
                <c:ptCount val="12"/>
                <c:pt idx="0">
                  <c:v>37.5</c:v>
                </c:pt>
                <c:pt idx="1">
                  <c:v>20</c:v>
                </c:pt>
                <c:pt idx="2">
                  <c:v>5.4</c:v>
                </c:pt>
                <c:pt idx="3">
                  <c:v>4.5999999999999996</c:v>
                </c:pt>
                <c:pt idx="4">
                  <c:v>4.5</c:v>
                </c:pt>
                <c:pt idx="5">
                  <c:v>2.7</c:v>
                </c:pt>
                <c:pt idx="6">
                  <c:v>1.2</c:v>
                </c:pt>
                <c:pt idx="7">
                  <c:v>2.4</c:v>
                </c:pt>
                <c:pt idx="8">
                  <c:v>5.3</c:v>
                </c:pt>
                <c:pt idx="9">
                  <c:v>7.8</c:v>
                </c:pt>
                <c:pt idx="10">
                  <c:v>6.2</c:v>
                </c:pt>
                <c:pt idx="11">
                  <c:v>2.4</c:v>
                </c:pt>
              </c:numCache>
            </c:numRef>
          </c:val>
          <c:extLst xmlns:c16r2="http://schemas.microsoft.com/office/drawing/2015/06/chart">
            <c:ext xmlns:c16="http://schemas.microsoft.com/office/drawing/2014/chart" uri="{C3380CC4-5D6E-409C-BE32-E72D297353CC}">
              <c16:uniqueId val="{00000022-182A-4F19-B3AE-983E30CC3AB4}"/>
            </c:ext>
          </c:extLst>
        </c:ser>
        <c:dLbls>
          <c:showLegendKey val="0"/>
          <c:showVal val="1"/>
          <c:showCatName val="0"/>
          <c:showSerName val="0"/>
          <c:showPercent val="0"/>
          <c:showBubbleSize val="0"/>
        </c:dLbls>
        <c:gapWidth val="35"/>
        <c:overlap val="-25"/>
        <c:axId val="439020528"/>
        <c:axId val="439008016"/>
      </c:barChart>
      <c:catAx>
        <c:axId val="439020528"/>
        <c:scaling>
          <c:orientation val="minMax"/>
        </c:scaling>
        <c:delete val="1"/>
        <c:axPos val="b"/>
        <c:numFmt formatCode="General" sourceLinked="0"/>
        <c:majorTickMark val="out"/>
        <c:minorTickMark val="none"/>
        <c:tickLblPos val="nextTo"/>
        <c:crossAx val="439008016"/>
        <c:crosses val="autoZero"/>
        <c:auto val="1"/>
        <c:lblAlgn val="ctr"/>
        <c:lblOffset val="100"/>
        <c:noMultiLvlLbl val="0"/>
      </c:catAx>
      <c:valAx>
        <c:axId val="439008016"/>
        <c:scaling>
          <c:orientation val="minMax"/>
        </c:scaling>
        <c:delete val="1"/>
        <c:axPos val="l"/>
        <c:numFmt formatCode="0.0" sourceLinked="1"/>
        <c:majorTickMark val="out"/>
        <c:minorTickMark val="none"/>
        <c:tickLblPos val="nextTo"/>
        <c:crossAx val="439020528"/>
        <c:crosses val="autoZero"/>
        <c:crossBetween val="between"/>
      </c:valAx>
    </c:plotArea>
    <c:plotVisOnly val="1"/>
    <c:dispBlanksAs val="gap"/>
    <c:showDLblsOverMax val="0"/>
  </c:chart>
  <c:txPr>
    <a:bodyPr/>
    <a:lstStyle/>
    <a:p>
      <a:pPr>
        <a:defRPr sz="1800"/>
      </a:pPr>
      <a:endParaRPr lang="el-GR"/>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8E40-4B13-956F-CF5FAFAB22E6}"/>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8E40-4B13-956F-CF5FAFAB22E6}"/>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Σε καλύτερη</c:v>
                </c:pt>
                <c:pt idx="1">
                  <c:v>Στην ίδια</c:v>
                </c:pt>
                <c:pt idx="2">
                  <c:v>Σε χειρότερη</c:v>
                </c:pt>
              </c:strCache>
            </c:strRef>
          </c:cat>
          <c:val>
            <c:numRef>
              <c:f>Sheet1!$B$2:$B$4</c:f>
              <c:numCache>
                <c:formatCode>0</c:formatCode>
                <c:ptCount val="3"/>
                <c:pt idx="0">
                  <c:v>19.399999999999999</c:v>
                </c:pt>
                <c:pt idx="1">
                  <c:v>40.799999999999997</c:v>
                </c:pt>
                <c:pt idx="2">
                  <c:v>39.6</c:v>
                </c:pt>
              </c:numCache>
            </c:numRef>
          </c:val>
          <c:extLst xmlns:c16r2="http://schemas.microsoft.com/office/drawing/2015/06/chart">
            <c:ext xmlns:c16="http://schemas.microsoft.com/office/drawing/2014/chart" uri="{C3380CC4-5D6E-409C-BE32-E72D297353CC}">
              <c16:uniqueId val="{00000004-8E40-4B13-956F-CF5FAFAB22E6}"/>
            </c:ext>
          </c:extLst>
        </c:ser>
        <c:dLbls>
          <c:showLegendKey val="0"/>
          <c:showVal val="1"/>
          <c:showCatName val="0"/>
          <c:showSerName val="0"/>
          <c:showPercent val="0"/>
          <c:showBubbleSize val="0"/>
        </c:dLbls>
        <c:gapWidth val="150"/>
        <c:overlap val="-25"/>
        <c:axId val="343483200"/>
        <c:axId val="343476672"/>
      </c:barChart>
      <c:catAx>
        <c:axId val="343483200"/>
        <c:scaling>
          <c:orientation val="minMax"/>
        </c:scaling>
        <c:delete val="0"/>
        <c:axPos val="b"/>
        <c:numFmt formatCode="General" sourceLinked="0"/>
        <c:majorTickMark val="none"/>
        <c:minorTickMark val="none"/>
        <c:tickLblPos val="nextTo"/>
        <c:txPr>
          <a:bodyPr/>
          <a:lstStyle/>
          <a:p>
            <a:pPr>
              <a:defRPr sz="1100" b="1" i="0"/>
            </a:pPr>
            <a:endParaRPr lang="el-GR"/>
          </a:p>
        </c:txPr>
        <c:crossAx val="343476672"/>
        <c:crosses val="autoZero"/>
        <c:auto val="1"/>
        <c:lblAlgn val="ctr"/>
        <c:lblOffset val="100"/>
        <c:noMultiLvlLbl val="0"/>
      </c:catAx>
      <c:valAx>
        <c:axId val="343476672"/>
        <c:scaling>
          <c:orientation val="minMax"/>
        </c:scaling>
        <c:delete val="1"/>
        <c:axPos val="l"/>
        <c:numFmt formatCode="0" sourceLinked="1"/>
        <c:majorTickMark val="out"/>
        <c:minorTickMark val="none"/>
        <c:tickLblPos val="nextTo"/>
        <c:crossAx val="343483200"/>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Σε καλύτερη</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Sheet1!$A$2:$A$21</c:f>
              <c:strCache>
                <c:ptCount val="20"/>
                <c:pt idx="0">
                  <c:v>Σύνολο</c:v>
                </c:pt>
                <c:pt idx="2">
                  <c:v>17-34</c:v>
                </c:pt>
                <c:pt idx="3">
                  <c:v>35-44</c:v>
                </c:pt>
                <c:pt idx="4">
                  <c:v>45-54</c:v>
                </c:pt>
                <c:pt idx="5">
                  <c:v>55-64</c:v>
                </c:pt>
                <c:pt idx="6">
                  <c:v>65+</c:v>
                </c:pt>
                <c:pt idx="8">
                  <c:v>Αγροτική τάξη</c:v>
                </c:pt>
                <c:pt idx="9">
                  <c:v>Εργατική τάξη</c:v>
                </c:pt>
                <c:pt idx="10">
                  <c:v>Μικρομεσαίοι</c:v>
                </c:pt>
                <c:pt idx="11">
                  <c:v>Μεσαία τάξη</c:v>
                </c:pt>
                <c:pt idx="12">
                  <c:v>Ανώτερη τάξη</c:v>
                </c:pt>
                <c:pt idx="14">
                  <c:v>Αριστεροί</c:v>
                </c:pt>
                <c:pt idx="15">
                  <c:v>Κεντροαριστεροί</c:v>
                </c:pt>
                <c:pt idx="16">
                  <c:v>Κεντρώοι</c:v>
                </c:pt>
                <c:pt idx="17">
                  <c:v>Κεντροδεξιοί</c:v>
                </c:pt>
                <c:pt idx="18">
                  <c:v>Δεξιοί</c:v>
                </c:pt>
                <c:pt idx="19">
                  <c:v>Τίποτα (αυθ.)</c:v>
                </c:pt>
              </c:strCache>
            </c:strRef>
          </c:cat>
          <c:val>
            <c:numRef>
              <c:f>Sheet1!$B$2:$B$21</c:f>
              <c:numCache>
                <c:formatCode>General</c:formatCode>
                <c:ptCount val="20"/>
                <c:pt idx="0" formatCode="0">
                  <c:v>19.399999999999999</c:v>
                </c:pt>
                <c:pt idx="2" formatCode="0">
                  <c:v>28.1</c:v>
                </c:pt>
                <c:pt idx="3" formatCode="0">
                  <c:v>14.1</c:v>
                </c:pt>
                <c:pt idx="4" formatCode="0">
                  <c:v>16.600000000000001</c:v>
                </c:pt>
                <c:pt idx="5" formatCode="0">
                  <c:v>13.2</c:v>
                </c:pt>
                <c:pt idx="6" formatCode="0">
                  <c:v>21.8</c:v>
                </c:pt>
                <c:pt idx="8" formatCode="0">
                  <c:v>21.8</c:v>
                </c:pt>
                <c:pt idx="9" formatCode="0">
                  <c:v>14</c:v>
                </c:pt>
                <c:pt idx="10" formatCode="0">
                  <c:v>14.4</c:v>
                </c:pt>
                <c:pt idx="11" formatCode="0">
                  <c:v>20</c:v>
                </c:pt>
                <c:pt idx="12" formatCode="0">
                  <c:v>41.4</c:v>
                </c:pt>
                <c:pt idx="14" formatCode="0">
                  <c:v>4.3</c:v>
                </c:pt>
                <c:pt idx="15" formatCode="0">
                  <c:v>15.7</c:v>
                </c:pt>
                <c:pt idx="16" formatCode="0">
                  <c:v>14.7</c:v>
                </c:pt>
                <c:pt idx="17" formatCode="0">
                  <c:v>29.4</c:v>
                </c:pt>
                <c:pt idx="18" formatCode="0">
                  <c:v>35.200000000000003</c:v>
                </c:pt>
                <c:pt idx="19" formatCode="0">
                  <c:v>13.7</c:v>
                </c:pt>
              </c:numCache>
            </c:numRef>
          </c:val>
          <c:extLst xmlns:c16r2="http://schemas.microsoft.com/office/drawing/2015/06/chart">
            <c:ext xmlns:c16="http://schemas.microsoft.com/office/drawing/2014/chart" uri="{C3380CC4-5D6E-409C-BE32-E72D297353CC}">
              <c16:uniqueId val="{00000000-9A49-4727-9885-E25B2EF67621}"/>
            </c:ext>
          </c:extLst>
        </c:ser>
        <c:ser>
          <c:idx val="1"/>
          <c:order val="1"/>
          <c:tx>
            <c:strRef>
              <c:f>Sheet1!$C$1</c:f>
              <c:strCache>
                <c:ptCount val="1"/>
                <c:pt idx="0">
                  <c:v>Στην ίδια</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Sheet1!$A$2:$A$21</c:f>
              <c:strCache>
                <c:ptCount val="20"/>
                <c:pt idx="0">
                  <c:v>Σύνολο</c:v>
                </c:pt>
                <c:pt idx="2">
                  <c:v>17-34</c:v>
                </c:pt>
                <c:pt idx="3">
                  <c:v>35-44</c:v>
                </c:pt>
                <c:pt idx="4">
                  <c:v>45-54</c:v>
                </c:pt>
                <c:pt idx="5">
                  <c:v>55-64</c:v>
                </c:pt>
                <c:pt idx="6">
                  <c:v>65+</c:v>
                </c:pt>
                <c:pt idx="8">
                  <c:v>Αγροτική τάξη</c:v>
                </c:pt>
                <c:pt idx="9">
                  <c:v>Εργατική τάξη</c:v>
                </c:pt>
                <c:pt idx="10">
                  <c:v>Μικρομεσαίοι</c:v>
                </c:pt>
                <c:pt idx="11">
                  <c:v>Μεσαία τάξη</c:v>
                </c:pt>
                <c:pt idx="12">
                  <c:v>Ανώτερη τάξη</c:v>
                </c:pt>
                <c:pt idx="14">
                  <c:v>Αριστεροί</c:v>
                </c:pt>
                <c:pt idx="15">
                  <c:v>Κεντροαριστεροί</c:v>
                </c:pt>
                <c:pt idx="16">
                  <c:v>Κεντρώοι</c:v>
                </c:pt>
                <c:pt idx="17">
                  <c:v>Κεντροδεξιοί</c:v>
                </c:pt>
                <c:pt idx="18">
                  <c:v>Δεξιοί</c:v>
                </c:pt>
                <c:pt idx="19">
                  <c:v>Τίποτα (αυθ.)</c:v>
                </c:pt>
              </c:strCache>
            </c:strRef>
          </c:cat>
          <c:val>
            <c:numRef>
              <c:f>Sheet1!$C$2:$C$21</c:f>
              <c:numCache>
                <c:formatCode>General</c:formatCode>
                <c:ptCount val="20"/>
                <c:pt idx="0" formatCode="0">
                  <c:v>40.799999999999997</c:v>
                </c:pt>
                <c:pt idx="2" formatCode="0">
                  <c:v>37.700000000000003</c:v>
                </c:pt>
                <c:pt idx="3" formatCode="0">
                  <c:v>45.1</c:v>
                </c:pt>
                <c:pt idx="4" formatCode="0">
                  <c:v>36.700000000000003</c:v>
                </c:pt>
                <c:pt idx="5" formatCode="0">
                  <c:v>37.700000000000003</c:v>
                </c:pt>
                <c:pt idx="6" formatCode="0">
                  <c:v>45.2</c:v>
                </c:pt>
                <c:pt idx="8" formatCode="0">
                  <c:v>31.5</c:v>
                </c:pt>
                <c:pt idx="9" formatCode="0">
                  <c:v>36.9</c:v>
                </c:pt>
                <c:pt idx="10" formatCode="0">
                  <c:v>36.9</c:v>
                </c:pt>
                <c:pt idx="11" formatCode="0">
                  <c:v>46.8</c:v>
                </c:pt>
                <c:pt idx="12" formatCode="0">
                  <c:v>32.299999999999997</c:v>
                </c:pt>
                <c:pt idx="14" formatCode="0">
                  <c:v>33</c:v>
                </c:pt>
                <c:pt idx="15" formatCode="0">
                  <c:v>37.200000000000003</c:v>
                </c:pt>
                <c:pt idx="16" formatCode="0">
                  <c:v>50</c:v>
                </c:pt>
                <c:pt idx="17" formatCode="0">
                  <c:v>45.8</c:v>
                </c:pt>
                <c:pt idx="18" formatCode="0">
                  <c:v>36.9</c:v>
                </c:pt>
                <c:pt idx="19" formatCode="0">
                  <c:v>33.1</c:v>
                </c:pt>
              </c:numCache>
            </c:numRef>
          </c:val>
          <c:extLst xmlns:c16r2="http://schemas.microsoft.com/office/drawing/2015/06/chart">
            <c:ext xmlns:c16="http://schemas.microsoft.com/office/drawing/2014/chart" uri="{C3380CC4-5D6E-409C-BE32-E72D297353CC}">
              <c16:uniqueId val="{00000001-9A49-4727-9885-E25B2EF67621}"/>
            </c:ext>
          </c:extLst>
        </c:ser>
        <c:ser>
          <c:idx val="2"/>
          <c:order val="2"/>
          <c:tx>
            <c:strRef>
              <c:f>Sheet1!$D$1</c:f>
              <c:strCache>
                <c:ptCount val="1"/>
                <c:pt idx="0">
                  <c:v>Σε χειρότερη</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Sheet1!$A$2:$A$21</c:f>
              <c:strCache>
                <c:ptCount val="20"/>
                <c:pt idx="0">
                  <c:v>Σύνολο</c:v>
                </c:pt>
                <c:pt idx="2">
                  <c:v>17-34</c:v>
                </c:pt>
                <c:pt idx="3">
                  <c:v>35-44</c:v>
                </c:pt>
                <c:pt idx="4">
                  <c:v>45-54</c:v>
                </c:pt>
                <c:pt idx="5">
                  <c:v>55-64</c:v>
                </c:pt>
                <c:pt idx="6">
                  <c:v>65+</c:v>
                </c:pt>
                <c:pt idx="8">
                  <c:v>Αγροτική τάξη</c:v>
                </c:pt>
                <c:pt idx="9">
                  <c:v>Εργατική τάξη</c:v>
                </c:pt>
                <c:pt idx="10">
                  <c:v>Μικρομεσαίοι</c:v>
                </c:pt>
                <c:pt idx="11">
                  <c:v>Μεσαία τάξη</c:v>
                </c:pt>
                <c:pt idx="12">
                  <c:v>Ανώτερη τάξη</c:v>
                </c:pt>
                <c:pt idx="14">
                  <c:v>Αριστεροί</c:v>
                </c:pt>
                <c:pt idx="15">
                  <c:v>Κεντροαριστεροί</c:v>
                </c:pt>
                <c:pt idx="16">
                  <c:v>Κεντρώοι</c:v>
                </c:pt>
                <c:pt idx="17">
                  <c:v>Κεντροδεξιοί</c:v>
                </c:pt>
                <c:pt idx="18">
                  <c:v>Δεξιοί</c:v>
                </c:pt>
                <c:pt idx="19">
                  <c:v>Τίποτα (αυθ.)</c:v>
                </c:pt>
              </c:strCache>
            </c:strRef>
          </c:cat>
          <c:val>
            <c:numRef>
              <c:f>Sheet1!$D$2:$D$21</c:f>
              <c:numCache>
                <c:formatCode>General</c:formatCode>
                <c:ptCount val="20"/>
                <c:pt idx="0" formatCode="0">
                  <c:v>39.6</c:v>
                </c:pt>
                <c:pt idx="2" formatCode="0">
                  <c:v>34.200000000000003</c:v>
                </c:pt>
                <c:pt idx="3" formatCode="0">
                  <c:v>40.799999999999997</c:v>
                </c:pt>
                <c:pt idx="4" formatCode="0">
                  <c:v>45.8</c:v>
                </c:pt>
                <c:pt idx="5" formatCode="0">
                  <c:v>49.2</c:v>
                </c:pt>
                <c:pt idx="6" formatCode="0">
                  <c:v>33</c:v>
                </c:pt>
                <c:pt idx="8" formatCode="0">
                  <c:v>46.7</c:v>
                </c:pt>
                <c:pt idx="9" formatCode="0">
                  <c:v>49.1</c:v>
                </c:pt>
                <c:pt idx="10" formatCode="0">
                  <c:v>48.3</c:v>
                </c:pt>
                <c:pt idx="11" formatCode="0">
                  <c:v>33.1</c:v>
                </c:pt>
                <c:pt idx="12" formatCode="0">
                  <c:v>26.3</c:v>
                </c:pt>
                <c:pt idx="14" formatCode="0">
                  <c:v>62.2</c:v>
                </c:pt>
                <c:pt idx="15" formatCode="0">
                  <c:v>46.5</c:v>
                </c:pt>
                <c:pt idx="16" formatCode="0">
                  <c:v>35.299999999999997</c:v>
                </c:pt>
                <c:pt idx="17" formatCode="0">
                  <c:v>24.7</c:v>
                </c:pt>
                <c:pt idx="18" formatCode="0">
                  <c:v>27.9</c:v>
                </c:pt>
                <c:pt idx="19" formatCode="0">
                  <c:v>53.2</c:v>
                </c:pt>
              </c:numCache>
            </c:numRef>
          </c:val>
          <c:extLst xmlns:c16r2="http://schemas.microsoft.com/office/drawing/2015/06/chart">
            <c:ext xmlns:c16="http://schemas.microsoft.com/office/drawing/2014/chart" uri="{C3380CC4-5D6E-409C-BE32-E72D297353CC}">
              <c16:uniqueId val="{00000002-9A49-4727-9885-E25B2EF67621}"/>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Sheet1!$A$2:$A$21</c:f>
              <c:strCache>
                <c:ptCount val="20"/>
                <c:pt idx="0">
                  <c:v>Σύνολο</c:v>
                </c:pt>
                <c:pt idx="2">
                  <c:v>17-34</c:v>
                </c:pt>
                <c:pt idx="3">
                  <c:v>35-44</c:v>
                </c:pt>
                <c:pt idx="4">
                  <c:v>45-54</c:v>
                </c:pt>
                <c:pt idx="5">
                  <c:v>55-64</c:v>
                </c:pt>
                <c:pt idx="6">
                  <c:v>65+</c:v>
                </c:pt>
                <c:pt idx="8">
                  <c:v>Αγροτική τάξη</c:v>
                </c:pt>
                <c:pt idx="9">
                  <c:v>Εργατική τάξη</c:v>
                </c:pt>
                <c:pt idx="10">
                  <c:v>Μικρομεσαίοι</c:v>
                </c:pt>
                <c:pt idx="11">
                  <c:v>Μεσαία τάξη</c:v>
                </c:pt>
                <c:pt idx="12">
                  <c:v>Ανώτερη τάξη</c:v>
                </c:pt>
                <c:pt idx="14">
                  <c:v>Αριστεροί</c:v>
                </c:pt>
                <c:pt idx="15">
                  <c:v>Κεντροαριστεροί</c:v>
                </c:pt>
                <c:pt idx="16">
                  <c:v>Κεντρώοι</c:v>
                </c:pt>
                <c:pt idx="17">
                  <c:v>Κεντροδεξιοί</c:v>
                </c:pt>
                <c:pt idx="18">
                  <c:v>Δεξιοί</c:v>
                </c:pt>
                <c:pt idx="19">
                  <c:v>Τίποτα (αυθ.)</c:v>
                </c:pt>
              </c:strCache>
            </c:strRef>
          </c:cat>
          <c:val>
            <c:numRef>
              <c:f>Sheet1!$E$2:$E$21</c:f>
              <c:numCache>
                <c:formatCode>General</c:formatCode>
                <c:ptCount val="20"/>
                <c:pt idx="4" formatCode="0">
                  <c:v>0.9</c:v>
                </c:pt>
                <c:pt idx="14" formatCode="0">
                  <c:v>0.5</c:v>
                </c:pt>
                <c:pt idx="15" formatCode="0">
                  <c:v>0.6</c:v>
                </c:pt>
              </c:numCache>
            </c:numRef>
          </c:val>
          <c:extLst xmlns:c16r2="http://schemas.microsoft.com/office/drawing/2015/06/chart">
            <c:ext xmlns:c16="http://schemas.microsoft.com/office/drawing/2014/chart" uri="{C3380CC4-5D6E-409C-BE32-E72D297353CC}">
              <c16:uniqueId val="{00000000-4347-40AD-9618-44C6946BF362}"/>
            </c:ext>
          </c:extLst>
        </c:ser>
        <c:dLbls>
          <c:showLegendKey val="0"/>
          <c:showVal val="1"/>
          <c:showCatName val="0"/>
          <c:showSerName val="0"/>
          <c:showPercent val="0"/>
          <c:showBubbleSize val="0"/>
        </c:dLbls>
        <c:gapWidth val="25"/>
        <c:overlap val="100"/>
        <c:axId val="343487008"/>
        <c:axId val="343484288"/>
      </c:barChart>
      <c:catAx>
        <c:axId val="343487008"/>
        <c:scaling>
          <c:orientation val="maxMin"/>
        </c:scaling>
        <c:delete val="0"/>
        <c:axPos val="l"/>
        <c:numFmt formatCode="General" sourceLinked="0"/>
        <c:majorTickMark val="none"/>
        <c:minorTickMark val="none"/>
        <c:tickLblPos val="nextTo"/>
        <c:txPr>
          <a:bodyPr/>
          <a:lstStyle/>
          <a:p>
            <a:pPr>
              <a:defRPr sz="1000" b="1"/>
            </a:pPr>
            <a:endParaRPr lang="el-GR"/>
          </a:p>
        </c:txPr>
        <c:crossAx val="343484288"/>
        <c:crosses val="autoZero"/>
        <c:auto val="1"/>
        <c:lblAlgn val="ctr"/>
        <c:lblOffset val="100"/>
        <c:noMultiLvlLbl val="0"/>
      </c:catAx>
      <c:valAx>
        <c:axId val="343484288"/>
        <c:scaling>
          <c:orientation val="minMax"/>
        </c:scaling>
        <c:delete val="1"/>
        <c:axPos val="t"/>
        <c:numFmt formatCode="0%" sourceLinked="1"/>
        <c:majorTickMark val="out"/>
        <c:minorTickMark val="none"/>
        <c:tickLblPos val="nextTo"/>
        <c:crossAx val="343487008"/>
        <c:crosses val="autoZero"/>
        <c:crossBetween val="between"/>
      </c:valAx>
    </c:plotArea>
    <c:legend>
      <c:legendPos val="t"/>
      <c:layout>
        <c:manualLayout>
          <c:xMode val="edge"/>
          <c:yMode val="edge"/>
          <c:x val="0.11351379901322439"/>
          <c:y val="0"/>
          <c:w val="0.88648620098677555"/>
          <c:h val="4.7574927915362664E-2"/>
        </c:manualLayout>
      </c:layout>
      <c:overlay val="0"/>
      <c:txPr>
        <a:bodyPr/>
        <a:lstStyle/>
        <a:p>
          <a:pPr>
            <a:defRPr sz="105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6.0587135958599755E-2"/>
          <c:y val="0.22171234670522996"/>
          <c:w val="0.92165613768098842"/>
          <c:h val="0.47237515324732504"/>
        </c:manualLayout>
      </c:layout>
      <c:lineChart>
        <c:grouping val="standard"/>
        <c:varyColors val="0"/>
        <c:ser>
          <c:idx val="0"/>
          <c:order val="0"/>
          <c:tx>
            <c:strRef>
              <c:f>Sheet1!$B$1</c:f>
              <c:strCache>
                <c:ptCount val="1"/>
                <c:pt idx="0">
                  <c:v>Σε καλύτερη</c:v>
                </c:pt>
              </c:strCache>
            </c:strRef>
          </c:tx>
          <c:marker>
            <c:symbol val="none"/>
          </c:marker>
          <c:dPt>
            <c:idx val="1"/>
            <c:bubble3D val="0"/>
            <c:extLst xmlns:c16r2="http://schemas.microsoft.com/office/drawing/2015/06/chart">
              <c:ext xmlns:c16="http://schemas.microsoft.com/office/drawing/2014/chart" uri="{C3380CC4-5D6E-409C-BE32-E72D297353CC}">
                <c16:uniqueId val="{00000000-2A2B-43D2-902B-64529EA4F8BA}"/>
              </c:ext>
            </c:extLst>
          </c:dPt>
          <c:dPt>
            <c:idx val="2"/>
            <c:bubble3D val="0"/>
            <c:extLst xmlns:c16r2="http://schemas.microsoft.com/office/drawing/2015/06/chart">
              <c:ext xmlns:c16="http://schemas.microsoft.com/office/drawing/2014/chart" uri="{C3380CC4-5D6E-409C-BE32-E72D297353CC}">
                <c16:uniqueId val="{00000001-2A2B-43D2-902B-64529EA4F8BA}"/>
              </c:ext>
            </c:extLst>
          </c:dPt>
          <c:dPt>
            <c:idx val="3"/>
            <c:bubble3D val="0"/>
            <c:extLst xmlns:c16r2="http://schemas.microsoft.com/office/drawing/2015/06/chart">
              <c:ext xmlns:c16="http://schemas.microsoft.com/office/drawing/2014/chart" uri="{C3380CC4-5D6E-409C-BE32-E72D297353CC}">
                <c16:uniqueId val="{00000002-2A2B-43D2-902B-64529EA4F8BA}"/>
              </c:ext>
            </c:extLst>
          </c:dPt>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177-4212-8E01-216BA1522C06}"/>
                </c:ext>
                <c:ext xmlns:c15="http://schemas.microsoft.com/office/drawing/2012/chart" uri="{CE6537A1-D6FC-4f65-9D91-7224C49458BB}"/>
              </c:extLst>
            </c:dLbl>
            <c:dLbl>
              <c:idx val="1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177-4212-8E01-216BA1522C06}"/>
                </c:ext>
                <c:ext xmlns:c15="http://schemas.microsoft.com/office/drawing/2012/chart" uri="{CE6537A1-D6FC-4f65-9D91-7224C49458BB}"/>
              </c:extLst>
            </c:dLbl>
            <c:dLbl>
              <c:idx val="1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177-4212-8E01-216BA1522C06}"/>
                </c:ext>
                <c:ext xmlns:c15="http://schemas.microsoft.com/office/drawing/2012/chart" uri="{CE6537A1-D6FC-4f65-9D91-7224C49458BB}"/>
              </c:extLst>
            </c:dLbl>
            <c:dLbl>
              <c:idx val="2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177-4212-8E01-216BA1522C06}"/>
                </c:ext>
                <c:ext xmlns:c15="http://schemas.microsoft.com/office/drawing/2012/chart" uri="{CE6537A1-D6FC-4f65-9D91-7224C49458BB}"/>
              </c:extLst>
            </c:dLbl>
            <c:dLbl>
              <c:idx val="3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177-4212-8E01-216BA1522C06}"/>
                </c:ext>
                <c:ext xmlns:c15="http://schemas.microsoft.com/office/drawing/2012/chart" uri="{CE6537A1-D6FC-4f65-9D91-7224C49458BB}"/>
              </c:extLst>
            </c:dLbl>
            <c:dLbl>
              <c:idx val="3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177-4212-8E01-216BA1522C06}"/>
                </c:ext>
                <c:ext xmlns:c15="http://schemas.microsoft.com/office/drawing/2012/chart" uri="{CE6537A1-D6FC-4f65-9D91-7224C49458BB}"/>
              </c:extLst>
            </c:dLbl>
            <c:dLbl>
              <c:idx val="39"/>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177-4212-8E01-216BA1522C06}"/>
                </c:ext>
                <c:ext xmlns:c15="http://schemas.microsoft.com/office/drawing/2012/chart" uri="{CE6537A1-D6FC-4f65-9D91-7224C49458BB}"/>
              </c:extLst>
            </c:dLbl>
            <c:dLbl>
              <c:idx val="40"/>
              <c:layout>
                <c:manualLayout>
                  <c:x val="-5.9305421198751068E-2"/>
                  <c:y val="-0.1364328197887369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177-4212-8E01-216BA1522C06}"/>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03-0749-4910-8FD7-ACA8D30242E1}"/>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04-146E-4302-950E-3F3D8CB1230C}"/>
                </c:ext>
                <c:ext xmlns:c15="http://schemas.microsoft.com/office/drawing/2012/chart" uri="{CE6537A1-D6FC-4f65-9D91-7224C49458BB}"/>
              </c:extLst>
            </c:dLbl>
            <c:dLbl>
              <c:idx val="43"/>
              <c:layout>
                <c:manualLayout>
                  <c:x val="-4.7925809483362156E-2"/>
                  <c:y val="6.84346568588378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7909-4D08-8ADB-7F51CD5270FB}"/>
                </c:ext>
                <c:ext xmlns:c15="http://schemas.microsoft.com/office/drawing/2012/chart" uri="{CE6537A1-D6FC-4f65-9D91-7224C49458BB}"/>
              </c:extLst>
            </c:dLbl>
            <c:dLbl>
              <c:idx val="44"/>
              <c:layout>
                <c:manualLayout>
                  <c:x val="-3.9943294874518441E-3"/>
                  <c:y val="3.83070867636062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F62-4BC7-B8E7-FF89DF4D2B57}"/>
                </c:ext>
                <c:ext xmlns:c15="http://schemas.microsoft.com/office/drawing/2012/chart" uri="{CE6537A1-D6FC-4f65-9D91-7224C49458BB}"/>
              </c:extLst>
            </c:dLbl>
            <c:numFmt formatCode="#,##0" sourceLinked="0"/>
            <c:spPr>
              <a:noFill/>
              <a:ln>
                <a:noFill/>
              </a:ln>
              <a:effectLst/>
            </c:spPr>
            <c:txPr>
              <a:bodyPr/>
              <a:lstStyle/>
              <a:p>
                <a:pPr>
                  <a:defRPr sz="800" b="1">
                    <a:solidFill>
                      <a:schemeClr val="accent1"/>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Sheet1!$A$2:$A$46</c:f>
              <c:strCache>
                <c:ptCount val="45"/>
                <c:pt idx="0">
                  <c:v>Ιαν-16</c:v>
                </c:pt>
                <c:pt idx="1">
                  <c:v>Φεβ-16</c:v>
                </c:pt>
                <c:pt idx="2">
                  <c:v>Μαρ-16</c:v>
                </c:pt>
                <c:pt idx="3">
                  <c:v>Απρ-16</c:v>
                </c:pt>
                <c:pt idx="4">
                  <c:v>Μάι-16</c:v>
                </c:pt>
                <c:pt idx="5">
                  <c:v>Ιούν-16</c:v>
                </c:pt>
                <c:pt idx="6">
                  <c:v>Σεπ-16</c:v>
                </c:pt>
                <c:pt idx="7">
                  <c:v>Οκτ-16</c:v>
                </c:pt>
                <c:pt idx="8">
                  <c:v>Νοε-16</c:v>
                </c:pt>
                <c:pt idx="9">
                  <c:v>Δεκ-16</c:v>
                </c:pt>
                <c:pt idx="10">
                  <c:v>Ιαν-17</c:v>
                </c:pt>
                <c:pt idx="11">
                  <c:v>Φεβ-17</c:v>
                </c:pt>
                <c:pt idx="12">
                  <c:v>Μαρ-17</c:v>
                </c:pt>
                <c:pt idx="13">
                  <c:v>Απρ-17</c:v>
                </c:pt>
                <c:pt idx="14">
                  <c:v>Μάι-17</c:v>
                </c:pt>
                <c:pt idx="15">
                  <c:v>Ιούν-17</c:v>
                </c:pt>
                <c:pt idx="16">
                  <c:v>Σεπ-17</c:v>
                </c:pt>
                <c:pt idx="17">
                  <c:v>Οκτ-17</c:v>
                </c:pt>
                <c:pt idx="18">
                  <c:v>Νοε-17</c:v>
                </c:pt>
                <c:pt idx="19">
                  <c:v>Δεκ-17</c:v>
                </c:pt>
                <c:pt idx="20">
                  <c:v>Ιαν-18</c:v>
                </c:pt>
                <c:pt idx="21">
                  <c:v>Φεβ-18</c:v>
                </c:pt>
                <c:pt idx="22">
                  <c:v>Μαρ-18</c:v>
                </c:pt>
                <c:pt idx="23">
                  <c:v>Απρ-18</c:v>
                </c:pt>
                <c:pt idx="24">
                  <c:v>Μάι-18</c:v>
                </c:pt>
                <c:pt idx="25">
                  <c:v>Ιουν-18</c:v>
                </c:pt>
                <c:pt idx="26">
                  <c:v>Σεπ-18</c:v>
                </c:pt>
                <c:pt idx="27">
                  <c:v>Οκτ-18</c:v>
                </c:pt>
                <c:pt idx="28">
                  <c:v>Νοε-18</c:v>
                </c:pt>
                <c:pt idx="29">
                  <c:v>Δεκ-18</c:v>
                </c:pt>
                <c:pt idx="30">
                  <c:v>Ιαν-19</c:v>
                </c:pt>
                <c:pt idx="31">
                  <c:v>Φεβ-19</c:v>
                </c:pt>
                <c:pt idx="32">
                  <c:v>Μαρ-19</c:v>
                </c:pt>
                <c:pt idx="33">
                  <c:v>Απρ-19</c:v>
                </c:pt>
                <c:pt idx="34">
                  <c:v>Σεπ-19</c:v>
                </c:pt>
                <c:pt idx="35">
                  <c:v>Οκτ-19</c:v>
                </c:pt>
                <c:pt idx="36">
                  <c:v>Νοε-19</c:v>
                </c:pt>
                <c:pt idx="37">
                  <c:v>Δεκ-19</c:v>
                </c:pt>
                <c:pt idx="38">
                  <c:v>Ιαν-20</c:v>
                </c:pt>
                <c:pt idx="39">
                  <c:v>Φεβ-20</c:v>
                </c:pt>
                <c:pt idx="40">
                  <c:v>Μαρ-20</c:v>
                </c:pt>
                <c:pt idx="41">
                  <c:v>Απρ-20</c:v>
                </c:pt>
                <c:pt idx="42">
                  <c:v>Μάι-20</c:v>
                </c:pt>
                <c:pt idx="43">
                  <c:v>Ιουν-20</c:v>
                </c:pt>
                <c:pt idx="44">
                  <c:v>Σεπ-20</c:v>
                </c:pt>
              </c:strCache>
            </c:strRef>
          </c:cat>
          <c:val>
            <c:numRef>
              <c:f>Sheet1!$B$2:$B$46</c:f>
              <c:numCache>
                <c:formatCode>General</c:formatCode>
                <c:ptCount val="45"/>
                <c:pt idx="0">
                  <c:v>8</c:v>
                </c:pt>
                <c:pt idx="1">
                  <c:v>6</c:v>
                </c:pt>
                <c:pt idx="2">
                  <c:v>6</c:v>
                </c:pt>
                <c:pt idx="3">
                  <c:v>8</c:v>
                </c:pt>
                <c:pt idx="4">
                  <c:v>8</c:v>
                </c:pt>
                <c:pt idx="5">
                  <c:v>9</c:v>
                </c:pt>
                <c:pt idx="6">
                  <c:v>8</c:v>
                </c:pt>
                <c:pt idx="7">
                  <c:v>7</c:v>
                </c:pt>
                <c:pt idx="8">
                  <c:v>7</c:v>
                </c:pt>
                <c:pt idx="9">
                  <c:v>7</c:v>
                </c:pt>
                <c:pt idx="10">
                  <c:v>7</c:v>
                </c:pt>
                <c:pt idx="11">
                  <c:v>9</c:v>
                </c:pt>
                <c:pt idx="12">
                  <c:v>9</c:v>
                </c:pt>
                <c:pt idx="13">
                  <c:v>9</c:v>
                </c:pt>
                <c:pt idx="14">
                  <c:v>9</c:v>
                </c:pt>
                <c:pt idx="15">
                  <c:v>9</c:v>
                </c:pt>
                <c:pt idx="16">
                  <c:v>12</c:v>
                </c:pt>
                <c:pt idx="17">
                  <c:v>12</c:v>
                </c:pt>
                <c:pt idx="18">
                  <c:v>11</c:v>
                </c:pt>
                <c:pt idx="19">
                  <c:v>14</c:v>
                </c:pt>
                <c:pt idx="20">
                  <c:v>16</c:v>
                </c:pt>
                <c:pt idx="21">
                  <c:v>13</c:v>
                </c:pt>
                <c:pt idx="22">
                  <c:v>13</c:v>
                </c:pt>
                <c:pt idx="23">
                  <c:v>14</c:v>
                </c:pt>
                <c:pt idx="24">
                  <c:v>15</c:v>
                </c:pt>
                <c:pt idx="25">
                  <c:v>12</c:v>
                </c:pt>
                <c:pt idx="26">
                  <c:v>16</c:v>
                </c:pt>
                <c:pt idx="27">
                  <c:v>14</c:v>
                </c:pt>
                <c:pt idx="28">
                  <c:v>15</c:v>
                </c:pt>
                <c:pt idx="29">
                  <c:v>19</c:v>
                </c:pt>
                <c:pt idx="30">
                  <c:v>19</c:v>
                </c:pt>
                <c:pt idx="31">
                  <c:v>17</c:v>
                </c:pt>
                <c:pt idx="32">
                  <c:v>18</c:v>
                </c:pt>
                <c:pt idx="33">
                  <c:v>21</c:v>
                </c:pt>
                <c:pt idx="34">
                  <c:v>31</c:v>
                </c:pt>
                <c:pt idx="35">
                  <c:v>30</c:v>
                </c:pt>
                <c:pt idx="36">
                  <c:v>30</c:v>
                </c:pt>
                <c:pt idx="37">
                  <c:v>30</c:v>
                </c:pt>
                <c:pt idx="38">
                  <c:v>31</c:v>
                </c:pt>
                <c:pt idx="39">
                  <c:v>26</c:v>
                </c:pt>
                <c:pt idx="40">
                  <c:v>31</c:v>
                </c:pt>
                <c:pt idx="41">
                  <c:v>24</c:v>
                </c:pt>
                <c:pt idx="42">
                  <c:v>24</c:v>
                </c:pt>
                <c:pt idx="43">
                  <c:v>22</c:v>
                </c:pt>
                <c:pt idx="44">
                  <c:v>19</c:v>
                </c:pt>
              </c:numCache>
            </c:numRef>
          </c:val>
          <c:smooth val="0"/>
          <c:extLst xmlns:c16r2="http://schemas.microsoft.com/office/drawing/2015/06/chart">
            <c:ext xmlns:c16="http://schemas.microsoft.com/office/drawing/2014/chart" uri="{C3380CC4-5D6E-409C-BE32-E72D297353CC}">
              <c16:uniqueId val="{00000007-2A2B-43D2-902B-64529EA4F8BA}"/>
            </c:ext>
          </c:extLst>
        </c:ser>
        <c:ser>
          <c:idx val="1"/>
          <c:order val="1"/>
          <c:tx>
            <c:strRef>
              <c:f>Sheet1!$C$1</c:f>
              <c:strCache>
                <c:ptCount val="1"/>
                <c:pt idx="0">
                  <c:v>Σε χειρότερη</c:v>
                </c:pt>
              </c:strCache>
            </c:strRef>
          </c:tx>
          <c:spPr>
            <a:ln>
              <a:solidFill>
                <a:schemeClr val="accent3"/>
              </a:solidFill>
            </a:ln>
          </c:spPr>
          <c:marker>
            <c:symbol val="none"/>
          </c:marker>
          <c:dLbls>
            <c:dLbl>
              <c:idx val="0"/>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177-4212-8E01-216BA1522C06}"/>
                </c:ext>
                <c:ext xmlns:c15="http://schemas.microsoft.com/office/drawing/2012/chart" uri="{CE6537A1-D6FC-4f65-9D91-7224C49458BB}"/>
              </c:extLst>
            </c:dLbl>
            <c:dLbl>
              <c:idx val="1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4177-4212-8E01-216BA1522C06}"/>
                </c:ext>
                <c:ext xmlns:c15="http://schemas.microsoft.com/office/drawing/2012/chart" uri="{CE6537A1-D6FC-4f65-9D91-7224C49458BB}"/>
              </c:extLst>
            </c:dLbl>
            <c:dLbl>
              <c:idx val="16"/>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4177-4212-8E01-216BA1522C06}"/>
                </c:ext>
                <c:ext xmlns:c15="http://schemas.microsoft.com/office/drawing/2012/chart" uri="{CE6537A1-D6FC-4f65-9D91-7224C49458BB}"/>
              </c:extLst>
            </c:dLbl>
            <c:dLbl>
              <c:idx val="25"/>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4177-4212-8E01-216BA1522C06}"/>
                </c:ext>
                <c:ext xmlns:c15="http://schemas.microsoft.com/office/drawing/2012/chart" uri="{CE6537A1-D6FC-4f65-9D91-7224C49458BB}"/>
              </c:extLst>
            </c:dLbl>
            <c:dLbl>
              <c:idx val="31"/>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4177-4212-8E01-216BA1522C06}"/>
                </c:ext>
                <c:ext xmlns:c15="http://schemas.microsoft.com/office/drawing/2012/chart" uri="{CE6537A1-D6FC-4f65-9D91-7224C49458BB}"/>
              </c:extLst>
            </c:dLbl>
            <c:dLbl>
              <c:idx val="34"/>
              <c:layout>
                <c:manualLayout>
                  <c:x val="-4.1170447663764674E-2"/>
                  <c:y val="3.83070867636062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4177-4212-8E01-216BA1522C06}"/>
                </c:ext>
                <c:ext xmlns:c15="http://schemas.microsoft.com/office/drawing/2012/chart" uri="{CE6537A1-D6FC-4f65-9D91-7224C49458BB}"/>
              </c:extLst>
            </c:dLbl>
            <c:dLbl>
              <c:idx val="37"/>
              <c:delete val="1"/>
              <c:extLst xmlns:c16r2="http://schemas.microsoft.com/office/drawing/2015/06/chart">
                <c:ext xmlns:c16="http://schemas.microsoft.com/office/drawing/2014/chart" uri="{C3380CC4-5D6E-409C-BE32-E72D297353CC}">
                  <c16:uniqueId val="{00000011-4177-4212-8E01-216BA1522C06}"/>
                </c:ext>
                <c:ext xmlns:c15="http://schemas.microsoft.com/office/drawing/2012/chart" uri="{CE6537A1-D6FC-4f65-9D91-7224C49458BB}"/>
              </c:extLst>
            </c:dLbl>
            <c:dLbl>
              <c:idx val="39"/>
              <c:layout>
                <c:manualLayout>
                  <c:x val="-7.4292758889177385E-2"/>
                  <c:y val="6.24091428397915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4177-4212-8E01-216BA1522C06}"/>
                </c:ext>
                <c:ext xmlns:c15="http://schemas.microsoft.com/office/drawing/2012/chart" uri="{CE6537A1-D6FC-4f65-9D91-7224C49458BB}"/>
              </c:extLst>
            </c:dLbl>
            <c:dLbl>
              <c:idx val="40"/>
              <c:layout>
                <c:manualLayout>
                  <c:x val="-5.805614869169242E-2"/>
                  <c:y val="6.843465685883785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4177-4212-8E01-216BA1522C06}"/>
                </c:ext>
                <c:ext xmlns:c15="http://schemas.microsoft.com/office/drawing/2012/chart" uri="{CE6537A1-D6FC-4f65-9D91-7224C49458BB}"/>
              </c:extLst>
            </c:dLbl>
            <c:dLbl>
              <c:idx val="41"/>
              <c:delete val="1"/>
              <c:extLst xmlns:c16r2="http://schemas.microsoft.com/office/drawing/2015/06/chart">
                <c:ext xmlns:c16="http://schemas.microsoft.com/office/drawing/2014/chart" uri="{C3380CC4-5D6E-409C-BE32-E72D297353CC}">
                  <c16:uniqueId val="{00000004-0749-4910-8FD7-ACA8D30242E1}"/>
                </c:ext>
                <c:ext xmlns:c15="http://schemas.microsoft.com/office/drawing/2012/chart" uri="{CE6537A1-D6FC-4f65-9D91-7224C49458BB}"/>
              </c:extLst>
            </c:dLbl>
            <c:dLbl>
              <c:idx val="42"/>
              <c:delete val="1"/>
              <c:extLst xmlns:c16r2="http://schemas.microsoft.com/office/drawing/2015/06/chart">
                <c:ext xmlns:c16="http://schemas.microsoft.com/office/drawing/2014/chart" uri="{C3380CC4-5D6E-409C-BE32-E72D297353CC}">
                  <c16:uniqueId val="{00000003-146E-4302-950E-3F3D8CB1230C}"/>
                </c:ext>
                <c:ext xmlns:c15="http://schemas.microsoft.com/office/drawing/2012/chart" uri="{CE6537A1-D6FC-4f65-9D91-7224C49458BB}"/>
              </c:extLst>
            </c:dLbl>
            <c:dLbl>
              <c:idx val="43"/>
              <c:layout>
                <c:manualLayout>
                  <c:x val="-4.6324833463102462E-2"/>
                  <c:y val="-7.01521655792274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909-4D08-8ADB-7F51CD5270FB}"/>
                </c:ext>
                <c:ext xmlns:c15="http://schemas.microsoft.com/office/drawing/2012/chart" uri="{CE6537A1-D6FC-4f65-9D91-7224C49458BB}"/>
              </c:extLst>
            </c:dLbl>
            <c:dLbl>
              <c:idx val="44"/>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F62-4BC7-B8E7-FF89DF4D2B57}"/>
                </c:ext>
                <c:ext xmlns:c15="http://schemas.microsoft.com/office/drawing/2012/chart" uri="{CE6537A1-D6FC-4f65-9D91-7224C49458BB}"/>
              </c:extLst>
            </c:dLbl>
            <c:numFmt formatCode="#,##0" sourceLinked="0"/>
            <c:spPr>
              <a:noFill/>
              <a:ln>
                <a:noFill/>
              </a:ln>
              <a:effectLst/>
            </c:spPr>
            <c:txPr>
              <a:bodyPr/>
              <a:lstStyle/>
              <a:p>
                <a:pPr>
                  <a:defRPr sz="800" b="1">
                    <a:solidFill>
                      <a:schemeClr val="accent3"/>
                    </a:solidFill>
                  </a:defRPr>
                </a:pPr>
                <a:endParaRPr lang="el-GR"/>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Sheet1!$A$2:$A$46</c:f>
              <c:strCache>
                <c:ptCount val="45"/>
                <c:pt idx="0">
                  <c:v>Ιαν-16</c:v>
                </c:pt>
                <c:pt idx="1">
                  <c:v>Φεβ-16</c:v>
                </c:pt>
                <c:pt idx="2">
                  <c:v>Μαρ-16</c:v>
                </c:pt>
                <c:pt idx="3">
                  <c:v>Απρ-16</c:v>
                </c:pt>
                <c:pt idx="4">
                  <c:v>Μάι-16</c:v>
                </c:pt>
                <c:pt idx="5">
                  <c:v>Ιούν-16</c:v>
                </c:pt>
                <c:pt idx="6">
                  <c:v>Σεπ-16</c:v>
                </c:pt>
                <c:pt idx="7">
                  <c:v>Οκτ-16</c:v>
                </c:pt>
                <c:pt idx="8">
                  <c:v>Νοε-16</c:v>
                </c:pt>
                <c:pt idx="9">
                  <c:v>Δεκ-16</c:v>
                </c:pt>
                <c:pt idx="10">
                  <c:v>Ιαν-17</c:v>
                </c:pt>
                <c:pt idx="11">
                  <c:v>Φεβ-17</c:v>
                </c:pt>
                <c:pt idx="12">
                  <c:v>Μαρ-17</c:v>
                </c:pt>
                <c:pt idx="13">
                  <c:v>Απρ-17</c:v>
                </c:pt>
                <c:pt idx="14">
                  <c:v>Μάι-17</c:v>
                </c:pt>
                <c:pt idx="15">
                  <c:v>Ιούν-17</c:v>
                </c:pt>
                <c:pt idx="16">
                  <c:v>Σεπ-17</c:v>
                </c:pt>
                <c:pt idx="17">
                  <c:v>Οκτ-17</c:v>
                </c:pt>
                <c:pt idx="18">
                  <c:v>Νοε-17</c:v>
                </c:pt>
                <c:pt idx="19">
                  <c:v>Δεκ-17</c:v>
                </c:pt>
                <c:pt idx="20">
                  <c:v>Ιαν-18</c:v>
                </c:pt>
                <c:pt idx="21">
                  <c:v>Φεβ-18</c:v>
                </c:pt>
                <c:pt idx="22">
                  <c:v>Μαρ-18</c:v>
                </c:pt>
                <c:pt idx="23">
                  <c:v>Απρ-18</c:v>
                </c:pt>
                <c:pt idx="24">
                  <c:v>Μάι-18</c:v>
                </c:pt>
                <c:pt idx="25">
                  <c:v>Ιουν-18</c:v>
                </c:pt>
                <c:pt idx="26">
                  <c:v>Σεπ-18</c:v>
                </c:pt>
                <c:pt idx="27">
                  <c:v>Οκτ-18</c:v>
                </c:pt>
                <c:pt idx="28">
                  <c:v>Νοε-18</c:v>
                </c:pt>
                <c:pt idx="29">
                  <c:v>Δεκ-18</c:v>
                </c:pt>
                <c:pt idx="30">
                  <c:v>Ιαν-19</c:v>
                </c:pt>
                <c:pt idx="31">
                  <c:v>Φεβ-19</c:v>
                </c:pt>
                <c:pt idx="32">
                  <c:v>Μαρ-19</c:v>
                </c:pt>
                <c:pt idx="33">
                  <c:v>Απρ-19</c:v>
                </c:pt>
                <c:pt idx="34">
                  <c:v>Σεπ-19</c:v>
                </c:pt>
                <c:pt idx="35">
                  <c:v>Οκτ-19</c:v>
                </c:pt>
                <c:pt idx="36">
                  <c:v>Νοε-19</c:v>
                </c:pt>
                <c:pt idx="37">
                  <c:v>Δεκ-19</c:v>
                </c:pt>
                <c:pt idx="38">
                  <c:v>Ιαν-20</c:v>
                </c:pt>
                <c:pt idx="39">
                  <c:v>Φεβ-20</c:v>
                </c:pt>
                <c:pt idx="40">
                  <c:v>Μαρ-20</c:v>
                </c:pt>
                <c:pt idx="41">
                  <c:v>Απρ-20</c:v>
                </c:pt>
                <c:pt idx="42">
                  <c:v>Μάι-20</c:v>
                </c:pt>
                <c:pt idx="43">
                  <c:v>Ιουν-20</c:v>
                </c:pt>
                <c:pt idx="44">
                  <c:v>Σεπ-20</c:v>
                </c:pt>
              </c:strCache>
            </c:strRef>
          </c:cat>
          <c:val>
            <c:numRef>
              <c:f>Sheet1!$C$2:$C$46</c:f>
              <c:numCache>
                <c:formatCode>General</c:formatCode>
                <c:ptCount val="45"/>
                <c:pt idx="0">
                  <c:v>61</c:v>
                </c:pt>
                <c:pt idx="1">
                  <c:v>64</c:v>
                </c:pt>
                <c:pt idx="2">
                  <c:v>65</c:v>
                </c:pt>
                <c:pt idx="3">
                  <c:v>63</c:v>
                </c:pt>
                <c:pt idx="4">
                  <c:v>62</c:v>
                </c:pt>
                <c:pt idx="5">
                  <c:v>63</c:v>
                </c:pt>
                <c:pt idx="6">
                  <c:v>66</c:v>
                </c:pt>
                <c:pt idx="7">
                  <c:v>62</c:v>
                </c:pt>
                <c:pt idx="8">
                  <c:v>64</c:v>
                </c:pt>
                <c:pt idx="9">
                  <c:v>64</c:v>
                </c:pt>
                <c:pt idx="10">
                  <c:v>64</c:v>
                </c:pt>
                <c:pt idx="11">
                  <c:v>59</c:v>
                </c:pt>
                <c:pt idx="12">
                  <c:v>59</c:v>
                </c:pt>
                <c:pt idx="13">
                  <c:v>59</c:v>
                </c:pt>
                <c:pt idx="14">
                  <c:v>61</c:v>
                </c:pt>
                <c:pt idx="15">
                  <c:v>58</c:v>
                </c:pt>
                <c:pt idx="16">
                  <c:v>50</c:v>
                </c:pt>
                <c:pt idx="17">
                  <c:v>49</c:v>
                </c:pt>
                <c:pt idx="18">
                  <c:v>49</c:v>
                </c:pt>
                <c:pt idx="19">
                  <c:v>50</c:v>
                </c:pt>
                <c:pt idx="20">
                  <c:v>49</c:v>
                </c:pt>
                <c:pt idx="21">
                  <c:v>51</c:v>
                </c:pt>
                <c:pt idx="22">
                  <c:v>52</c:v>
                </c:pt>
                <c:pt idx="23">
                  <c:v>50</c:v>
                </c:pt>
                <c:pt idx="24">
                  <c:v>48</c:v>
                </c:pt>
                <c:pt idx="25">
                  <c:v>53</c:v>
                </c:pt>
                <c:pt idx="26">
                  <c:v>43</c:v>
                </c:pt>
                <c:pt idx="27">
                  <c:v>46</c:v>
                </c:pt>
                <c:pt idx="28">
                  <c:v>39</c:v>
                </c:pt>
                <c:pt idx="29">
                  <c:v>38</c:v>
                </c:pt>
                <c:pt idx="30">
                  <c:v>40</c:v>
                </c:pt>
                <c:pt idx="31">
                  <c:v>44</c:v>
                </c:pt>
                <c:pt idx="32">
                  <c:v>40</c:v>
                </c:pt>
                <c:pt idx="33">
                  <c:v>39</c:v>
                </c:pt>
                <c:pt idx="34">
                  <c:v>13</c:v>
                </c:pt>
                <c:pt idx="35">
                  <c:v>14</c:v>
                </c:pt>
                <c:pt idx="36">
                  <c:v>15</c:v>
                </c:pt>
                <c:pt idx="37">
                  <c:v>21</c:v>
                </c:pt>
                <c:pt idx="38">
                  <c:v>18</c:v>
                </c:pt>
                <c:pt idx="39">
                  <c:v>21</c:v>
                </c:pt>
                <c:pt idx="40">
                  <c:v>23</c:v>
                </c:pt>
                <c:pt idx="41">
                  <c:v>34</c:v>
                </c:pt>
                <c:pt idx="42">
                  <c:v>33</c:v>
                </c:pt>
                <c:pt idx="43">
                  <c:v>38</c:v>
                </c:pt>
                <c:pt idx="44">
                  <c:v>40</c:v>
                </c:pt>
              </c:numCache>
            </c:numRef>
          </c:val>
          <c:smooth val="0"/>
          <c:extLst xmlns:c16r2="http://schemas.microsoft.com/office/drawing/2015/06/chart">
            <c:ext xmlns:c16="http://schemas.microsoft.com/office/drawing/2014/chart" uri="{C3380CC4-5D6E-409C-BE32-E72D297353CC}">
              <c16:uniqueId val="{0000000C-2A2B-43D2-902B-64529EA4F8BA}"/>
            </c:ext>
          </c:extLst>
        </c:ser>
        <c:dLbls>
          <c:showLegendKey val="0"/>
          <c:showVal val="1"/>
          <c:showCatName val="0"/>
          <c:showSerName val="0"/>
          <c:showPercent val="0"/>
          <c:showBubbleSize val="0"/>
        </c:dLbls>
        <c:smooth val="0"/>
        <c:axId val="343478304"/>
        <c:axId val="343482112"/>
      </c:lineChart>
      <c:catAx>
        <c:axId val="343478304"/>
        <c:scaling>
          <c:orientation val="minMax"/>
        </c:scaling>
        <c:delete val="0"/>
        <c:axPos val="b"/>
        <c:numFmt formatCode="General" sourceLinked="0"/>
        <c:majorTickMark val="none"/>
        <c:minorTickMark val="none"/>
        <c:tickLblPos val="nextTo"/>
        <c:txPr>
          <a:bodyPr/>
          <a:lstStyle/>
          <a:p>
            <a:pPr>
              <a:defRPr sz="700" b="1"/>
            </a:pPr>
            <a:endParaRPr lang="el-GR"/>
          </a:p>
        </c:txPr>
        <c:crossAx val="343482112"/>
        <c:crosses val="autoZero"/>
        <c:auto val="1"/>
        <c:lblAlgn val="ctr"/>
        <c:lblOffset val="100"/>
        <c:tickLblSkip val="1"/>
        <c:noMultiLvlLbl val="0"/>
      </c:catAx>
      <c:valAx>
        <c:axId val="343482112"/>
        <c:scaling>
          <c:orientation val="minMax"/>
        </c:scaling>
        <c:delete val="0"/>
        <c:axPos val="l"/>
        <c:majorGridlines>
          <c:spP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c:spPr>
        </c:majorGridlines>
        <c:numFmt formatCode="General" sourceLinked="1"/>
        <c:majorTickMark val="out"/>
        <c:minorTickMark val="none"/>
        <c:tickLblPos val="nextTo"/>
        <c:txPr>
          <a:bodyPr/>
          <a:lstStyle/>
          <a:p>
            <a:pPr>
              <a:defRPr sz="800"/>
            </a:pPr>
            <a:endParaRPr lang="el-GR"/>
          </a:p>
        </c:txPr>
        <c:crossAx val="343478304"/>
        <c:crosses val="autoZero"/>
        <c:crossBetween val="between"/>
        <c:majorUnit val="20"/>
      </c:valAx>
      <c:spPr>
        <a:noFill/>
      </c:spPr>
    </c:plotArea>
    <c:legend>
      <c:legendPos val="t"/>
      <c:layout>
        <c:manualLayout>
          <c:xMode val="edge"/>
          <c:yMode val="edge"/>
          <c:x val="0.14005664613956853"/>
          <c:y val="6.208319930857892E-3"/>
          <c:w val="0.67306663835342784"/>
          <c:h val="0.1228973593619998"/>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hart>
    <c:autoTitleDeleted val="1"/>
    <c:plotArea>
      <c:layout/>
      <c:barChart>
        <c:barDir val="bar"/>
        <c:grouping val="clustered"/>
        <c:varyColors val="0"/>
        <c:ser>
          <c:idx val="0"/>
          <c:order val="0"/>
          <c:tx>
            <c:strRef>
              <c:f>Sheet1!$B$1</c:f>
              <c:strCache>
                <c:ptCount val="1"/>
                <c:pt idx="0">
                  <c:v>Series 1</c:v>
                </c:pt>
              </c:strCache>
            </c:strRef>
          </c:tx>
          <c:invertIfNegative val="0"/>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Ιατρική περίθαλψη-Επιδημία κορωνοϊού</c:v>
                </c:pt>
                <c:pt idx="1">
                  <c:v>Οικονομία</c:v>
                </c:pt>
                <c:pt idx="2">
                  <c:v>Εξωτερική πολιτική</c:v>
                </c:pt>
                <c:pt idx="3">
                  <c:v>Ανεργία</c:v>
                </c:pt>
                <c:pt idx="4">
                  <c:v>Προσφυγικό/Μεταναστευτικό</c:v>
                </c:pt>
                <c:pt idx="5">
                  <c:v>Πολιτικοί-Πολιτικό σύστημα</c:v>
                </c:pt>
                <c:pt idx="6">
                  <c:v>Παιδεία</c:v>
                </c:pt>
                <c:pt idx="7">
                  <c:v>Άλλο</c:v>
                </c:pt>
                <c:pt idx="8">
                  <c:v>ΔΓ/ΔΑ</c:v>
                </c:pt>
              </c:strCache>
            </c:strRef>
          </c:cat>
          <c:val>
            <c:numRef>
              <c:f>Sheet1!$B$2:$B$10</c:f>
              <c:numCache>
                <c:formatCode>0</c:formatCode>
                <c:ptCount val="9"/>
                <c:pt idx="0">
                  <c:v>33.4</c:v>
                </c:pt>
                <c:pt idx="1">
                  <c:v>28.1</c:v>
                </c:pt>
                <c:pt idx="2">
                  <c:v>11.4</c:v>
                </c:pt>
                <c:pt idx="3">
                  <c:v>8.6</c:v>
                </c:pt>
                <c:pt idx="4">
                  <c:v>6.5</c:v>
                </c:pt>
                <c:pt idx="5">
                  <c:v>3.8</c:v>
                </c:pt>
                <c:pt idx="6">
                  <c:v>1.5</c:v>
                </c:pt>
                <c:pt idx="7">
                  <c:v>5.4</c:v>
                </c:pt>
                <c:pt idx="8">
                  <c:v>1.3</c:v>
                </c:pt>
              </c:numCache>
            </c:numRef>
          </c:val>
          <c:extLst xmlns:c16r2="http://schemas.microsoft.com/office/drawing/2015/06/chart">
            <c:ext xmlns:c16="http://schemas.microsoft.com/office/drawing/2014/chart" uri="{C3380CC4-5D6E-409C-BE32-E72D297353CC}">
              <c16:uniqueId val="{00000000-3893-4F2A-AF6F-A84A40A93F25}"/>
            </c:ext>
          </c:extLst>
        </c:ser>
        <c:dLbls>
          <c:showLegendKey val="0"/>
          <c:showVal val="1"/>
          <c:showCatName val="0"/>
          <c:showSerName val="0"/>
          <c:showPercent val="0"/>
          <c:showBubbleSize val="0"/>
        </c:dLbls>
        <c:gapWidth val="54"/>
        <c:overlap val="-25"/>
        <c:axId val="343475040"/>
        <c:axId val="343472320"/>
      </c:barChart>
      <c:catAx>
        <c:axId val="343475040"/>
        <c:scaling>
          <c:orientation val="maxMin"/>
        </c:scaling>
        <c:delete val="0"/>
        <c:axPos val="l"/>
        <c:numFmt formatCode="General" sourceLinked="1"/>
        <c:majorTickMark val="none"/>
        <c:minorTickMark val="none"/>
        <c:tickLblPos val="nextTo"/>
        <c:txPr>
          <a:bodyPr/>
          <a:lstStyle/>
          <a:p>
            <a:pPr>
              <a:defRPr sz="1000" b="1"/>
            </a:pPr>
            <a:endParaRPr lang="el-GR"/>
          </a:p>
        </c:txPr>
        <c:crossAx val="343472320"/>
        <c:crosses val="autoZero"/>
        <c:auto val="1"/>
        <c:lblAlgn val="ctr"/>
        <c:lblOffset val="100"/>
        <c:noMultiLvlLbl val="0"/>
      </c:catAx>
      <c:valAx>
        <c:axId val="343472320"/>
        <c:scaling>
          <c:orientation val="minMax"/>
        </c:scaling>
        <c:delete val="1"/>
        <c:axPos val="t"/>
        <c:numFmt formatCode="0" sourceLinked="1"/>
        <c:majorTickMark val="out"/>
        <c:minorTickMark val="none"/>
        <c:tickLblPos val="nextTo"/>
        <c:crossAx val="343475040"/>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1"/>
    <c:plotArea>
      <c:layout/>
      <c:barChart>
        <c:barDir val="col"/>
        <c:grouping val="clustered"/>
        <c:varyColors val="0"/>
        <c:ser>
          <c:idx val="0"/>
          <c:order val="0"/>
          <c:tx>
            <c:strRef>
              <c:f>Sheet1!$B$1</c:f>
              <c:strCache>
                <c:ptCount val="1"/>
                <c:pt idx="0">
                  <c:v>Series 1</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1-620D-4F75-9211-941988867741}"/>
              </c:ext>
            </c:extLst>
          </c:dPt>
          <c:dPt>
            <c:idx val="2"/>
            <c:invertIfNegative val="0"/>
            <c:bubble3D val="0"/>
            <c:spPr>
              <a:solidFill>
                <a:schemeClr val="accent3"/>
              </a:solidFill>
            </c:spPr>
            <c:extLst xmlns:c16r2="http://schemas.microsoft.com/office/drawing/2015/06/chart">
              <c:ext xmlns:c16="http://schemas.microsoft.com/office/drawing/2014/chart" uri="{C3380CC4-5D6E-409C-BE32-E72D297353CC}">
                <c16:uniqueId val="{00000003-620D-4F75-9211-941988867741}"/>
              </c:ext>
            </c:extLst>
          </c:dPt>
          <c:dPt>
            <c:idx val="3"/>
            <c:invertIfNegative val="0"/>
            <c:bubble3D val="0"/>
            <c:spPr>
              <a:solidFill>
                <a:schemeClr val="bg1">
                  <a:lumMod val="65000"/>
                </a:schemeClr>
              </a:solidFill>
            </c:spPr>
            <c:extLst xmlns:c16r2="http://schemas.microsoft.com/office/drawing/2015/06/chart">
              <c:ext xmlns:c16="http://schemas.microsoft.com/office/drawing/2014/chart" uri="{C3380CC4-5D6E-409C-BE32-E72D297353CC}">
                <c16:uniqueId val="{00000005-620D-4F75-9211-941988867741}"/>
              </c:ext>
            </c:extLst>
          </c:dPt>
          <c:dLbls>
            <c:spPr>
              <a:noFill/>
              <a:ln>
                <a:noFill/>
              </a:ln>
              <a:effectLst/>
            </c:spPr>
            <c:txPr>
              <a:bodyPr/>
              <a:lstStyle/>
              <a:p>
                <a:pPr>
                  <a:defRPr sz="14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Sheet1!$A$2:$A$5</c:f>
              <c:strCache>
                <c:ptCount val="4"/>
                <c:pt idx="0">
                  <c:v>Θετική</c:v>
                </c:pt>
                <c:pt idx="1">
                  <c:v>Ούτε-ούτε (αυθ.)</c:v>
                </c:pt>
                <c:pt idx="2">
                  <c:v>Αρνητική</c:v>
                </c:pt>
                <c:pt idx="3">
                  <c:v>ΔΓ/ΔΑ (αυθ.)</c:v>
                </c:pt>
              </c:strCache>
            </c:strRef>
          </c:cat>
          <c:val>
            <c:numRef>
              <c:f>Sheet1!$B$2:$B$5</c:f>
              <c:numCache>
                <c:formatCode>0</c:formatCode>
                <c:ptCount val="4"/>
                <c:pt idx="0">
                  <c:v>51.7</c:v>
                </c:pt>
                <c:pt idx="1">
                  <c:v>8.1</c:v>
                </c:pt>
                <c:pt idx="2">
                  <c:v>38.4</c:v>
                </c:pt>
                <c:pt idx="3">
                  <c:v>1.7</c:v>
                </c:pt>
              </c:numCache>
            </c:numRef>
          </c:val>
          <c:extLst xmlns:c16r2="http://schemas.microsoft.com/office/drawing/2015/06/chart">
            <c:ext xmlns:c16="http://schemas.microsoft.com/office/drawing/2014/chart" uri="{C3380CC4-5D6E-409C-BE32-E72D297353CC}">
              <c16:uniqueId val="{00000006-620D-4F75-9211-941988867741}"/>
            </c:ext>
          </c:extLst>
        </c:ser>
        <c:dLbls>
          <c:showLegendKey val="0"/>
          <c:showVal val="1"/>
          <c:showCatName val="0"/>
          <c:showSerName val="0"/>
          <c:showPercent val="0"/>
          <c:showBubbleSize val="0"/>
        </c:dLbls>
        <c:gapWidth val="150"/>
        <c:overlap val="-25"/>
        <c:axId val="343478848"/>
        <c:axId val="343472864"/>
      </c:barChart>
      <c:catAx>
        <c:axId val="343478848"/>
        <c:scaling>
          <c:orientation val="minMax"/>
        </c:scaling>
        <c:delete val="0"/>
        <c:axPos val="b"/>
        <c:numFmt formatCode="General" sourceLinked="0"/>
        <c:majorTickMark val="none"/>
        <c:minorTickMark val="none"/>
        <c:tickLblPos val="nextTo"/>
        <c:txPr>
          <a:bodyPr/>
          <a:lstStyle/>
          <a:p>
            <a:pPr>
              <a:defRPr sz="1200" b="1" i="0"/>
            </a:pPr>
            <a:endParaRPr lang="el-GR"/>
          </a:p>
        </c:txPr>
        <c:crossAx val="343472864"/>
        <c:crosses val="autoZero"/>
        <c:auto val="1"/>
        <c:lblAlgn val="ctr"/>
        <c:lblOffset val="100"/>
        <c:noMultiLvlLbl val="0"/>
      </c:catAx>
      <c:valAx>
        <c:axId val="343472864"/>
        <c:scaling>
          <c:orientation val="minMax"/>
        </c:scaling>
        <c:delete val="1"/>
        <c:axPos val="l"/>
        <c:numFmt formatCode="0" sourceLinked="1"/>
        <c:majorTickMark val="out"/>
        <c:minorTickMark val="none"/>
        <c:tickLblPos val="nextTo"/>
        <c:crossAx val="343478848"/>
        <c:crosses val="autoZero"/>
        <c:crossBetween val="between"/>
      </c:valAx>
    </c:plotArea>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32720112155115733"/>
          <c:y val="4.4282383988349557E-2"/>
          <c:w val="0.65545745372554232"/>
          <c:h val="0.93529886909355242"/>
        </c:manualLayout>
      </c:layout>
      <c:barChart>
        <c:barDir val="bar"/>
        <c:grouping val="percentStacked"/>
        <c:varyColors val="0"/>
        <c:ser>
          <c:idx val="0"/>
          <c:order val="0"/>
          <c:tx>
            <c:strRef>
              <c:f>Sheet1!$B$1</c:f>
              <c:strCache>
                <c:ptCount val="1"/>
                <c:pt idx="0">
                  <c:v>Θετική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Sheet1!$B$2:$B$16</c:f>
              <c:numCache>
                <c:formatCode>General</c:formatCode>
                <c:ptCount val="15"/>
                <c:pt idx="0" formatCode="0">
                  <c:v>51.7</c:v>
                </c:pt>
                <c:pt idx="2" formatCode="0">
                  <c:v>85.2</c:v>
                </c:pt>
                <c:pt idx="3" formatCode="0">
                  <c:v>24.2</c:v>
                </c:pt>
                <c:pt idx="4" formatCode="0">
                  <c:v>72.5</c:v>
                </c:pt>
                <c:pt idx="5" formatCode="0">
                  <c:v>17.5</c:v>
                </c:pt>
                <c:pt idx="6" formatCode="0">
                  <c:v>34.200000000000003</c:v>
                </c:pt>
                <c:pt idx="7" formatCode="0">
                  <c:v>47</c:v>
                </c:pt>
                <c:pt idx="9" formatCode="0">
                  <c:v>10.9</c:v>
                </c:pt>
                <c:pt idx="10" formatCode="0">
                  <c:v>31.2</c:v>
                </c:pt>
                <c:pt idx="11" formatCode="0">
                  <c:v>55.3</c:v>
                </c:pt>
                <c:pt idx="12" formatCode="0">
                  <c:v>81</c:v>
                </c:pt>
                <c:pt idx="13" formatCode="0">
                  <c:v>81.400000000000006</c:v>
                </c:pt>
                <c:pt idx="14" formatCode="0">
                  <c:v>31.7</c:v>
                </c:pt>
              </c:numCache>
            </c:numRef>
          </c:val>
          <c:extLst xmlns:c16r2="http://schemas.microsoft.com/office/drawing/2015/06/chart">
            <c:ext xmlns:c16="http://schemas.microsoft.com/office/drawing/2014/chart" uri="{C3380CC4-5D6E-409C-BE32-E72D297353CC}">
              <c16:uniqueId val="{00000000-94B6-4EE6-A889-BFE3EABF394E}"/>
            </c:ext>
          </c:extLst>
        </c:ser>
        <c:ser>
          <c:idx val="1"/>
          <c:order val="1"/>
          <c:tx>
            <c:strRef>
              <c:f>Sheet1!$C$1</c:f>
              <c:strCache>
                <c:ptCount val="1"/>
                <c:pt idx="0">
                  <c:v>Ούτε-ούτε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Sheet1!$C$2:$C$16</c:f>
              <c:numCache>
                <c:formatCode>General</c:formatCode>
                <c:ptCount val="15"/>
                <c:pt idx="0" formatCode="0">
                  <c:v>8.1</c:v>
                </c:pt>
                <c:pt idx="2" formatCode="0">
                  <c:v>5.2</c:v>
                </c:pt>
                <c:pt idx="3" formatCode="0">
                  <c:v>7.4</c:v>
                </c:pt>
                <c:pt idx="4" formatCode="0">
                  <c:v>2.8</c:v>
                </c:pt>
                <c:pt idx="5" formatCode="0">
                  <c:v>11</c:v>
                </c:pt>
                <c:pt idx="6" formatCode="0">
                  <c:v>14.3</c:v>
                </c:pt>
                <c:pt idx="7" formatCode="0">
                  <c:v>9.6999999999999993</c:v>
                </c:pt>
                <c:pt idx="9" formatCode="0">
                  <c:v>4.8</c:v>
                </c:pt>
                <c:pt idx="10" formatCode="0">
                  <c:v>10.3</c:v>
                </c:pt>
                <c:pt idx="11" formatCode="0">
                  <c:v>8.6999999999999993</c:v>
                </c:pt>
                <c:pt idx="12" formatCode="0">
                  <c:v>4.8</c:v>
                </c:pt>
                <c:pt idx="13" formatCode="0">
                  <c:v>6.6</c:v>
                </c:pt>
                <c:pt idx="14" formatCode="0">
                  <c:v>13.4</c:v>
                </c:pt>
              </c:numCache>
            </c:numRef>
          </c:val>
          <c:extLst xmlns:c16r2="http://schemas.microsoft.com/office/drawing/2015/06/chart">
            <c:ext xmlns:c16="http://schemas.microsoft.com/office/drawing/2014/chart" uri="{C3380CC4-5D6E-409C-BE32-E72D297353CC}">
              <c16:uniqueId val="{00000001-94B6-4EE6-A889-BFE3EABF394E}"/>
            </c:ext>
          </c:extLst>
        </c:ser>
        <c:ser>
          <c:idx val="2"/>
          <c:order val="2"/>
          <c:tx>
            <c:strRef>
              <c:f>Sheet1!$D$1</c:f>
              <c:strCache>
                <c:ptCount val="1"/>
                <c:pt idx="0">
                  <c:v>Αρνητική</c:v>
                </c:pt>
              </c:strCache>
            </c:strRef>
          </c:tx>
          <c:invertIfNegative val="0"/>
          <c:dLbls>
            <c:spPr>
              <a:noFill/>
              <a:ln>
                <a:noFill/>
              </a:ln>
              <a:effectLst/>
            </c:spPr>
            <c:txPr>
              <a:bodyPr/>
              <a:lstStyle/>
              <a:p>
                <a:pPr>
                  <a:defRPr sz="1000" b="1">
                    <a:solidFill>
                      <a:schemeClr val="bg1"/>
                    </a:solidFill>
                  </a:defRPr>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Sheet1!$D$2:$D$16</c:f>
              <c:numCache>
                <c:formatCode>General</c:formatCode>
                <c:ptCount val="15"/>
                <c:pt idx="0" formatCode="0">
                  <c:v>38.4</c:v>
                </c:pt>
                <c:pt idx="2" formatCode="0">
                  <c:v>9.1999999999999993</c:v>
                </c:pt>
                <c:pt idx="3" formatCode="0">
                  <c:v>67.400000000000006</c:v>
                </c:pt>
                <c:pt idx="4" formatCode="0">
                  <c:v>23.3</c:v>
                </c:pt>
                <c:pt idx="5" formatCode="0">
                  <c:v>71.5</c:v>
                </c:pt>
                <c:pt idx="6" formatCode="0">
                  <c:v>50.7</c:v>
                </c:pt>
                <c:pt idx="7" formatCode="0">
                  <c:v>39.1</c:v>
                </c:pt>
                <c:pt idx="9" formatCode="0">
                  <c:v>83.6</c:v>
                </c:pt>
                <c:pt idx="10" formatCode="0">
                  <c:v>58.1</c:v>
                </c:pt>
                <c:pt idx="11" formatCode="0">
                  <c:v>34.200000000000003</c:v>
                </c:pt>
                <c:pt idx="12" formatCode="0">
                  <c:v>12.4</c:v>
                </c:pt>
                <c:pt idx="13" formatCode="0">
                  <c:v>12</c:v>
                </c:pt>
                <c:pt idx="14" formatCode="0">
                  <c:v>50.9</c:v>
                </c:pt>
              </c:numCache>
            </c:numRef>
          </c:val>
          <c:extLst xmlns:c16r2="http://schemas.microsoft.com/office/drawing/2015/06/chart">
            <c:ext xmlns:c16="http://schemas.microsoft.com/office/drawing/2014/chart" uri="{C3380CC4-5D6E-409C-BE32-E72D297353CC}">
              <c16:uniqueId val="{00000002-94B6-4EE6-A889-BFE3EABF394E}"/>
            </c:ext>
          </c:extLst>
        </c:ser>
        <c:ser>
          <c:idx val="3"/>
          <c:order val="3"/>
          <c:tx>
            <c:strRef>
              <c:f>Sheet1!$E$1</c:f>
              <c:strCache>
                <c:ptCount val="1"/>
                <c:pt idx="0">
                  <c:v>ΔΓ/ΔΑ (αυθ.)</c:v>
                </c:pt>
              </c:strCache>
            </c:strRef>
          </c:tx>
          <c:invertIfNegative val="0"/>
          <c:dLbls>
            <c:spPr>
              <a:noFill/>
              <a:ln>
                <a:noFill/>
              </a:ln>
              <a:effectLst/>
            </c:spPr>
            <c:txPr>
              <a:bodyPr/>
              <a:lstStyle/>
              <a:p>
                <a:pPr>
                  <a:defRPr sz="1000" b="1"/>
                </a:pPr>
                <a:endParaRPr lang="el-G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Sheet1!$A$2:$A$16</c:f>
              <c:strCache>
                <c:ptCount val="15"/>
                <c:pt idx="0">
                  <c:v>Σύνολο</c:v>
                </c:pt>
                <c:pt idx="2">
                  <c:v>ΝΔ</c:v>
                </c:pt>
                <c:pt idx="3">
                  <c:v>ΣΥΡΙΖΑ</c:v>
                </c:pt>
                <c:pt idx="4">
                  <c:v>ΚΙΝΑΛ*</c:v>
                </c:pt>
                <c:pt idx="5">
                  <c:v>ΚΚΕ*</c:v>
                </c:pt>
                <c:pt idx="6">
                  <c:v>ΛΟΙΠΑ</c:v>
                </c:pt>
                <c:pt idx="7">
                  <c:v>ΑΛΛΟ**</c:v>
                </c:pt>
                <c:pt idx="9">
                  <c:v>Αριστεροί</c:v>
                </c:pt>
                <c:pt idx="10">
                  <c:v>Κεντροαριστεροί</c:v>
                </c:pt>
                <c:pt idx="11">
                  <c:v>Κεντρώοι</c:v>
                </c:pt>
                <c:pt idx="12">
                  <c:v>Κεντροδεξιοί</c:v>
                </c:pt>
                <c:pt idx="13">
                  <c:v>Δεξιοί</c:v>
                </c:pt>
                <c:pt idx="14">
                  <c:v>Τίποτα (αυθ.)</c:v>
                </c:pt>
              </c:strCache>
            </c:strRef>
          </c:cat>
          <c:val>
            <c:numRef>
              <c:f>Sheet1!$E$2:$E$16</c:f>
              <c:numCache>
                <c:formatCode>General</c:formatCode>
                <c:ptCount val="15"/>
                <c:pt idx="0" formatCode="0">
                  <c:v>1.7</c:v>
                </c:pt>
                <c:pt idx="3" formatCode="0">
                  <c:v>1.1000000000000001</c:v>
                </c:pt>
                <c:pt idx="4" formatCode="0">
                  <c:v>1.4</c:v>
                </c:pt>
                <c:pt idx="6" formatCode="0">
                  <c:v>0.8</c:v>
                </c:pt>
                <c:pt idx="7" formatCode="0">
                  <c:v>4.2</c:v>
                </c:pt>
                <c:pt idx="9" formatCode="0">
                  <c:v>0.7</c:v>
                </c:pt>
                <c:pt idx="11" formatCode="0">
                  <c:v>1.8</c:v>
                </c:pt>
                <c:pt idx="12" formatCode="0">
                  <c:v>1.8</c:v>
                </c:pt>
                <c:pt idx="14" formatCode="0">
                  <c:v>4</c:v>
                </c:pt>
              </c:numCache>
            </c:numRef>
          </c:val>
          <c:extLst xmlns:c16r2="http://schemas.microsoft.com/office/drawing/2015/06/chart">
            <c:ext xmlns:c16="http://schemas.microsoft.com/office/drawing/2014/chart" uri="{C3380CC4-5D6E-409C-BE32-E72D297353CC}">
              <c16:uniqueId val="{00000003-94B6-4EE6-A889-BFE3EABF394E}"/>
            </c:ext>
          </c:extLst>
        </c:ser>
        <c:dLbls>
          <c:showLegendKey val="0"/>
          <c:showVal val="1"/>
          <c:showCatName val="0"/>
          <c:showSerName val="0"/>
          <c:showPercent val="0"/>
          <c:showBubbleSize val="0"/>
        </c:dLbls>
        <c:gapWidth val="25"/>
        <c:overlap val="100"/>
        <c:axId val="343473408"/>
        <c:axId val="343473952"/>
      </c:barChart>
      <c:catAx>
        <c:axId val="343473408"/>
        <c:scaling>
          <c:orientation val="maxMin"/>
        </c:scaling>
        <c:delete val="0"/>
        <c:axPos val="l"/>
        <c:numFmt formatCode="General" sourceLinked="0"/>
        <c:majorTickMark val="none"/>
        <c:minorTickMark val="none"/>
        <c:tickLblPos val="nextTo"/>
        <c:txPr>
          <a:bodyPr/>
          <a:lstStyle/>
          <a:p>
            <a:pPr>
              <a:defRPr sz="1000" b="1"/>
            </a:pPr>
            <a:endParaRPr lang="el-GR"/>
          </a:p>
        </c:txPr>
        <c:crossAx val="343473952"/>
        <c:crosses val="autoZero"/>
        <c:auto val="1"/>
        <c:lblAlgn val="ctr"/>
        <c:lblOffset val="100"/>
        <c:noMultiLvlLbl val="0"/>
      </c:catAx>
      <c:valAx>
        <c:axId val="343473952"/>
        <c:scaling>
          <c:orientation val="minMax"/>
        </c:scaling>
        <c:delete val="1"/>
        <c:axPos val="t"/>
        <c:numFmt formatCode="0%" sourceLinked="1"/>
        <c:majorTickMark val="out"/>
        <c:minorTickMark val="none"/>
        <c:tickLblPos val="nextTo"/>
        <c:crossAx val="343473408"/>
        <c:crosses val="autoZero"/>
        <c:crossBetween val="between"/>
      </c:valAx>
    </c:plotArea>
    <c:legend>
      <c:legendPos val="t"/>
      <c:layout>
        <c:manualLayout>
          <c:xMode val="edge"/>
          <c:yMode val="edge"/>
          <c:x val="0"/>
          <c:y val="0"/>
          <c:w val="0.98542807629753337"/>
          <c:h val="4.5001831263808328E-2"/>
        </c:manualLayout>
      </c:layout>
      <c:overlay val="0"/>
      <c:txPr>
        <a:bodyPr/>
        <a:lstStyle/>
        <a:p>
          <a:pPr>
            <a:defRPr sz="1200" b="1"/>
          </a:pPr>
          <a:endParaRPr lang="el-GR"/>
        </a:p>
      </c:txPr>
    </c:legend>
    <c:plotVisOnly val="1"/>
    <c:dispBlanksAs val="gap"/>
    <c:showDLblsOverMax val="0"/>
  </c:chart>
  <c:spPr>
    <a:ln>
      <a:solidFill>
        <a:schemeClr val="accent1">
          <a:lumMod val="20000"/>
          <a:lumOff val="80000"/>
        </a:schemeClr>
      </a:solidFill>
    </a:ln>
  </c:spPr>
  <c:txPr>
    <a:bodyPr/>
    <a:lstStyle/>
    <a:p>
      <a:pPr>
        <a:defRPr sz="1800"/>
      </a:pPr>
      <a:endParaRPr lang="el-G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0.86987</cdr:x>
      <cdr:y>0.68025</cdr:y>
    </cdr:from>
    <cdr:to>
      <cdr:x>0.93262</cdr:x>
      <cdr:y>0.68025</cdr:y>
    </cdr:to>
    <cdr:cxnSp macro="">
      <cdr:nvCxnSpPr>
        <cdr:cNvPr id="3" name="Straight Arrow Connector 2">
          <a:extLst xmlns:a="http://schemas.openxmlformats.org/drawingml/2006/main">
            <a:ext uri="{FF2B5EF4-FFF2-40B4-BE49-F238E27FC236}">
              <a16:creationId xmlns:a16="http://schemas.microsoft.com/office/drawing/2014/main" xmlns="" id="{BC00EA2D-A272-4361-87BF-C6037C5B9687}"/>
            </a:ext>
          </a:extLst>
        </cdr:cNvPr>
        <cdr:cNvCxnSpPr/>
      </cdr:nvCxnSpPr>
      <cdr:spPr>
        <a:xfrm xmlns:a="http://schemas.openxmlformats.org/drawingml/2006/main">
          <a:off x="7892331" y="2448272"/>
          <a:ext cx="569331" cy="0"/>
        </a:xfrm>
        <a:prstGeom xmlns:a="http://schemas.openxmlformats.org/drawingml/2006/main" prst="straightConnector1">
          <a:avLst/>
        </a:prstGeom>
        <a:ln xmlns:a="http://schemas.openxmlformats.org/drawingml/2006/main">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sz="quarter" idx="1"/>
          </p:nvPr>
        </p:nvSpPr>
        <p:spPr>
          <a:xfrm>
            <a:off x="3978133" y="0"/>
            <a:ext cx="3043343" cy="465455"/>
          </a:xfrm>
          <a:prstGeom prst="rect">
            <a:avLst/>
          </a:prstGeom>
        </p:spPr>
        <p:txBody>
          <a:bodyPr vert="horz" lIns="93324" tIns="46662" rIns="93324" bIns="46662" rtlCol="0"/>
          <a:lstStyle>
            <a:lvl1pPr algn="r">
              <a:defRPr sz="1200"/>
            </a:lvl1pPr>
          </a:lstStyle>
          <a:p>
            <a:fld id="{9F406D47-903E-4114-9673-A192FAAE32CE}" type="datetimeFigureOut">
              <a:rPr lang="en-GB" smtClean="0"/>
              <a:t>30/09/2020</a:t>
            </a:fld>
            <a:endParaRPr lang="en-GB"/>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a:p>
        </p:txBody>
      </p:sp>
      <p:sp>
        <p:nvSpPr>
          <p:cNvPr id="5" name="Slide Number Placeholder 4"/>
          <p:cNvSpPr>
            <a:spLocks noGrp="1"/>
          </p:cNvSpPr>
          <p:nvPr>
            <p:ph type="sldNum" sz="quarter" idx="3"/>
          </p:nvPr>
        </p:nvSpPr>
        <p:spPr>
          <a:xfrm>
            <a:off x="3978133" y="8842029"/>
            <a:ext cx="3043343" cy="465455"/>
          </a:xfrm>
          <a:prstGeom prst="rect">
            <a:avLst/>
          </a:prstGeom>
        </p:spPr>
        <p:txBody>
          <a:bodyPr vert="horz" lIns="93324" tIns="46662" rIns="93324" bIns="46662" rtlCol="0" anchor="b"/>
          <a:lstStyle>
            <a:lvl1pPr algn="r">
              <a:defRPr sz="1200"/>
            </a:lvl1pPr>
          </a:lstStyle>
          <a:p>
            <a:fld id="{0853D79F-ED57-47F4-B136-1F38E2231A24}" type="slidenum">
              <a:rPr lang="en-GB" smtClean="0"/>
              <a:t>‹#›</a:t>
            </a:fld>
            <a:endParaRPr lang="en-GB"/>
          </a:p>
        </p:txBody>
      </p:sp>
    </p:spTree>
    <p:extLst>
      <p:ext uri="{BB962C8B-B14F-4D97-AF65-F5344CB8AC3E}">
        <p14:creationId xmlns:p14="http://schemas.microsoft.com/office/powerpoint/2010/main" val="1663928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GB"/>
          </a:p>
        </p:txBody>
      </p:sp>
      <p:sp>
        <p:nvSpPr>
          <p:cNvPr id="3" name="Date Placeholder 2"/>
          <p:cNvSpPr>
            <a:spLocks noGrp="1"/>
          </p:cNvSpPr>
          <p:nvPr>
            <p:ph type="dt" idx="1"/>
          </p:nvPr>
        </p:nvSpPr>
        <p:spPr>
          <a:xfrm>
            <a:off x="3978133" y="0"/>
            <a:ext cx="3043343" cy="465455"/>
          </a:xfrm>
          <a:prstGeom prst="rect">
            <a:avLst/>
          </a:prstGeom>
        </p:spPr>
        <p:txBody>
          <a:bodyPr vert="horz" lIns="93324" tIns="46662" rIns="93324" bIns="46662" rtlCol="0"/>
          <a:lstStyle>
            <a:lvl1pPr algn="r">
              <a:defRPr sz="1200"/>
            </a:lvl1pPr>
          </a:lstStyle>
          <a:p>
            <a:fld id="{CA054C10-9FC8-467B-AD93-595092B016C6}" type="datetimeFigureOut">
              <a:rPr lang="en-GB" smtClean="0"/>
              <a:t>30/09/2020</a:t>
            </a:fld>
            <a:endParaRPr lang="en-GB"/>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GB"/>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GB"/>
          </a:p>
        </p:txBody>
      </p:sp>
      <p:sp>
        <p:nvSpPr>
          <p:cNvPr id="7" name="Slide Number Placeholder 6"/>
          <p:cNvSpPr>
            <a:spLocks noGrp="1"/>
          </p:cNvSpPr>
          <p:nvPr>
            <p:ph type="sldNum" sz="quarter" idx="5"/>
          </p:nvPr>
        </p:nvSpPr>
        <p:spPr>
          <a:xfrm>
            <a:off x="3978133" y="8842029"/>
            <a:ext cx="3043343" cy="465455"/>
          </a:xfrm>
          <a:prstGeom prst="rect">
            <a:avLst/>
          </a:prstGeom>
        </p:spPr>
        <p:txBody>
          <a:bodyPr vert="horz" lIns="93324" tIns="46662" rIns="93324" bIns="46662" rtlCol="0" anchor="b"/>
          <a:lstStyle>
            <a:lvl1pPr algn="r">
              <a:defRPr sz="1200"/>
            </a:lvl1pPr>
          </a:lstStyle>
          <a:p>
            <a:fld id="{BF9C1944-5ED8-4FE4-A019-D7E58DFB89E0}" type="slidenum">
              <a:rPr lang="en-GB" smtClean="0"/>
              <a:t>‹#›</a:t>
            </a:fld>
            <a:endParaRPr lang="en-GB"/>
          </a:p>
        </p:txBody>
      </p:sp>
    </p:spTree>
    <p:extLst>
      <p:ext uri="{BB962C8B-B14F-4D97-AF65-F5344CB8AC3E}">
        <p14:creationId xmlns:p14="http://schemas.microsoft.com/office/powerpoint/2010/main" val="263471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F9C1944-5ED8-4FE4-A019-D7E58DFB89E0}"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3152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36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7963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180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705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8499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C1944-5ED8-4FE4-A019-D7E58DFB89E0}" type="slidenum">
              <a:rPr lang="en-GB" smtClean="0"/>
              <a:t>16</a:t>
            </a:fld>
            <a:endParaRPr lang="en-GB"/>
          </a:p>
        </p:txBody>
      </p:sp>
    </p:spTree>
    <p:extLst>
      <p:ext uri="{BB962C8B-B14F-4D97-AF65-F5344CB8AC3E}">
        <p14:creationId xmlns:p14="http://schemas.microsoft.com/office/powerpoint/2010/main" val="415283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C1944-5ED8-4FE4-A019-D7E58DFB89E0}" type="slidenum">
              <a:rPr lang="en-GB" smtClean="0"/>
              <a:t>17</a:t>
            </a:fld>
            <a:endParaRPr lang="en-GB"/>
          </a:p>
        </p:txBody>
      </p:sp>
    </p:spTree>
    <p:extLst>
      <p:ext uri="{BB962C8B-B14F-4D97-AF65-F5344CB8AC3E}">
        <p14:creationId xmlns:p14="http://schemas.microsoft.com/office/powerpoint/2010/main" val="415283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C1944-5ED8-4FE4-A019-D7E58DFB89E0}" type="slidenum">
              <a:rPr lang="en-GB" smtClean="0"/>
              <a:t>18</a:t>
            </a:fld>
            <a:endParaRPr lang="en-GB"/>
          </a:p>
        </p:txBody>
      </p:sp>
    </p:spTree>
    <p:extLst>
      <p:ext uri="{BB962C8B-B14F-4D97-AF65-F5344CB8AC3E}">
        <p14:creationId xmlns:p14="http://schemas.microsoft.com/office/powerpoint/2010/main" val="160710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407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595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F9C1944-5ED8-4FE4-A019-D7E58DFB89E0}" type="slidenum">
              <a:rPr lang="en-GB" smtClean="0"/>
              <a:t>2</a:t>
            </a:fld>
            <a:endParaRPr lang="en-GB" dirty="0"/>
          </a:p>
        </p:txBody>
      </p:sp>
    </p:spTree>
    <p:extLst>
      <p:ext uri="{BB962C8B-B14F-4D97-AF65-F5344CB8AC3E}">
        <p14:creationId xmlns:p14="http://schemas.microsoft.com/office/powerpoint/2010/main" val="18222828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666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6592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7587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σημειώσεων 1">
            <a:extLst>
              <a:ext uri="{FF2B5EF4-FFF2-40B4-BE49-F238E27FC236}">
                <a16:creationId xmlns:a16="http://schemas.microsoft.com/office/drawing/2014/main" xmlns="" id="{DC3C4281-BB22-4413-92EF-01987D078EB4}"/>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88772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C1944-5ED8-4FE4-A019-D7E58DFB89E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3351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592F6F-0032-44A6-92F5-672CFFBD3162}"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22787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BF9C1944-5ED8-4FE4-A019-D7E58DFB89E0}" type="slidenum">
              <a:rPr lang="en-GB" smtClean="0">
                <a:solidFill>
                  <a:prstClr val="black"/>
                </a:solidFill>
              </a:rPr>
              <a:pPr/>
              <a:t>28</a:t>
            </a:fld>
            <a:endParaRPr lang="en-GB" dirty="0">
              <a:solidFill>
                <a:prstClr val="black"/>
              </a:solidFill>
            </a:endParaRPr>
          </a:p>
        </p:txBody>
      </p:sp>
    </p:spTree>
    <p:extLst>
      <p:ext uri="{BB962C8B-B14F-4D97-AF65-F5344CB8AC3E}">
        <p14:creationId xmlns:p14="http://schemas.microsoft.com/office/powerpoint/2010/main" val="331528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F9C1944-5ED8-4FE4-A019-D7E58DFB89E0}" type="slidenum">
              <a:rPr lang="en-GB" smtClean="0"/>
              <a:t>3</a:t>
            </a:fld>
            <a:endParaRPr lang="en-GB"/>
          </a:p>
        </p:txBody>
      </p:sp>
    </p:spTree>
    <p:extLst>
      <p:ext uri="{BB962C8B-B14F-4D97-AF65-F5344CB8AC3E}">
        <p14:creationId xmlns:p14="http://schemas.microsoft.com/office/powerpoint/2010/main" val="372306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BF9C1944-5ED8-4FE4-A019-D7E58DFB89E0}" type="slidenum">
              <a:rPr lang="en-GB" smtClean="0"/>
              <a:t>4</a:t>
            </a:fld>
            <a:endParaRPr lang="en-GB"/>
          </a:p>
        </p:txBody>
      </p:sp>
    </p:spTree>
    <p:extLst>
      <p:ext uri="{BB962C8B-B14F-4D97-AF65-F5344CB8AC3E}">
        <p14:creationId xmlns:p14="http://schemas.microsoft.com/office/powerpoint/2010/main" val="4146533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C1944-5ED8-4FE4-A019-D7E58DFB89E0}"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4152830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7093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C1944-5ED8-4FE4-A019-D7E58DFB89E0}"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3464811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178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742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lide Number Placeholder 6"/>
          <p:cNvSpPr>
            <a:spLocks noGrp="1"/>
          </p:cNvSpPr>
          <p:nvPr>
            <p:ph type="sldNum" sz="quarter" idx="10"/>
          </p:nvPr>
        </p:nvSpPr>
        <p:spPr/>
        <p:txBody>
          <a:bodyPr/>
          <a:lstStyle/>
          <a:p>
            <a:pPr algn="r">
              <a:spcBef>
                <a:spcPct val="0"/>
              </a:spcBef>
            </a:pPr>
            <a:fld id="{DE70D37E-C867-47FE-9F10-9260555C453A}" type="slidenum">
              <a:rPr lang="en-GB" smtClean="0"/>
              <a:pPr algn="r">
                <a:spcBef>
                  <a:spcPct val="0"/>
                </a:spcBef>
              </a:pPr>
              <a:t>‹#›</a:t>
            </a:fld>
            <a:endParaRPr lang="en-GB" dirty="0"/>
          </a:p>
        </p:txBody>
      </p:sp>
    </p:spTree>
    <p:extLst>
      <p:ext uri="{BB962C8B-B14F-4D97-AF65-F5344CB8AC3E}">
        <p14:creationId xmlns:p14="http://schemas.microsoft.com/office/powerpoint/2010/main" val="137652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633171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140231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5508104" y="2204864"/>
            <a:ext cx="3635896" cy="3312368"/>
          </a:xfrm>
        </p:spPr>
        <p:txBody>
          <a:bodyPr/>
          <a:lstStyle>
            <a:lvl1pPr>
              <a:defRPr>
                <a:solidFill>
                  <a:schemeClr val="accent4">
                    <a:lumMod val="75000"/>
                  </a:schemeClr>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2862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178568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3742063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40849226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GB"/>
          </a:p>
        </p:txBody>
      </p:sp>
      <p:sp>
        <p:nvSpPr>
          <p:cNvPr id="8" name="Footer Placeholder 7"/>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1713290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59832" y="4797152"/>
            <a:ext cx="3765104" cy="1656184"/>
          </a:xfrm>
          <a:noFill/>
          <a:ln cap="sq">
            <a:noFill/>
            <a:miter lim="800000"/>
          </a:ln>
          <a:effectLst>
            <a:outerShdw blurRad="40000" dist="23000" dir="5400000" rotWithShape="0">
              <a:srgbClr val="000000">
                <a:alpha val="35000"/>
              </a:srgbClr>
            </a:outerShdw>
          </a:effectLst>
        </p:spPr>
        <p:txBody>
          <a:bodyPr/>
          <a:lstStyle/>
          <a:p>
            <a:r>
              <a:rPr lang="en-US" dirty="0"/>
              <a:t>Click to edit Master title style</a:t>
            </a:r>
            <a:endParaRPr lang="en-GB" dirty="0"/>
          </a:p>
        </p:txBody>
      </p:sp>
      <p:sp>
        <p:nvSpPr>
          <p:cNvPr id="4" name="Footer Placeholder 3"/>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676993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1877791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56581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84976" cy="4896544"/>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07505" y="116632"/>
            <a:ext cx="6264696" cy="108012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dirty="0">
                <a:solidFill>
                  <a:schemeClr val="accent1">
                    <a:lumMod val="75000"/>
                  </a:schemeClr>
                </a:solidFill>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8388424" y="6453336"/>
            <a:ext cx="720080" cy="365125"/>
          </a:xfrm>
        </p:spPr>
        <p:txBody>
          <a:bodyPr/>
          <a:lstStyle>
            <a:lvl1pPr algn="ctr">
              <a:defRPr sz="180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40269741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1827976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3741859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411760" y="188640"/>
            <a:ext cx="2895600" cy="365125"/>
          </a:xfrm>
          <a:prstGeom prst="rect">
            <a:avLst/>
          </a:prstGeom>
        </p:spPr>
        <p:txBody>
          <a:bodyPr/>
          <a:lstStyle/>
          <a:p>
            <a:endParaRPr lang="en-GB"/>
          </a:p>
        </p:txBody>
      </p:sp>
    </p:spTree>
    <p:extLst>
      <p:ext uri="{BB962C8B-B14F-4D97-AF65-F5344CB8AC3E}">
        <p14:creationId xmlns:p14="http://schemas.microsoft.com/office/powerpoint/2010/main" val="350894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lide Number Placeholder 6"/>
          <p:cNvSpPr>
            <a:spLocks noGrp="1"/>
          </p:cNvSpPr>
          <p:nvPr>
            <p:ph type="sldNum" sz="quarter" idx="10"/>
          </p:nvPr>
        </p:nvSpPr>
        <p:spPr/>
        <p:txBody>
          <a:bodyPr/>
          <a:lstStyle/>
          <a:p>
            <a:pPr algn="r">
              <a:spcBef>
                <a:spcPct val="0"/>
              </a:spcBef>
            </a:pPr>
            <a:fld id="{DE70D37E-C867-47FE-9F10-9260555C453A}" type="slidenum">
              <a:rPr>
                <a:solidFill>
                  <a:srgbClr val="4E5B6F"/>
                </a:solidFill>
              </a:rPr>
              <a:pPr algn="r">
                <a:spcBef>
                  <a:spcPct val="0"/>
                </a:spcBef>
              </a:pPr>
              <a:t>‹#›</a:t>
            </a:fld>
            <a:endParaRPr dirty="0">
              <a:solidFill>
                <a:srgbClr val="4E5B6F"/>
              </a:solidFill>
            </a:endParaRPr>
          </a:p>
        </p:txBody>
      </p:sp>
    </p:spTree>
    <p:extLst>
      <p:ext uri="{BB962C8B-B14F-4D97-AF65-F5344CB8AC3E}">
        <p14:creationId xmlns:p14="http://schemas.microsoft.com/office/powerpoint/2010/main" val="39344652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84976" cy="4896544"/>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07505" y="116632"/>
            <a:ext cx="6264696" cy="108012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dirty="0">
                <a:solidFill>
                  <a:schemeClr val="accent1">
                    <a:lumMod val="75000"/>
                  </a:schemeClr>
                </a:solidFill>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8388424" y="6453336"/>
            <a:ext cx="720080" cy="365125"/>
          </a:xfrm>
        </p:spPr>
        <p:txBody>
          <a:bodyPr/>
          <a:lstStyle>
            <a:lvl1pPr algn="ctr">
              <a:defRPr sz="1800"/>
            </a:lvl1pPr>
          </a:lstStyle>
          <a:p>
            <a:pPr>
              <a:spcBef>
                <a:spcPct val="0"/>
              </a:spcBef>
            </a:pPr>
            <a:fld id="{DE70D37E-C867-47FE-9F10-9260555C453A}" type="slidenum">
              <a:rPr smtClean="0">
                <a:solidFill>
                  <a:srgbClr val="4E5B6F"/>
                </a:solidFill>
              </a:rPr>
              <a:pPr>
                <a:spcBef>
                  <a:spcPct val="0"/>
                </a:spcBef>
              </a:pPr>
              <a:t>‹#›</a:t>
            </a:fld>
            <a:endParaRPr dirty="0">
              <a:solidFill>
                <a:srgbClr val="4E5B6F"/>
              </a:solidFill>
            </a:endParaRPr>
          </a:p>
        </p:txBody>
      </p:sp>
    </p:spTree>
    <p:extLst>
      <p:ext uri="{BB962C8B-B14F-4D97-AF65-F5344CB8AC3E}">
        <p14:creationId xmlns:p14="http://schemas.microsoft.com/office/powerpoint/2010/main" val="3078826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0703283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35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6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060369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46856" y="1463104"/>
            <a:ext cx="4112168"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6856" y="2102866"/>
            <a:ext cx="4112168"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4681" y="1463104"/>
            <a:ext cx="4113783"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4681" y="2102866"/>
            <a:ext cx="4113783"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388424" y="6453336"/>
            <a:ext cx="720080" cy="365125"/>
          </a:xfrm>
          <a:noFill/>
          <a:ln>
            <a:noFill/>
          </a:ln>
          <a:effectLst/>
        </p:spPr>
        <p:txBody>
          <a:bodyPr vert="horz" lIns="91440" tIns="45720" rIns="91440" bIns="45720" rtlCol="0" anchor="ctr">
            <a:noAutofit/>
          </a:bodyPr>
          <a:lstStyle>
            <a:lvl1pPr algn="ctr">
              <a:defRPr lang="en-GB" sz="1600" smtClean="0"/>
            </a:lvl1pPr>
          </a:lstStyle>
          <a:p>
            <a:pPr>
              <a:spcBef>
                <a:spcPct val="0"/>
              </a:spcBef>
            </a:pPr>
            <a:fld id="{DE70D37E-C867-47FE-9F10-9260555C453A}" type="slidenum">
              <a:rPr>
                <a:solidFill>
                  <a:srgbClr val="4E5B6F"/>
                </a:solidFill>
              </a:rPr>
              <a:pPr>
                <a:spcBef>
                  <a:spcPct val="0"/>
                </a:spcBef>
              </a:pPr>
              <a:t>‹#›</a:t>
            </a:fld>
            <a:endParaRPr dirty="0">
              <a:solidFill>
                <a:srgbClr val="4E5B6F"/>
              </a:solidFill>
            </a:endParaRPr>
          </a:p>
        </p:txBody>
      </p:sp>
    </p:spTree>
    <p:extLst>
      <p:ext uri="{BB962C8B-B14F-4D97-AF65-F5344CB8AC3E}">
        <p14:creationId xmlns:p14="http://schemas.microsoft.com/office/powerpoint/2010/main" val="32366454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4" name="Footer Placeholder 3"/>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17297530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3" name="Footer Placeholder 2"/>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115620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927973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799040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42442830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1885399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27023623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Slide Number Placeholder 6"/>
          <p:cNvSpPr>
            <a:spLocks noGrp="1"/>
          </p:cNvSpPr>
          <p:nvPr>
            <p:ph type="sldNum" sz="quarter" idx="10"/>
          </p:nvPr>
        </p:nvSpPr>
        <p:spPr/>
        <p:txBody>
          <a:bodyPr/>
          <a:lstStyle/>
          <a:p>
            <a:pPr algn="r">
              <a:spcBef>
                <a:spcPct val="0"/>
              </a:spcBef>
            </a:pPr>
            <a:fld id="{DE70D37E-C867-47FE-9F10-9260555C453A}" type="slidenum">
              <a:rPr>
                <a:solidFill>
                  <a:srgbClr val="4E5B6F"/>
                </a:solidFill>
              </a:rPr>
              <a:pPr algn="r">
                <a:spcBef>
                  <a:spcPct val="0"/>
                </a:spcBef>
              </a:pPr>
              <a:t>‹#›</a:t>
            </a:fld>
            <a:endParaRPr dirty="0">
              <a:solidFill>
                <a:srgbClr val="4E5B6F"/>
              </a:solidFill>
            </a:endParaRPr>
          </a:p>
        </p:txBody>
      </p:sp>
    </p:spTree>
    <p:extLst>
      <p:ext uri="{BB962C8B-B14F-4D97-AF65-F5344CB8AC3E}">
        <p14:creationId xmlns:p14="http://schemas.microsoft.com/office/powerpoint/2010/main" val="40932891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484784"/>
            <a:ext cx="8784976" cy="4896544"/>
          </a:xfrm>
          <a:noFill/>
          <a:effectLst/>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3"/>
          <p:cNvSpPr>
            <a:spLocks noGrp="1"/>
          </p:cNvSpPr>
          <p:nvPr>
            <p:ph type="title"/>
          </p:nvPr>
        </p:nvSpPr>
        <p:spPr>
          <a:xfrm>
            <a:off x="107505" y="116632"/>
            <a:ext cx="6264696" cy="1080120"/>
          </a:xfrm>
          <a:prstGeom prst="rect">
            <a:avLst/>
          </a:prstGeom>
          <a:noFill/>
          <a:ln w="12700">
            <a:noFill/>
          </a:ln>
          <a:effectLst/>
        </p:spPr>
        <p:style>
          <a:lnRef idx="2">
            <a:schemeClr val="accent1"/>
          </a:lnRef>
          <a:fillRef idx="1001">
            <a:schemeClr val="lt1"/>
          </a:fillRef>
          <a:effectRef idx="0">
            <a:schemeClr val="accent1"/>
          </a:effectRef>
          <a:fontRef idx="none"/>
        </p:style>
        <p:txBody>
          <a:bodyPr vert="horz" lIns="91440" tIns="45720" rIns="91440" bIns="45720" rtlCol="0" anchor="ctr">
            <a:noAutofit/>
          </a:bodyPr>
          <a:lstStyle>
            <a:lvl1pPr>
              <a:defRPr lang="en-GB" dirty="0">
                <a:solidFill>
                  <a:schemeClr val="accent1">
                    <a:lumMod val="75000"/>
                  </a:schemeClr>
                </a:solidFill>
              </a:defRPr>
            </a:lvl1pPr>
          </a:lstStyle>
          <a:p>
            <a:pPr lvl="0"/>
            <a:r>
              <a:rPr lang="en-US" dirty="0"/>
              <a:t>Click to edit Master title style</a:t>
            </a:r>
            <a:endParaRPr lang="en-GB" dirty="0"/>
          </a:p>
        </p:txBody>
      </p:sp>
      <p:sp>
        <p:nvSpPr>
          <p:cNvPr id="5" name="Slide Number Placeholder 4"/>
          <p:cNvSpPr>
            <a:spLocks noGrp="1"/>
          </p:cNvSpPr>
          <p:nvPr>
            <p:ph type="sldNum" sz="quarter" idx="10"/>
          </p:nvPr>
        </p:nvSpPr>
        <p:spPr>
          <a:xfrm>
            <a:off x="8388424" y="6453336"/>
            <a:ext cx="720080" cy="365125"/>
          </a:xfrm>
        </p:spPr>
        <p:txBody>
          <a:bodyPr/>
          <a:lstStyle>
            <a:lvl1pPr algn="ctr">
              <a:defRPr sz="1800"/>
            </a:lvl1pPr>
          </a:lstStyle>
          <a:p>
            <a:pPr>
              <a:spcBef>
                <a:spcPct val="0"/>
              </a:spcBef>
            </a:pPr>
            <a:fld id="{DE70D37E-C867-47FE-9F10-9260555C453A}" type="slidenum">
              <a:rPr smtClean="0">
                <a:solidFill>
                  <a:srgbClr val="4E5B6F"/>
                </a:solidFill>
              </a:rPr>
              <a:pPr>
                <a:spcBef>
                  <a:spcPct val="0"/>
                </a:spcBef>
              </a:pPr>
              <a:t>‹#›</a:t>
            </a:fld>
            <a:endParaRPr dirty="0">
              <a:solidFill>
                <a:srgbClr val="4E5B6F"/>
              </a:solidFill>
            </a:endParaRPr>
          </a:p>
        </p:txBody>
      </p:sp>
    </p:spTree>
    <p:extLst>
      <p:ext uri="{BB962C8B-B14F-4D97-AF65-F5344CB8AC3E}">
        <p14:creationId xmlns:p14="http://schemas.microsoft.com/office/powerpoint/2010/main" val="32625788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91483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35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6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27085378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46856" y="1463104"/>
            <a:ext cx="4112168"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6856" y="2102866"/>
            <a:ext cx="4112168"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4681" y="1463104"/>
            <a:ext cx="4113783"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4681" y="2102866"/>
            <a:ext cx="4113783"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388424" y="6453336"/>
            <a:ext cx="720080" cy="365125"/>
          </a:xfrm>
          <a:noFill/>
          <a:ln>
            <a:noFill/>
          </a:ln>
          <a:effectLst/>
        </p:spPr>
        <p:txBody>
          <a:bodyPr vert="horz" lIns="91440" tIns="45720" rIns="91440" bIns="45720" rtlCol="0" anchor="ctr">
            <a:noAutofit/>
          </a:bodyPr>
          <a:lstStyle>
            <a:lvl1pPr algn="ctr">
              <a:defRPr lang="en-GB" sz="1600" smtClean="0"/>
            </a:lvl1pPr>
          </a:lstStyle>
          <a:p>
            <a:pPr>
              <a:spcBef>
                <a:spcPct val="0"/>
              </a:spcBef>
            </a:pPr>
            <a:fld id="{DE70D37E-C867-47FE-9F10-9260555C453A}" type="slidenum">
              <a:rPr>
                <a:solidFill>
                  <a:srgbClr val="4E5B6F"/>
                </a:solidFill>
              </a:rPr>
              <a:pPr>
                <a:spcBef>
                  <a:spcPct val="0"/>
                </a:spcBef>
              </a:pPr>
              <a:t>‹#›</a:t>
            </a:fld>
            <a:endParaRPr dirty="0">
              <a:solidFill>
                <a:srgbClr val="4E5B6F"/>
              </a:solidFill>
            </a:endParaRPr>
          </a:p>
        </p:txBody>
      </p:sp>
    </p:spTree>
    <p:extLst>
      <p:ext uri="{BB962C8B-B14F-4D97-AF65-F5344CB8AC3E}">
        <p14:creationId xmlns:p14="http://schemas.microsoft.com/office/powerpoint/2010/main" val="41725665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4" name="Footer Placeholder 3"/>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5" name="Slide Number Placeholder 4"/>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950301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35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26496"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701469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3" name="Footer Placeholder 2"/>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4" name="Slide Number Placeholder 3"/>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101795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1741540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9584289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30462672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5868144" y="6453336"/>
            <a:ext cx="2133600" cy="365125"/>
          </a:xfrm>
          <a:prstGeom prst="rect">
            <a:avLst/>
          </a:prstGeom>
        </p:spPr>
        <p:txBody>
          <a:bodyPr/>
          <a:lstStyle/>
          <a:p>
            <a:endParaRPr lang="en-GB">
              <a:solidFill>
                <a:prstClr val="black"/>
              </a:solidFill>
            </a:endParaRPr>
          </a:p>
        </p:txBody>
      </p:sp>
      <p:sp>
        <p:nvSpPr>
          <p:cNvPr id="5" name="Footer Placeholder 4"/>
          <p:cNvSpPr>
            <a:spLocks noGrp="1"/>
          </p:cNvSpPr>
          <p:nvPr>
            <p:ph type="ftr" sz="quarter" idx="11"/>
          </p:nvPr>
        </p:nvSpPr>
        <p:spPr>
          <a:xfrm>
            <a:off x="2972544" y="6463115"/>
            <a:ext cx="28956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a:solidFill>
                  <a:srgbClr val="4E5B6F"/>
                </a:solidFill>
              </a:rPr>
              <a:pPr algn="r">
                <a:spcBef>
                  <a:spcPct val="0"/>
                </a:spcBef>
              </a:pPr>
              <a:t>‹#›</a:t>
            </a:fld>
            <a:endParaRPr>
              <a:solidFill>
                <a:srgbClr val="4E5B6F"/>
              </a:solidFill>
            </a:endParaRPr>
          </a:p>
        </p:txBody>
      </p:sp>
    </p:spTree>
    <p:extLst>
      <p:ext uri="{BB962C8B-B14F-4D97-AF65-F5344CB8AC3E}">
        <p14:creationId xmlns:p14="http://schemas.microsoft.com/office/powerpoint/2010/main" val="2370260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lvl1pPr>
              <a:defRPr/>
            </a:lvl1pPr>
          </a:lstStyle>
          <a:p>
            <a:r>
              <a:rPr lang="en-US" dirty="0"/>
              <a:t>Click to edit Master title style</a:t>
            </a:r>
            <a:endParaRPr lang="en-GB" dirty="0"/>
          </a:p>
        </p:txBody>
      </p:sp>
      <p:sp>
        <p:nvSpPr>
          <p:cNvPr id="3" name="Text Placeholder 2"/>
          <p:cNvSpPr>
            <a:spLocks noGrp="1"/>
          </p:cNvSpPr>
          <p:nvPr>
            <p:ph type="body" idx="1"/>
          </p:nvPr>
        </p:nvSpPr>
        <p:spPr>
          <a:xfrm>
            <a:off x="446856" y="1463104"/>
            <a:ext cx="4112168"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46856" y="2102866"/>
            <a:ext cx="4112168"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34681" y="1463104"/>
            <a:ext cx="4113783" cy="66941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4681" y="2102866"/>
            <a:ext cx="4113783" cy="41344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a:xfrm>
            <a:off x="8388424" y="6453336"/>
            <a:ext cx="720080" cy="365125"/>
          </a:xfrm>
          <a:noFill/>
          <a:ln>
            <a:noFill/>
          </a:ln>
          <a:effectLst/>
        </p:spPr>
        <p:txBody>
          <a:bodyPr vert="horz" lIns="91440" tIns="45720" rIns="91440" bIns="45720" rtlCol="0" anchor="ctr">
            <a:noAutofit/>
          </a:bodyPr>
          <a:lstStyle>
            <a:lvl1pPr algn="ctr">
              <a:defRPr lang="en-GB" sz="1600" smtClean="0"/>
            </a:lvl1pPr>
          </a:lstStyle>
          <a:p>
            <a:pPr>
              <a:spcBef>
                <a:spcPct val="0"/>
              </a:spcBef>
            </a:pPr>
            <a:fld id="{DE70D37E-C867-47FE-9F10-9260555C453A}" type="slidenum">
              <a:rPr lang="en-GB" smtClean="0"/>
              <a:pPr>
                <a:spcBef>
                  <a:spcPct val="0"/>
                </a:spcBef>
              </a:pPr>
              <a:t>‹#›</a:t>
            </a:fld>
            <a:endParaRPr lang="en-GB" dirty="0"/>
          </a:p>
        </p:txBody>
      </p:sp>
    </p:spTree>
    <p:extLst>
      <p:ext uri="{BB962C8B-B14F-4D97-AF65-F5344CB8AC3E}">
        <p14:creationId xmlns:p14="http://schemas.microsoft.com/office/powerpoint/2010/main" val="1633780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496" y="44624"/>
            <a:ext cx="6264696" cy="108012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5868144" y="6453336"/>
            <a:ext cx="2133600" cy="365125"/>
          </a:xfrm>
          <a:prstGeom prst="rect">
            <a:avLst/>
          </a:prstGeom>
        </p:spPr>
        <p:txBody>
          <a:bodyPr/>
          <a:lstStyle/>
          <a:p>
            <a:endParaRPr lang="en-GB"/>
          </a:p>
        </p:txBody>
      </p:sp>
      <p:sp>
        <p:nvSpPr>
          <p:cNvPr id="4" name="Footer Placeholder 3"/>
          <p:cNvSpPr>
            <a:spLocks noGrp="1"/>
          </p:cNvSpPr>
          <p:nvPr>
            <p:ph type="ftr" sz="quarter" idx="11"/>
          </p:nvPr>
        </p:nvSpPr>
        <p:spPr>
          <a:xfrm>
            <a:off x="2972544" y="6463115"/>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078553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868144" y="6453336"/>
            <a:ext cx="2133600" cy="365125"/>
          </a:xfrm>
          <a:prstGeom prst="rect">
            <a:avLst/>
          </a:prstGeom>
        </p:spPr>
        <p:txBody>
          <a:bodyPr/>
          <a:lstStyle/>
          <a:p>
            <a:endParaRPr lang="en-GB"/>
          </a:p>
        </p:txBody>
      </p:sp>
      <p:sp>
        <p:nvSpPr>
          <p:cNvPr id="3" name="Footer Placeholder 2"/>
          <p:cNvSpPr>
            <a:spLocks noGrp="1"/>
          </p:cNvSpPr>
          <p:nvPr>
            <p:ph type="ftr" sz="quarter" idx="11"/>
          </p:nvPr>
        </p:nvSpPr>
        <p:spPr>
          <a:xfrm>
            <a:off x="2972544" y="6463115"/>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21723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3410386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868144" y="6453336"/>
            <a:ext cx="2133600" cy="365125"/>
          </a:xfrm>
          <a:prstGeom prst="rect">
            <a:avLst/>
          </a:prstGeom>
        </p:spPr>
        <p:txBody>
          <a:bodyPr/>
          <a:lstStyle/>
          <a:p>
            <a:endParaRPr lang="en-GB"/>
          </a:p>
        </p:txBody>
      </p:sp>
      <p:sp>
        <p:nvSpPr>
          <p:cNvPr id="6" name="Footer Placeholder 5"/>
          <p:cNvSpPr>
            <a:spLocks noGrp="1"/>
          </p:cNvSpPr>
          <p:nvPr>
            <p:ph type="ftr" sz="quarter" idx="11"/>
          </p:nvPr>
        </p:nvSpPr>
        <p:spPr>
          <a:xfrm>
            <a:off x="2972544" y="6463115"/>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noFill/>
          <a:ln>
            <a:noFill/>
          </a:ln>
          <a:effectLst/>
        </p:spPr>
        <p:txBody>
          <a:bodyPr vert="horz" lIns="91440" tIns="45720" rIns="91440" bIns="45720" rtlCol="0" anchor="ctr">
            <a:noAutofit/>
          </a:bodyPr>
          <a:lstStyle>
            <a:lvl1pPr>
              <a:defRPr lang="en-GB" smtClean="0"/>
            </a:lvl1pPr>
          </a:lstStyle>
          <a:p>
            <a:pPr algn="r">
              <a:spcBef>
                <a:spcPct val="0"/>
              </a:spcBef>
            </a:pPr>
            <a:fld id="{DE70D37E-C867-47FE-9F10-9260555C453A}" type="slidenum">
              <a:rPr lang="en-GB" smtClean="0"/>
              <a:pPr algn="r">
                <a:spcBef>
                  <a:spcPct val="0"/>
                </a:spcBef>
              </a:pPr>
              <a:t>‹#›</a:t>
            </a:fld>
            <a:endParaRPr lang="en-GB"/>
          </a:p>
        </p:txBody>
      </p:sp>
    </p:spTree>
    <p:extLst>
      <p:ext uri="{BB962C8B-B14F-4D97-AF65-F5344CB8AC3E}">
        <p14:creationId xmlns:p14="http://schemas.microsoft.com/office/powerpoint/2010/main" val="248407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5192" y="1412776"/>
            <a:ext cx="8435280"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423920" y="6492875"/>
            <a:ext cx="720080" cy="365125"/>
          </a:xfrm>
          <a:prstGeom prst="rect">
            <a:avLst/>
          </a:prstGeom>
          <a:noFill/>
          <a:ln>
            <a:noFill/>
          </a:ln>
          <a:effectLst/>
        </p:spPr>
        <p:txBody>
          <a:bodyPr vert="horz" lIns="91440" tIns="45720" rIns="91440" bIns="45720" rtlCol="0" anchor="ctr">
            <a:noAutofit/>
          </a:bodyPr>
          <a:lstStyle>
            <a:lvl1pPr algn="ctr">
              <a:defRPr lang="en-GB" sz="1600" b="1" smtClean="0">
                <a:solidFill>
                  <a:schemeClr val="tx2"/>
                </a:solidFill>
                <a:effectLst>
                  <a:outerShdw blurRad="38100" dist="38100" dir="2700000" algn="tl">
                    <a:srgbClr val="000000">
                      <a:alpha val="43137"/>
                    </a:srgbClr>
                  </a:outerShdw>
                </a:effectLst>
                <a:latin typeface="+mj-lt"/>
                <a:ea typeface="+mj-ea"/>
                <a:cs typeface="+mj-cs"/>
              </a:defRPr>
            </a:lvl1pPr>
          </a:lstStyle>
          <a:p>
            <a:pPr>
              <a:spcBef>
                <a:spcPct val="0"/>
              </a:spcBef>
            </a:pPr>
            <a:fld id="{DE70D37E-C867-47FE-9F10-9260555C453A}" type="slidenum">
              <a:rPr lang="el-GR" smtClean="0"/>
              <a:pPr>
                <a:spcBef>
                  <a:spcPct val="0"/>
                </a:spcBef>
              </a:pPr>
              <a:t>‹#›</a:t>
            </a:fld>
            <a:endParaRPr lang="el-GR" dirty="0"/>
          </a:p>
        </p:txBody>
      </p:sp>
      <p:sp>
        <p:nvSpPr>
          <p:cNvPr id="4" name="Title Placeholder 3"/>
          <p:cNvSpPr>
            <a:spLocks noGrp="1"/>
          </p:cNvSpPr>
          <p:nvPr>
            <p:ph type="title"/>
          </p:nvPr>
        </p:nvSpPr>
        <p:spPr>
          <a:xfrm>
            <a:off x="0" y="29152"/>
            <a:ext cx="6084168" cy="1239608"/>
          </a:xfrm>
          <a:prstGeom prst="rect">
            <a:avLst/>
          </a:prstGeom>
        </p:spPr>
        <p:txBody>
          <a:bodyPr vert="horz" lIns="91440" tIns="45720" rIns="9144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38094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lang="en-GB" sz="2400" b="0" i="0" kern="1200" spc="100" normalizeH="0" baseline="0" dirty="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44008" y="980728"/>
            <a:ext cx="4392488" cy="1872208"/>
          </a:xfrm>
          <a:prstGeom prst="rect">
            <a:avLst/>
          </a:prstGeom>
          <a:noFill/>
          <a:ln>
            <a:noFill/>
          </a:ln>
        </p:spPr>
        <p:style>
          <a:lnRef idx="1">
            <a:schemeClr val="dk1"/>
          </a:lnRef>
          <a:fillRef idx="2">
            <a:schemeClr val="dk1"/>
          </a:fillRef>
          <a:effectRef idx="1">
            <a:schemeClr val="dk1"/>
          </a:effectRef>
          <a:fontRef idx="none"/>
        </p:style>
        <p:txBody>
          <a:bodyPr vert="horz" lIns="91440" tIns="45720" rIns="91440" bIns="45720" rtlCol="0" anchor="ctr">
            <a:noAutofit/>
          </a:bodyPr>
          <a:lstStyle/>
          <a:p>
            <a:r>
              <a:rPr lang="en-US" dirty="0"/>
              <a:t>Click to edit Master title style</a:t>
            </a:r>
            <a:endParaRPr lang="en-GB" dirty="0"/>
          </a:p>
        </p:txBody>
      </p:sp>
    </p:spTree>
    <p:extLst>
      <p:ext uri="{BB962C8B-B14F-4D97-AF65-F5344CB8AC3E}">
        <p14:creationId xmlns:p14="http://schemas.microsoft.com/office/powerpoint/2010/main" val="21528600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85725" indent="0" algn="ctr" defTabSz="914400" rtl="0" eaLnBrk="1" latinLnBrk="0" hangingPunct="1">
        <a:spcBef>
          <a:spcPct val="0"/>
        </a:spcBef>
        <a:buNone/>
        <a:defRPr sz="2800" kern="1200">
          <a:solidFill>
            <a:schemeClr val="accent4">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5192" y="1412776"/>
            <a:ext cx="8435280"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423920" y="6492875"/>
            <a:ext cx="720080" cy="365125"/>
          </a:xfrm>
          <a:prstGeom prst="rect">
            <a:avLst/>
          </a:prstGeom>
          <a:noFill/>
          <a:ln>
            <a:noFill/>
          </a:ln>
          <a:effectLst/>
        </p:spPr>
        <p:txBody>
          <a:bodyPr vert="horz" lIns="91440" tIns="45720" rIns="91440" bIns="45720" rtlCol="0" anchor="ctr">
            <a:noAutofit/>
          </a:bodyPr>
          <a:lstStyle>
            <a:lvl1pPr algn="ctr">
              <a:defRPr lang="en-GB" sz="1600" b="1" smtClean="0">
                <a:solidFill>
                  <a:schemeClr val="tx2"/>
                </a:solidFill>
                <a:effectLst>
                  <a:outerShdw blurRad="38100" dist="38100" dir="2700000" algn="tl">
                    <a:srgbClr val="000000">
                      <a:alpha val="43137"/>
                    </a:srgbClr>
                  </a:outerShdw>
                </a:effectLst>
                <a:latin typeface="+mj-lt"/>
                <a:ea typeface="+mj-ea"/>
                <a:cs typeface="+mj-cs"/>
              </a:defRPr>
            </a:lvl1pPr>
          </a:lstStyle>
          <a:p>
            <a:pPr>
              <a:spcBef>
                <a:spcPct val="0"/>
              </a:spcBef>
            </a:pPr>
            <a:fld id="{DE70D37E-C867-47FE-9F10-9260555C453A}" type="slidenum">
              <a:rPr lang="el-GR">
                <a:solidFill>
                  <a:srgbClr val="4E5B6F"/>
                </a:solidFill>
              </a:rPr>
              <a:pPr>
                <a:spcBef>
                  <a:spcPct val="0"/>
                </a:spcBef>
              </a:pPr>
              <a:t>‹#›</a:t>
            </a:fld>
            <a:endParaRPr lang="el-GR" dirty="0">
              <a:solidFill>
                <a:srgbClr val="4E5B6F"/>
              </a:solidFill>
            </a:endParaRPr>
          </a:p>
        </p:txBody>
      </p:sp>
      <p:sp>
        <p:nvSpPr>
          <p:cNvPr id="4" name="Title Placeholder 3"/>
          <p:cNvSpPr>
            <a:spLocks noGrp="1"/>
          </p:cNvSpPr>
          <p:nvPr>
            <p:ph type="title"/>
          </p:nvPr>
        </p:nvSpPr>
        <p:spPr>
          <a:xfrm>
            <a:off x="0" y="29152"/>
            <a:ext cx="6084168" cy="1239608"/>
          </a:xfrm>
          <a:prstGeom prst="rect">
            <a:avLst/>
          </a:prstGeom>
        </p:spPr>
        <p:txBody>
          <a:bodyPr vert="horz" lIns="91440" tIns="45720" rIns="9144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9444597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spcBef>
          <a:spcPct val="0"/>
        </a:spcBef>
        <a:buNone/>
        <a:defRPr lang="en-GB" sz="2400" b="0" i="0" kern="1200" spc="100" normalizeH="0" baseline="0" dirty="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5192" y="1412776"/>
            <a:ext cx="8435280" cy="511256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423920" y="6492875"/>
            <a:ext cx="720080" cy="365125"/>
          </a:xfrm>
          <a:prstGeom prst="rect">
            <a:avLst/>
          </a:prstGeom>
          <a:noFill/>
          <a:ln>
            <a:noFill/>
          </a:ln>
          <a:effectLst/>
        </p:spPr>
        <p:txBody>
          <a:bodyPr vert="horz" lIns="91440" tIns="45720" rIns="91440" bIns="45720" rtlCol="0" anchor="ctr">
            <a:noAutofit/>
          </a:bodyPr>
          <a:lstStyle>
            <a:lvl1pPr algn="ctr">
              <a:defRPr lang="en-GB" sz="1600" b="1" smtClean="0">
                <a:solidFill>
                  <a:schemeClr val="tx2"/>
                </a:solidFill>
                <a:effectLst>
                  <a:outerShdw blurRad="38100" dist="38100" dir="2700000" algn="tl">
                    <a:srgbClr val="000000">
                      <a:alpha val="43137"/>
                    </a:srgbClr>
                  </a:outerShdw>
                </a:effectLst>
                <a:latin typeface="+mj-lt"/>
                <a:ea typeface="+mj-ea"/>
                <a:cs typeface="+mj-cs"/>
              </a:defRPr>
            </a:lvl1pPr>
          </a:lstStyle>
          <a:p>
            <a:pPr>
              <a:spcBef>
                <a:spcPct val="0"/>
              </a:spcBef>
            </a:pPr>
            <a:fld id="{DE70D37E-C867-47FE-9F10-9260555C453A}" type="slidenum">
              <a:rPr lang="el-GR">
                <a:solidFill>
                  <a:srgbClr val="4E5B6F"/>
                </a:solidFill>
              </a:rPr>
              <a:pPr>
                <a:spcBef>
                  <a:spcPct val="0"/>
                </a:spcBef>
              </a:pPr>
              <a:t>‹#›</a:t>
            </a:fld>
            <a:endParaRPr lang="el-GR" dirty="0">
              <a:solidFill>
                <a:srgbClr val="4E5B6F"/>
              </a:solidFill>
            </a:endParaRPr>
          </a:p>
        </p:txBody>
      </p:sp>
      <p:sp>
        <p:nvSpPr>
          <p:cNvPr id="4" name="Title Placeholder 3"/>
          <p:cNvSpPr>
            <a:spLocks noGrp="1"/>
          </p:cNvSpPr>
          <p:nvPr>
            <p:ph type="title"/>
          </p:nvPr>
        </p:nvSpPr>
        <p:spPr>
          <a:xfrm>
            <a:off x="0" y="29152"/>
            <a:ext cx="6084168" cy="1239608"/>
          </a:xfrm>
          <a:prstGeom prst="rect">
            <a:avLst/>
          </a:prstGeom>
        </p:spPr>
        <p:txBody>
          <a:bodyPr vert="horz" lIns="91440" tIns="45720" rIns="9144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39057011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l" defTabSz="914400" rtl="0" eaLnBrk="1" latinLnBrk="0" hangingPunct="1">
        <a:spcBef>
          <a:spcPct val="0"/>
        </a:spcBef>
        <a:buNone/>
        <a:defRPr lang="en-GB" sz="2400" b="0" i="0" kern="1200" spc="100" normalizeH="0" baseline="0" dirty="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19.xml"/><Relationship Id="rId4" Type="http://schemas.openxmlformats.org/officeDocument/2006/relationships/chart" Target="../charts/char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4.xml"/><Relationship Id="rId4" Type="http://schemas.openxmlformats.org/officeDocument/2006/relationships/chart" Target="../charts/chart23.xml"/></Relationships>
</file>

<file path=ppt/slides/_rels/slide1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27.xml"/><Relationship Id="rId4" Type="http://schemas.openxmlformats.org/officeDocument/2006/relationships/chart" Target="../charts/chart26.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chart" Target="../charts/chart31.xml"/></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chart" Target="../charts/chart32.xml"/><Relationship Id="rId7"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5.jpeg"/><Relationship Id="rId11" Type="http://schemas.openxmlformats.org/officeDocument/2006/relationships/image" Target="../media/image9.emf"/><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4.pn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hart" Target="../charts/chart34.xml"/><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gif"/><Relationship Id="rId9"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1">
                    <a:lumMod val="75000"/>
                  </a:schemeClr>
                </a:solidFill>
                <a:effectLst>
                  <a:innerShdw blurRad="63500" dist="50800" dir="10800000">
                    <a:prstClr val="black">
                      <a:alpha val="50000"/>
                    </a:prstClr>
                  </a:innerShdw>
                </a:effectLst>
              </a:rPr>
              <a:t>συνδρομητική έρευνα</a:t>
            </a:r>
            <a:endParaRPr lang="en-GB" sz="2200" dirty="0">
              <a:solidFill>
                <a:schemeClr val="accent1">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5868144" y="861864"/>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1">
                    <a:lumMod val="75000"/>
                  </a:schemeClr>
                </a:solidFill>
                <a:effectLst>
                  <a:innerShdw blurRad="63500" dist="50800" dir="10800000">
                    <a:prstClr val="black">
                      <a:alpha val="50000"/>
                    </a:prstClr>
                  </a:innerShdw>
                </a:effectLst>
              </a:rPr>
              <a:t>Σεπτέμβριος 2020</a:t>
            </a:r>
            <a:endParaRPr lang="en-GB" sz="2200" spc="100" dirty="0">
              <a:solidFill>
                <a:schemeClr val="accent1">
                  <a:lumMod val="75000"/>
                </a:schemeClr>
              </a:solidFill>
              <a:effectLst>
                <a:innerShdw blurRad="63500" dist="50800" dir="10800000">
                  <a:prstClr val="black">
                    <a:alpha val="50000"/>
                  </a:prstClr>
                </a:innerShdw>
              </a:effectLst>
            </a:endParaRPr>
          </a:p>
        </p:txBody>
      </p:sp>
      <p:sp>
        <p:nvSpPr>
          <p:cNvPr id="4" name="TextBox 3"/>
          <p:cNvSpPr txBox="1"/>
          <p:nvPr/>
        </p:nvSpPr>
        <p:spPr>
          <a:xfrm>
            <a:off x="216024" y="6237312"/>
            <a:ext cx="3275856" cy="369332"/>
          </a:xfrm>
          <a:prstGeom prst="rect">
            <a:avLst/>
          </a:prstGeom>
          <a:noFill/>
        </p:spPr>
        <p:txBody>
          <a:bodyPr wrap="square" rtlCol="0">
            <a:spAutoFit/>
          </a:bodyPr>
          <a:lstStyle/>
          <a:p>
            <a:r>
              <a:rPr lang="el-GR" b="1" dirty="0">
                <a:solidFill>
                  <a:srgbClr val="FF0000"/>
                </a:solidFill>
              </a:rPr>
              <a:t>ΑΥΣΤΗΡΑ ΕΜΠΙΣΤΕΥΤΙΚΟ</a:t>
            </a:r>
            <a:endParaRPr lang="en-US" b="1" dirty="0">
              <a:solidFill>
                <a:srgbClr val="FF0000"/>
              </a:solidFill>
            </a:endParaRPr>
          </a:p>
        </p:txBody>
      </p:sp>
    </p:spTree>
    <p:extLst>
      <p:ext uri="{BB962C8B-B14F-4D97-AF65-F5344CB8AC3E}">
        <p14:creationId xmlns:p14="http://schemas.microsoft.com/office/powerpoint/2010/main" val="337616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264696" cy="1080120"/>
          </a:xfrm>
        </p:spPr>
        <p:txBody>
          <a:bodyPr>
            <a:normAutofit fontScale="90000"/>
          </a:bodyPr>
          <a:lstStyle/>
          <a:p>
            <a:r>
              <a:rPr lang="el-GR" dirty="0"/>
              <a:t>Αξιολόγηση Πρωθυπουργού</a:t>
            </a:r>
            <a:r>
              <a:rPr lang="el-GR" sz="2700" dirty="0"/>
              <a:t/>
            </a:r>
            <a:br>
              <a:rPr lang="el-GR" sz="2700" dirty="0"/>
            </a:br>
            <a:r>
              <a:rPr lang="el-GR" sz="1600" i="1" dirty="0"/>
              <a:t>‘Ποια είναι η γνώμη σας για τον τρόπο με τον οποίο ασκεί τα καθήκοντά του μέχρι στιγμής ο Πρωθυπουργός κ. Μητσοτάκης; Θετική ή αρνητική;’</a:t>
            </a:r>
            <a:endParaRPr lang="en-US" sz="16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244845932"/>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ψήφισαν/ΔΑ</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10</a:t>
            </a:fld>
            <a:endParaRPr lang="en-GB" dirty="0">
              <a:solidFill>
                <a:srgbClr val="4E5B6F"/>
              </a:solidFill>
            </a:endParaRPr>
          </a:p>
        </p:txBody>
      </p:sp>
      <p:sp>
        <p:nvSpPr>
          <p:cNvPr id="25" name="Text Placeholder 6">
            <a:extLst>
              <a:ext uri="{FF2B5EF4-FFF2-40B4-BE49-F238E27FC236}">
                <a16:creationId xmlns:a16="http://schemas.microsoft.com/office/drawing/2014/main" xmlns="" id="{1C6AC9DA-AFA2-4C3E-9C77-3227FA6DE0E7}"/>
              </a:ext>
            </a:extLst>
          </p:cNvPr>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26" name="Content Placeholder 9">
            <a:extLst>
              <a:ext uri="{FF2B5EF4-FFF2-40B4-BE49-F238E27FC236}">
                <a16:creationId xmlns:a16="http://schemas.microsoft.com/office/drawing/2014/main" xmlns="" id="{EF975382-1E58-4872-B108-952B2722A368}"/>
              </a:ext>
            </a:extLst>
          </p:cNvPr>
          <p:cNvGraphicFramePr>
            <a:graphicFrameLocks noGrp="1"/>
          </p:cNvGraphicFramePr>
          <p:nvPr>
            <p:ph sz="quarter" idx="4"/>
            <p:extLst>
              <p:ext uri="{D42A27DB-BD31-4B8C-83A1-F6EECF244321}">
                <p14:modId xmlns:p14="http://schemas.microsoft.com/office/powerpoint/2010/main" val="3115676357"/>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cxnSp>
        <p:nvCxnSpPr>
          <p:cNvPr id="27" name="Straight Connector 26">
            <a:extLst>
              <a:ext uri="{FF2B5EF4-FFF2-40B4-BE49-F238E27FC236}">
                <a16:creationId xmlns:a16="http://schemas.microsoft.com/office/drawing/2014/main" xmlns="" id="{5AE38115-FFAC-4D59-8CBE-55A1B352CCB8}"/>
              </a:ext>
            </a:extLst>
          </p:cNvPr>
          <p:cNvCxnSpPr/>
          <p:nvPr/>
        </p:nvCxnSpPr>
        <p:spPr>
          <a:xfrm>
            <a:off x="6084168" y="2385444"/>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8BA8B73A-003F-4D2C-AEDA-B0D465579BE7}"/>
              </a:ext>
            </a:extLst>
          </p:cNvPr>
          <p:cNvSpPr txBox="1"/>
          <p:nvPr/>
        </p:nvSpPr>
        <p:spPr>
          <a:xfrm>
            <a:off x="6012160" y="2205444"/>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29" name="Straight Connector 28">
            <a:extLst>
              <a:ext uri="{FF2B5EF4-FFF2-40B4-BE49-F238E27FC236}">
                <a16:creationId xmlns:a16="http://schemas.microsoft.com/office/drawing/2014/main" xmlns="" id="{A332440B-2CA9-4714-9E6D-2BB2EC305B31}"/>
              </a:ext>
            </a:extLst>
          </p:cNvPr>
          <p:cNvCxnSpPr/>
          <p:nvPr/>
        </p:nvCxnSpPr>
        <p:spPr>
          <a:xfrm>
            <a:off x="6084168" y="44365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xmlns="" id="{40FBAE67-C7C9-4EE5-8263-674A9CE674C7}"/>
              </a:ext>
            </a:extLst>
          </p:cNvPr>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16" name="Text Placeholder 4">
            <a:extLst>
              <a:ext uri="{FF2B5EF4-FFF2-40B4-BE49-F238E27FC236}">
                <a16:creationId xmlns:a16="http://schemas.microsoft.com/office/drawing/2014/main" xmlns="" id="{CEE5B774-4827-46C7-90DB-D00FEDCDB7A2}"/>
              </a:ext>
            </a:extLst>
          </p:cNvPr>
          <p:cNvSpPr txBox="1">
            <a:spLocks/>
          </p:cNvSpPr>
          <p:nvPr/>
        </p:nvSpPr>
        <p:spPr>
          <a:xfrm>
            <a:off x="360817" y="4149079"/>
            <a:ext cx="4097274" cy="241623"/>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solidFill>
                  <a:prstClr val="black"/>
                </a:solidFill>
              </a:rPr>
              <a:t>Διαχρονικά στοιχεία</a:t>
            </a:r>
            <a:endParaRPr lang="en-US" sz="1300" b="1" u="sng" dirty="0">
              <a:solidFill>
                <a:prstClr val="black"/>
              </a:solidFill>
            </a:endParaRPr>
          </a:p>
        </p:txBody>
      </p:sp>
      <p:graphicFrame>
        <p:nvGraphicFramePr>
          <p:cNvPr id="17" name="Content Placeholder 8">
            <a:extLst>
              <a:ext uri="{FF2B5EF4-FFF2-40B4-BE49-F238E27FC236}">
                <a16:creationId xmlns:a16="http://schemas.microsoft.com/office/drawing/2014/main" xmlns="" id="{26F24B50-E015-4384-8CF4-57E1301F0378}"/>
              </a:ext>
            </a:extLst>
          </p:cNvPr>
          <p:cNvGraphicFramePr>
            <a:graphicFrameLocks/>
          </p:cNvGraphicFramePr>
          <p:nvPr>
            <p:extLst>
              <p:ext uri="{D42A27DB-BD31-4B8C-83A1-F6EECF244321}">
                <p14:modId xmlns:p14="http://schemas.microsoft.com/office/powerpoint/2010/main" val="2055840213"/>
              </p:ext>
            </p:extLst>
          </p:nvPr>
        </p:nvGraphicFramePr>
        <p:xfrm>
          <a:off x="359982" y="4390703"/>
          <a:ext cx="4097274" cy="1990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527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264696" cy="1080120"/>
          </a:xfrm>
        </p:spPr>
        <p:txBody>
          <a:bodyPr>
            <a:normAutofit/>
          </a:bodyPr>
          <a:lstStyle/>
          <a:p>
            <a:r>
              <a:rPr lang="el-GR" sz="2200" dirty="0"/>
              <a:t>Αξιολόγηση Αξιωματικής Αντιπολίτευσης</a:t>
            </a:r>
            <a:r>
              <a:rPr lang="el-GR" dirty="0"/>
              <a:t/>
            </a:r>
            <a:br>
              <a:rPr lang="el-GR" dirty="0"/>
            </a:br>
            <a:r>
              <a:rPr lang="el-GR" sz="1400" i="1" dirty="0"/>
              <a:t>‘Ποια είναι η εντύπωση σας για την Αξιωματική Αντιπολίτευση του ΣΥΡΙΖΑ; Θετική ή αρνητική;’</a:t>
            </a:r>
            <a:endParaRPr lang="en-US" sz="14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197801588"/>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ψήφισαν/ΔΑ</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11</a:t>
            </a:fld>
            <a:endParaRPr lang="en-GB" dirty="0">
              <a:solidFill>
                <a:srgbClr val="4E5B6F"/>
              </a:solidFill>
            </a:endParaRPr>
          </a:p>
        </p:txBody>
      </p:sp>
      <p:sp>
        <p:nvSpPr>
          <p:cNvPr id="21" name="Text Placeholder 6">
            <a:extLst>
              <a:ext uri="{FF2B5EF4-FFF2-40B4-BE49-F238E27FC236}">
                <a16:creationId xmlns:a16="http://schemas.microsoft.com/office/drawing/2014/main" xmlns="" id="{7A06B595-0004-469A-AC18-E362FBC2193D}"/>
              </a:ext>
            </a:extLst>
          </p:cNvPr>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22" name="Content Placeholder 9">
            <a:extLst>
              <a:ext uri="{FF2B5EF4-FFF2-40B4-BE49-F238E27FC236}">
                <a16:creationId xmlns:a16="http://schemas.microsoft.com/office/drawing/2014/main" xmlns="" id="{45F1EEF0-7B31-41FE-BB5B-0066ABD897A2}"/>
              </a:ext>
            </a:extLst>
          </p:cNvPr>
          <p:cNvGraphicFramePr>
            <a:graphicFrameLocks noGrp="1"/>
          </p:cNvGraphicFramePr>
          <p:nvPr>
            <p:ph sz="quarter" idx="4"/>
            <p:extLst>
              <p:ext uri="{D42A27DB-BD31-4B8C-83A1-F6EECF244321}">
                <p14:modId xmlns:p14="http://schemas.microsoft.com/office/powerpoint/2010/main" val="1193710380"/>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a:extLst>
              <a:ext uri="{FF2B5EF4-FFF2-40B4-BE49-F238E27FC236}">
                <a16:creationId xmlns:a16="http://schemas.microsoft.com/office/drawing/2014/main" xmlns="" id="{9C97E401-1489-47CE-A8D3-D9EDDF563AB5}"/>
              </a:ext>
            </a:extLst>
          </p:cNvPr>
          <p:cNvCxnSpPr/>
          <p:nvPr/>
        </p:nvCxnSpPr>
        <p:spPr>
          <a:xfrm>
            <a:off x="6084168" y="2385444"/>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FE9BD4E0-0254-48B0-8EE4-B95909BEC20E}"/>
              </a:ext>
            </a:extLst>
          </p:cNvPr>
          <p:cNvSpPr txBox="1"/>
          <p:nvPr/>
        </p:nvSpPr>
        <p:spPr>
          <a:xfrm>
            <a:off x="6012160" y="2205444"/>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27" name="Straight Connector 26">
            <a:extLst>
              <a:ext uri="{FF2B5EF4-FFF2-40B4-BE49-F238E27FC236}">
                <a16:creationId xmlns:a16="http://schemas.microsoft.com/office/drawing/2014/main" xmlns="" id="{8275DE7C-0D4D-4F8E-A637-E43279874D58}"/>
              </a:ext>
            </a:extLst>
          </p:cNvPr>
          <p:cNvCxnSpPr/>
          <p:nvPr/>
        </p:nvCxnSpPr>
        <p:spPr>
          <a:xfrm>
            <a:off x="6084168" y="44365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7A5C4ADF-A76C-475A-AE42-3D4F64B2BF71}"/>
              </a:ext>
            </a:extLst>
          </p:cNvPr>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16" name="Text Placeholder 4">
            <a:extLst>
              <a:ext uri="{FF2B5EF4-FFF2-40B4-BE49-F238E27FC236}">
                <a16:creationId xmlns:a16="http://schemas.microsoft.com/office/drawing/2014/main" xmlns="" id="{07EE1032-D4B6-4DD7-99FE-16A9FC868A64}"/>
              </a:ext>
            </a:extLst>
          </p:cNvPr>
          <p:cNvSpPr txBox="1">
            <a:spLocks/>
          </p:cNvSpPr>
          <p:nvPr/>
        </p:nvSpPr>
        <p:spPr>
          <a:xfrm>
            <a:off x="360817" y="4149079"/>
            <a:ext cx="4097274" cy="241623"/>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solidFill>
                  <a:prstClr val="black"/>
                </a:solidFill>
              </a:rPr>
              <a:t>Διαχρονικά στοιχεία</a:t>
            </a:r>
            <a:endParaRPr lang="en-US" sz="1300" b="1" u="sng" dirty="0">
              <a:solidFill>
                <a:prstClr val="black"/>
              </a:solidFill>
            </a:endParaRPr>
          </a:p>
        </p:txBody>
      </p:sp>
      <p:graphicFrame>
        <p:nvGraphicFramePr>
          <p:cNvPr id="17" name="Content Placeholder 8">
            <a:extLst>
              <a:ext uri="{FF2B5EF4-FFF2-40B4-BE49-F238E27FC236}">
                <a16:creationId xmlns:a16="http://schemas.microsoft.com/office/drawing/2014/main" xmlns="" id="{B5B934FC-17C5-4910-8E4C-E54A260DB682}"/>
              </a:ext>
            </a:extLst>
          </p:cNvPr>
          <p:cNvGraphicFramePr>
            <a:graphicFrameLocks/>
          </p:cNvGraphicFramePr>
          <p:nvPr>
            <p:extLst>
              <p:ext uri="{D42A27DB-BD31-4B8C-83A1-F6EECF244321}">
                <p14:modId xmlns:p14="http://schemas.microsoft.com/office/powerpoint/2010/main" val="4292408073"/>
              </p:ext>
            </p:extLst>
          </p:nvPr>
        </p:nvGraphicFramePr>
        <p:xfrm>
          <a:off x="359982" y="4390703"/>
          <a:ext cx="4097274" cy="1990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3462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44624"/>
            <a:ext cx="6552728" cy="1080120"/>
          </a:xfrm>
        </p:spPr>
        <p:txBody>
          <a:bodyPr>
            <a:normAutofit fontScale="90000"/>
          </a:bodyPr>
          <a:lstStyle/>
          <a:p>
            <a:r>
              <a:rPr lang="el-GR" dirty="0"/>
              <a:t>Αξιολόγηση αρχηγού Αξιωματικής Αντιπολίτευσης</a:t>
            </a:r>
            <a:br>
              <a:rPr lang="el-GR" dirty="0"/>
            </a:br>
            <a:r>
              <a:rPr lang="el-GR" sz="1400" i="1" dirty="0"/>
              <a:t>‘Ποια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a:t>
            </a:r>
            <a:endParaRPr lang="en-US" sz="14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49813256"/>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ψήφισαν/ΔΑ</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12</a:t>
            </a:fld>
            <a:endParaRPr lang="en-GB" dirty="0">
              <a:solidFill>
                <a:srgbClr val="4E5B6F"/>
              </a:solidFill>
            </a:endParaRPr>
          </a:p>
        </p:txBody>
      </p:sp>
      <p:sp>
        <p:nvSpPr>
          <p:cNvPr id="21" name="Text Placeholder 6">
            <a:extLst>
              <a:ext uri="{FF2B5EF4-FFF2-40B4-BE49-F238E27FC236}">
                <a16:creationId xmlns:a16="http://schemas.microsoft.com/office/drawing/2014/main" xmlns="" id="{54623DEC-A586-44B1-89E5-8F4E017E2B0D}"/>
              </a:ext>
            </a:extLst>
          </p:cNvPr>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22" name="Content Placeholder 9">
            <a:extLst>
              <a:ext uri="{FF2B5EF4-FFF2-40B4-BE49-F238E27FC236}">
                <a16:creationId xmlns:a16="http://schemas.microsoft.com/office/drawing/2014/main" xmlns="" id="{8DA822A2-4061-4EF0-BDA3-05462D9D3FE7}"/>
              </a:ext>
            </a:extLst>
          </p:cNvPr>
          <p:cNvGraphicFramePr>
            <a:graphicFrameLocks noGrp="1"/>
          </p:cNvGraphicFramePr>
          <p:nvPr>
            <p:ph sz="quarter" idx="4"/>
            <p:extLst>
              <p:ext uri="{D42A27DB-BD31-4B8C-83A1-F6EECF244321}">
                <p14:modId xmlns:p14="http://schemas.microsoft.com/office/powerpoint/2010/main" val="1347971182"/>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cxnSp>
        <p:nvCxnSpPr>
          <p:cNvPr id="25" name="Straight Connector 24">
            <a:extLst>
              <a:ext uri="{FF2B5EF4-FFF2-40B4-BE49-F238E27FC236}">
                <a16:creationId xmlns:a16="http://schemas.microsoft.com/office/drawing/2014/main" xmlns="" id="{7ACB98CB-782C-43DB-A73F-81D45B6D7D22}"/>
              </a:ext>
            </a:extLst>
          </p:cNvPr>
          <p:cNvCxnSpPr/>
          <p:nvPr/>
        </p:nvCxnSpPr>
        <p:spPr>
          <a:xfrm>
            <a:off x="6084168" y="2385444"/>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2E3CD2CD-9FDC-45B7-B841-16591F928C4E}"/>
              </a:ext>
            </a:extLst>
          </p:cNvPr>
          <p:cNvSpPr txBox="1"/>
          <p:nvPr/>
        </p:nvSpPr>
        <p:spPr>
          <a:xfrm>
            <a:off x="6012160" y="2205444"/>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27" name="Straight Connector 26">
            <a:extLst>
              <a:ext uri="{FF2B5EF4-FFF2-40B4-BE49-F238E27FC236}">
                <a16:creationId xmlns:a16="http://schemas.microsoft.com/office/drawing/2014/main" xmlns="" id="{F1140897-FA70-4467-96A0-C0C8A761E58B}"/>
              </a:ext>
            </a:extLst>
          </p:cNvPr>
          <p:cNvCxnSpPr/>
          <p:nvPr/>
        </p:nvCxnSpPr>
        <p:spPr>
          <a:xfrm>
            <a:off x="6084168" y="44365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4B3A0C34-BB9A-4E7D-93FC-4601A39E131C}"/>
              </a:ext>
            </a:extLst>
          </p:cNvPr>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16" name="Text Placeholder 4">
            <a:extLst>
              <a:ext uri="{FF2B5EF4-FFF2-40B4-BE49-F238E27FC236}">
                <a16:creationId xmlns:a16="http://schemas.microsoft.com/office/drawing/2014/main" xmlns="" id="{1DAFB0AB-7871-4641-B472-57AE4861EBFC}"/>
              </a:ext>
            </a:extLst>
          </p:cNvPr>
          <p:cNvSpPr txBox="1">
            <a:spLocks/>
          </p:cNvSpPr>
          <p:nvPr/>
        </p:nvSpPr>
        <p:spPr>
          <a:xfrm>
            <a:off x="360817" y="4149079"/>
            <a:ext cx="4097274" cy="241623"/>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solidFill>
                  <a:prstClr val="black"/>
                </a:solidFill>
              </a:rPr>
              <a:t>Διαχρονικά στοιχεία</a:t>
            </a:r>
            <a:endParaRPr lang="en-US" sz="1300" b="1" u="sng" dirty="0">
              <a:solidFill>
                <a:prstClr val="black"/>
              </a:solidFill>
            </a:endParaRPr>
          </a:p>
        </p:txBody>
      </p:sp>
      <p:graphicFrame>
        <p:nvGraphicFramePr>
          <p:cNvPr id="17" name="Content Placeholder 8">
            <a:extLst>
              <a:ext uri="{FF2B5EF4-FFF2-40B4-BE49-F238E27FC236}">
                <a16:creationId xmlns:a16="http://schemas.microsoft.com/office/drawing/2014/main" xmlns="" id="{27545DB1-E146-419D-8093-A5543EBA2FB1}"/>
              </a:ext>
            </a:extLst>
          </p:cNvPr>
          <p:cNvGraphicFramePr>
            <a:graphicFrameLocks/>
          </p:cNvGraphicFramePr>
          <p:nvPr>
            <p:extLst>
              <p:ext uri="{D42A27DB-BD31-4B8C-83A1-F6EECF244321}">
                <p14:modId xmlns:p14="http://schemas.microsoft.com/office/powerpoint/2010/main" val="117875656"/>
              </p:ext>
            </p:extLst>
          </p:nvPr>
        </p:nvGraphicFramePr>
        <p:xfrm>
          <a:off x="359982" y="4390703"/>
          <a:ext cx="4097274" cy="1990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8714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spcBef>
                <a:spcPct val="0"/>
              </a:spcBef>
            </a:pPr>
            <a:fld id="{DE70D37E-C867-47FE-9F10-9260555C453A}" type="slidenum">
              <a:rPr sz="1600" smtClean="0">
                <a:solidFill>
                  <a:srgbClr val="4E5B6F"/>
                </a:solidFill>
              </a:rPr>
              <a:pPr>
                <a:spcBef>
                  <a:spcPct val="0"/>
                </a:spcBef>
              </a:pPr>
              <a:t>13</a:t>
            </a:fld>
            <a:endParaRPr sz="1600" dirty="0">
              <a:solidFill>
                <a:srgbClr val="4E5B6F"/>
              </a:solidFill>
            </a:endParaRPr>
          </a:p>
        </p:txBody>
      </p:sp>
      <p:sp>
        <p:nvSpPr>
          <p:cNvPr id="2" name="Title 1"/>
          <p:cNvSpPr>
            <a:spLocks noGrp="1"/>
          </p:cNvSpPr>
          <p:nvPr>
            <p:ph type="title"/>
          </p:nvPr>
        </p:nvSpPr>
        <p:spPr>
          <a:xfrm>
            <a:off x="35496" y="116632"/>
            <a:ext cx="6192688" cy="1080120"/>
          </a:xfrm>
        </p:spPr>
        <p:txBody>
          <a:bodyPr/>
          <a:lstStyle/>
          <a:p>
            <a:r>
              <a:rPr lang="el-GR" sz="2200" dirty="0"/>
              <a:t>Εντυπώσεις από το έργο της Κυβέρνησης ανά τομέα</a:t>
            </a:r>
            <a:endParaRPr lang="en-US" sz="2200" i="1" dirty="0"/>
          </a:p>
        </p:txBody>
      </p:sp>
      <p:graphicFrame>
        <p:nvGraphicFramePr>
          <p:cNvPr id="20" name="Content Placeholder 9">
            <a:extLst>
              <a:ext uri="{FF2B5EF4-FFF2-40B4-BE49-F238E27FC236}">
                <a16:creationId xmlns:a16="http://schemas.microsoft.com/office/drawing/2014/main" xmlns="" id="{A581D63F-08B4-4987-B186-FC1CBAC730A0}"/>
              </a:ext>
            </a:extLst>
          </p:cNvPr>
          <p:cNvGraphicFramePr>
            <a:graphicFrameLocks/>
          </p:cNvGraphicFramePr>
          <p:nvPr>
            <p:extLst>
              <p:ext uri="{D42A27DB-BD31-4B8C-83A1-F6EECF244321}">
                <p14:modId xmlns:p14="http://schemas.microsoft.com/office/powerpoint/2010/main" val="899404009"/>
              </p:ext>
            </p:extLst>
          </p:nvPr>
        </p:nvGraphicFramePr>
        <p:xfrm>
          <a:off x="215900" y="1268760"/>
          <a:ext cx="7607311"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05ACE57A-3CBB-46B0-B1E3-58C30863E835}"/>
              </a:ext>
            </a:extLst>
          </p:cNvPr>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
        <p:nvSpPr>
          <p:cNvPr id="3" name="TextBox 2">
            <a:extLst>
              <a:ext uri="{FF2B5EF4-FFF2-40B4-BE49-F238E27FC236}">
                <a16:creationId xmlns:a16="http://schemas.microsoft.com/office/drawing/2014/main" xmlns="" id="{62DFF365-0FB6-48D9-B3CD-3BBEE66D9B97}"/>
              </a:ext>
            </a:extLst>
          </p:cNvPr>
          <p:cNvSpPr txBox="1"/>
          <p:nvPr/>
        </p:nvSpPr>
        <p:spPr>
          <a:xfrm>
            <a:off x="7956376" y="1844824"/>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-7</a:t>
            </a:r>
          </a:p>
        </p:txBody>
      </p:sp>
      <p:sp>
        <p:nvSpPr>
          <p:cNvPr id="4" name="TextBox 3">
            <a:extLst>
              <a:ext uri="{FF2B5EF4-FFF2-40B4-BE49-F238E27FC236}">
                <a16:creationId xmlns:a16="http://schemas.microsoft.com/office/drawing/2014/main" xmlns="" id="{AC7890DC-E769-4611-9C28-9C1913BDF3AF}"/>
              </a:ext>
            </a:extLst>
          </p:cNvPr>
          <p:cNvSpPr txBox="1"/>
          <p:nvPr/>
        </p:nvSpPr>
        <p:spPr>
          <a:xfrm>
            <a:off x="7956376" y="2132856"/>
            <a:ext cx="360040" cy="2308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900" b="1" dirty="0">
                <a:solidFill>
                  <a:srgbClr val="FF0000"/>
                </a:solidFill>
              </a:rPr>
              <a:t>-26</a:t>
            </a:r>
          </a:p>
        </p:txBody>
      </p:sp>
      <p:sp>
        <p:nvSpPr>
          <p:cNvPr id="5" name="TextBox 4">
            <a:extLst>
              <a:ext uri="{FF2B5EF4-FFF2-40B4-BE49-F238E27FC236}">
                <a16:creationId xmlns:a16="http://schemas.microsoft.com/office/drawing/2014/main" xmlns="" id="{385186AD-D2A8-4DB5-9EFF-951BDB687D68}"/>
              </a:ext>
            </a:extLst>
          </p:cNvPr>
          <p:cNvSpPr txBox="1"/>
          <p:nvPr/>
        </p:nvSpPr>
        <p:spPr>
          <a:xfrm>
            <a:off x="7956376" y="2420888"/>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0</a:t>
            </a:r>
          </a:p>
        </p:txBody>
      </p:sp>
      <p:sp>
        <p:nvSpPr>
          <p:cNvPr id="10" name="TextBox 9">
            <a:extLst>
              <a:ext uri="{FF2B5EF4-FFF2-40B4-BE49-F238E27FC236}">
                <a16:creationId xmlns:a16="http://schemas.microsoft.com/office/drawing/2014/main" xmlns="" id="{1FD029AE-DDE3-4F6B-B272-FC8A5ECEA0F5}"/>
              </a:ext>
            </a:extLst>
          </p:cNvPr>
          <p:cNvSpPr txBox="1"/>
          <p:nvPr/>
        </p:nvSpPr>
        <p:spPr>
          <a:xfrm>
            <a:off x="7956376" y="2750731"/>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-1</a:t>
            </a:r>
          </a:p>
        </p:txBody>
      </p:sp>
      <p:sp>
        <p:nvSpPr>
          <p:cNvPr id="12" name="TextBox 11">
            <a:extLst>
              <a:ext uri="{FF2B5EF4-FFF2-40B4-BE49-F238E27FC236}">
                <a16:creationId xmlns:a16="http://schemas.microsoft.com/office/drawing/2014/main" xmlns="" id="{1904C0D0-DAA7-431D-B7AD-4682B4A529E9}"/>
              </a:ext>
            </a:extLst>
          </p:cNvPr>
          <p:cNvSpPr txBox="1"/>
          <p:nvPr/>
        </p:nvSpPr>
        <p:spPr>
          <a:xfrm>
            <a:off x="7956376" y="3038763"/>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-0</a:t>
            </a:r>
          </a:p>
        </p:txBody>
      </p:sp>
      <p:sp>
        <p:nvSpPr>
          <p:cNvPr id="14" name="TextBox 13">
            <a:extLst>
              <a:ext uri="{FF2B5EF4-FFF2-40B4-BE49-F238E27FC236}">
                <a16:creationId xmlns:a16="http://schemas.microsoft.com/office/drawing/2014/main" xmlns="" id="{29E7D088-DDE1-4FAD-8A71-7D1DFC6E7D5B}"/>
              </a:ext>
            </a:extLst>
          </p:cNvPr>
          <p:cNvSpPr txBox="1"/>
          <p:nvPr/>
        </p:nvSpPr>
        <p:spPr>
          <a:xfrm>
            <a:off x="7956376" y="3326795"/>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-8</a:t>
            </a:r>
          </a:p>
        </p:txBody>
      </p:sp>
      <p:sp>
        <p:nvSpPr>
          <p:cNvPr id="16" name="TextBox 15">
            <a:extLst>
              <a:ext uri="{FF2B5EF4-FFF2-40B4-BE49-F238E27FC236}">
                <a16:creationId xmlns:a16="http://schemas.microsoft.com/office/drawing/2014/main" xmlns="" id="{60A30BA6-0208-4D83-9040-A43FA739D934}"/>
              </a:ext>
            </a:extLst>
          </p:cNvPr>
          <p:cNvSpPr txBox="1"/>
          <p:nvPr/>
        </p:nvSpPr>
        <p:spPr>
          <a:xfrm>
            <a:off x="7956376" y="3645024"/>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-8</a:t>
            </a:r>
          </a:p>
        </p:txBody>
      </p:sp>
      <p:sp>
        <p:nvSpPr>
          <p:cNvPr id="18" name="TextBox 17">
            <a:extLst>
              <a:ext uri="{FF2B5EF4-FFF2-40B4-BE49-F238E27FC236}">
                <a16:creationId xmlns:a16="http://schemas.microsoft.com/office/drawing/2014/main" xmlns="" id="{D144CE07-4E9F-4164-BD65-982F5E2EEB5A}"/>
              </a:ext>
            </a:extLst>
          </p:cNvPr>
          <p:cNvSpPr txBox="1"/>
          <p:nvPr/>
        </p:nvSpPr>
        <p:spPr>
          <a:xfrm>
            <a:off x="7956376" y="3933056"/>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-5</a:t>
            </a:r>
          </a:p>
        </p:txBody>
      </p:sp>
      <p:sp>
        <p:nvSpPr>
          <p:cNvPr id="22" name="TextBox 21">
            <a:extLst>
              <a:ext uri="{FF2B5EF4-FFF2-40B4-BE49-F238E27FC236}">
                <a16:creationId xmlns:a16="http://schemas.microsoft.com/office/drawing/2014/main" xmlns="" id="{CB119BE8-0A03-4E70-8FF4-E3F4C1DFA306}"/>
              </a:ext>
            </a:extLst>
          </p:cNvPr>
          <p:cNvSpPr txBox="1"/>
          <p:nvPr/>
        </p:nvSpPr>
        <p:spPr>
          <a:xfrm>
            <a:off x="7956376" y="4262899"/>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-2</a:t>
            </a:r>
          </a:p>
        </p:txBody>
      </p:sp>
      <p:sp>
        <p:nvSpPr>
          <p:cNvPr id="24" name="TextBox 23">
            <a:extLst>
              <a:ext uri="{FF2B5EF4-FFF2-40B4-BE49-F238E27FC236}">
                <a16:creationId xmlns:a16="http://schemas.microsoft.com/office/drawing/2014/main" xmlns="" id="{87905358-30FC-4E67-A796-2C4E822E4B5B}"/>
              </a:ext>
            </a:extLst>
          </p:cNvPr>
          <p:cNvSpPr txBox="1"/>
          <p:nvPr/>
        </p:nvSpPr>
        <p:spPr>
          <a:xfrm>
            <a:off x="7956376" y="4550931"/>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-7</a:t>
            </a:r>
          </a:p>
        </p:txBody>
      </p:sp>
      <p:sp>
        <p:nvSpPr>
          <p:cNvPr id="26" name="TextBox 25">
            <a:extLst>
              <a:ext uri="{FF2B5EF4-FFF2-40B4-BE49-F238E27FC236}">
                <a16:creationId xmlns:a16="http://schemas.microsoft.com/office/drawing/2014/main" xmlns="" id="{3D70BAA4-F94A-43BA-B143-3EAFD6805CEF}"/>
              </a:ext>
            </a:extLst>
          </p:cNvPr>
          <p:cNvSpPr txBox="1"/>
          <p:nvPr/>
        </p:nvSpPr>
        <p:spPr>
          <a:xfrm>
            <a:off x="7956376" y="4869160"/>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-2</a:t>
            </a:r>
          </a:p>
        </p:txBody>
      </p:sp>
      <p:sp>
        <p:nvSpPr>
          <p:cNvPr id="28" name="TextBox 27">
            <a:extLst>
              <a:ext uri="{FF2B5EF4-FFF2-40B4-BE49-F238E27FC236}">
                <a16:creationId xmlns:a16="http://schemas.microsoft.com/office/drawing/2014/main" xmlns="" id="{19C8905D-C738-40DB-AB34-25AD94EBC1B3}"/>
              </a:ext>
            </a:extLst>
          </p:cNvPr>
          <p:cNvSpPr txBox="1"/>
          <p:nvPr/>
        </p:nvSpPr>
        <p:spPr>
          <a:xfrm>
            <a:off x="7956376" y="5157192"/>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1</a:t>
            </a:r>
          </a:p>
        </p:txBody>
      </p:sp>
      <p:sp>
        <p:nvSpPr>
          <p:cNvPr id="30" name="TextBox 29">
            <a:extLst>
              <a:ext uri="{FF2B5EF4-FFF2-40B4-BE49-F238E27FC236}">
                <a16:creationId xmlns:a16="http://schemas.microsoft.com/office/drawing/2014/main" xmlns="" id="{A8E1AD84-898D-48A3-B91B-AB68ABA93D5F}"/>
              </a:ext>
            </a:extLst>
          </p:cNvPr>
          <p:cNvSpPr txBox="1"/>
          <p:nvPr/>
        </p:nvSpPr>
        <p:spPr>
          <a:xfrm>
            <a:off x="7956376" y="5445224"/>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-5</a:t>
            </a:r>
          </a:p>
        </p:txBody>
      </p:sp>
      <p:sp>
        <p:nvSpPr>
          <p:cNvPr id="32" name="TextBox 31">
            <a:extLst>
              <a:ext uri="{FF2B5EF4-FFF2-40B4-BE49-F238E27FC236}">
                <a16:creationId xmlns:a16="http://schemas.microsoft.com/office/drawing/2014/main" xmlns="" id="{51D9E225-5B4E-4E98-AC31-DF301DB5EB86}"/>
              </a:ext>
            </a:extLst>
          </p:cNvPr>
          <p:cNvSpPr txBox="1"/>
          <p:nvPr/>
        </p:nvSpPr>
        <p:spPr>
          <a:xfrm>
            <a:off x="7956376" y="5733256"/>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-1</a:t>
            </a:r>
          </a:p>
        </p:txBody>
      </p:sp>
      <p:sp>
        <p:nvSpPr>
          <p:cNvPr id="34" name="TextBox 33">
            <a:extLst>
              <a:ext uri="{FF2B5EF4-FFF2-40B4-BE49-F238E27FC236}">
                <a16:creationId xmlns:a16="http://schemas.microsoft.com/office/drawing/2014/main" xmlns="" id="{0707F2CC-4E7A-468E-8D1F-8AED63ABCB80}"/>
              </a:ext>
            </a:extLst>
          </p:cNvPr>
          <p:cNvSpPr txBox="1"/>
          <p:nvPr/>
        </p:nvSpPr>
        <p:spPr>
          <a:xfrm>
            <a:off x="7956376" y="6021288"/>
            <a:ext cx="360040" cy="24622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-9</a:t>
            </a:r>
          </a:p>
        </p:txBody>
      </p:sp>
      <p:sp>
        <p:nvSpPr>
          <p:cNvPr id="36" name="TextBox 35">
            <a:extLst>
              <a:ext uri="{FF2B5EF4-FFF2-40B4-BE49-F238E27FC236}">
                <a16:creationId xmlns:a16="http://schemas.microsoft.com/office/drawing/2014/main" xmlns="" id="{9AA68927-729E-45CC-93C5-ED4DB933EB6D}"/>
              </a:ext>
            </a:extLst>
          </p:cNvPr>
          <p:cNvSpPr txBox="1"/>
          <p:nvPr/>
        </p:nvSpPr>
        <p:spPr>
          <a:xfrm>
            <a:off x="7668344" y="1340768"/>
            <a:ext cx="971724"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000" b="1" dirty="0"/>
              <a:t>Διαφορά με Ιούνιο 2020</a:t>
            </a:r>
          </a:p>
        </p:txBody>
      </p:sp>
    </p:spTree>
    <p:extLst>
      <p:ext uri="{BB962C8B-B14F-4D97-AF65-F5344CB8AC3E}">
        <p14:creationId xmlns:p14="http://schemas.microsoft.com/office/powerpoint/2010/main" val="397996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96" y="116632"/>
            <a:ext cx="6264696" cy="1080120"/>
          </a:xfrm>
        </p:spPr>
        <p:txBody>
          <a:bodyPr>
            <a:normAutofit fontScale="90000"/>
          </a:bodyPr>
          <a:lstStyle/>
          <a:p>
            <a:r>
              <a:rPr lang="el-GR" dirty="0"/>
              <a:t>Καλύτερος υπουργός της Κυβέρνησης</a:t>
            </a:r>
            <a:r>
              <a:rPr lang="el-GR" sz="2700" dirty="0"/>
              <a:t/>
            </a:r>
            <a:br>
              <a:rPr lang="el-GR" sz="2700" dirty="0"/>
            </a:br>
            <a:r>
              <a:rPr lang="el-GR" sz="1600" i="1" dirty="0"/>
              <a:t>‘</a:t>
            </a:r>
            <a:r>
              <a:rPr lang="el-GR" sz="1600" b="1" i="1" dirty="0"/>
              <a:t>Ποιον θεωρείτε μέχρι τώρα καλύτερο υπουργό της Κυβέρνησης; Και ποιον άλλον;</a:t>
            </a:r>
            <a:r>
              <a:rPr lang="el-GR" sz="1600" i="1" dirty="0"/>
              <a:t>’</a:t>
            </a:r>
            <a:br>
              <a:rPr lang="el-GR" sz="1600" i="1" dirty="0"/>
            </a:br>
            <a:r>
              <a:rPr lang="el-GR" sz="1600" u="sng" dirty="0"/>
              <a:t>αυθόρμητες αναφορές </a:t>
            </a:r>
            <a:endParaRPr lang="en-US" sz="1600" u="sng"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785738780"/>
              </p:ext>
            </p:extLst>
          </p:nvPr>
        </p:nvGraphicFramePr>
        <p:xfrm>
          <a:off x="107504" y="1841789"/>
          <a:ext cx="5256585" cy="439552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2" name="Text Placeholder 4"/>
          <p:cNvSpPr>
            <a:spLocks noGrp="1"/>
          </p:cNvSpPr>
          <p:nvPr>
            <p:ph type="body" idx="1"/>
          </p:nvPr>
        </p:nvSpPr>
        <p:spPr>
          <a:xfrm>
            <a:off x="121669" y="1625798"/>
            <a:ext cx="5244834"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sp>
        <p:nvSpPr>
          <p:cNvPr id="19" name="Rectangle 18"/>
          <p:cNvSpPr/>
          <p:nvPr/>
        </p:nvSpPr>
        <p:spPr>
          <a:xfrm>
            <a:off x="106736" y="1340768"/>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
        <p:nvSpPr>
          <p:cNvPr id="11" name="Rectangle 10"/>
          <p:cNvSpPr/>
          <p:nvPr/>
        </p:nvSpPr>
        <p:spPr>
          <a:xfrm>
            <a:off x="5652120" y="5661248"/>
            <a:ext cx="3384376" cy="576064"/>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Trebuchet MS"/>
                <a:ea typeface="+mn-ea"/>
                <a:cs typeface="+mn-cs"/>
              </a:rPr>
              <a:t>Αυθόρμητες αναφορές με ποσοστό πάνω από 1%. </a:t>
            </a:r>
          </a:p>
        </p:txBody>
      </p:sp>
    </p:spTree>
    <p:extLst>
      <p:ext uri="{BB962C8B-B14F-4D97-AF65-F5344CB8AC3E}">
        <p14:creationId xmlns:p14="http://schemas.microsoft.com/office/powerpoint/2010/main" val="104071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5496" y="116632"/>
            <a:ext cx="6120680" cy="1080120"/>
          </a:xfrm>
        </p:spPr>
        <p:txBody>
          <a:bodyPr/>
          <a:lstStyle/>
          <a:p>
            <a:r>
              <a:rPr lang="el-GR" sz="2000" dirty="0"/>
              <a:t>Καλύτερος υπουργός της Κυβέρνησης</a:t>
            </a:r>
            <a:br>
              <a:rPr lang="el-GR" sz="2000" dirty="0"/>
            </a:br>
            <a:r>
              <a:rPr lang="el-GR" sz="1400" u="sng" dirty="0"/>
              <a:t>Διαχρονικά στοιχεία</a:t>
            </a:r>
            <a:endParaRPr lang="en-US" sz="1400" u="sng" dirty="0"/>
          </a:p>
        </p:txBody>
      </p:sp>
      <p:sp>
        <p:nvSpPr>
          <p:cNvPr id="7" name="Slide Number Placeholder 6"/>
          <p:cNvSpPr>
            <a:spLocks noGrp="1"/>
          </p:cNvSpPr>
          <p:nvPr>
            <p:ph type="sldNum" sz="quarter" idx="10"/>
          </p:nvPr>
        </p:nvSpPr>
        <p:spPr>
          <a:xfrm>
            <a:off x="8388424" y="6520259"/>
            <a:ext cx="720080" cy="365125"/>
          </a:xfr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15</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graphicFrame>
        <p:nvGraphicFramePr>
          <p:cNvPr id="10" name="Content Placeholder 14"/>
          <p:cNvGraphicFramePr>
            <a:graphicFrameLocks/>
          </p:cNvGraphicFramePr>
          <p:nvPr>
            <p:extLst>
              <p:ext uri="{D42A27DB-BD31-4B8C-83A1-F6EECF244321}">
                <p14:modId xmlns:p14="http://schemas.microsoft.com/office/powerpoint/2010/main" val="3395232036"/>
              </p:ext>
            </p:extLst>
          </p:nvPr>
        </p:nvGraphicFramePr>
        <p:xfrm>
          <a:off x="778598" y="1412776"/>
          <a:ext cx="7070759" cy="4934501"/>
        </p:xfrm>
        <a:graphic>
          <a:graphicData uri="http://schemas.openxmlformats.org/drawingml/2006/table">
            <a:tbl>
              <a:tblPr firstRow="1" bandRow="1">
                <a:tableStyleId>{5FD0F851-EC5A-4D38-B0AD-8093EC10F338}</a:tableStyleId>
              </a:tblPr>
              <a:tblGrid>
                <a:gridCol w="1835157">
                  <a:extLst>
                    <a:ext uri="{9D8B030D-6E8A-4147-A177-3AD203B41FA5}">
                      <a16:colId xmlns:a16="http://schemas.microsoft.com/office/drawing/2014/main" xmlns="" val="20000"/>
                    </a:ext>
                  </a:extLst>
                </a:gridCol>
                <a:gridCol w="1033171">
                  <a:extLst>
                    <a:ext uri="{9D8B030D-6E8A-4147-A177-3AD203B41FA5}">
                      <a16:colId xmlns:a16="http://schemas.microsoft.com/office/drawing/2014/main" xmlns="" val="701909627"/>
                    </a:ext>
                  </a:extLst>
                </a:gridCol>
                <a:gridCol w="867171">
                  <a:extLst>
                    <a:ext uri="{9D8B030D-6E8A-4147-A177-3AD203B41FA5}">
                      <a16:colId xmlns:a16="http://schemas.microsoft.com/office/drawing/2014/main" xmlns="" val="20002"/>
                    </a:ext>
                  </a:extLst>
                </a:gridCol>
                <a:gridCol w="933874">
                  <a:extLst>
                    <a:ext uri="{9D8B030D-6E8A-4147-A177-3AD203B41FA5}">
                      <a16:colId xmlns:a16="http://schemas.microsoft.com/office/drawing/2014/main" xmlns="" val="424506980"/>
                    </a:ext>
                  </a:extLst>
                </a:gridCol>
                <a:gridCol w="800462">
                  <a:extLst>
                    <a:ext uri="{9D8B030D-6E8A-4147-A177-3AD203B41FA5}">
                      <a16:colId xmlns:a16="http://schemas.microsoft.com/office/drawing/2014/main" xmlns="" val="4149182700"/>
                    </a:ext>
                  </a:extLst>
                </a:gridCol>
                <a:gridCol w="800462">
                  <a:extLst>
                    <a:ext uri="{9D8B030D-6E8A-4147-A177-3AD203B41FA5}">
                      <a16:colId xmlns:a16="http://schemas.microsoft.com/office/drawing/2014/main" xmlns="" val="2681765499"/>
                    </a:ext>
                  </a:extLst>
                </a:gridCol>
                <a:gridCol w="800462">
                  <a:extLst>
                    <a:ext uri="{9D8B030D-6E8A-4147-A177-3AD203B41FA5}">
                      <a16:colId xmlns:a16="http://schemas.microsoft.com/office/drawing/2014/main" xmlns="" val="4174816015"/>
                    </a:ext>
                  </a:extLst>
                </a:gridCol>
              </a:tblGrid>
              <a:tr h="451060">
                <a:tc>
                  <a:txBody>
                    <a:bodyPr/>
                    <a:lstStyle/>
                    <a:p>
                      <a:pPr algn="r"/>
                      <a:endParaRPr lang="el-GR" sz="1200" b="1" u="sng" dirty="0"/>
                    </a:p>
                  </a:txBody>
                  <a:tcPr marL="91822" marR="9182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Φεβ-20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Μαρ-20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Απρ-20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Μάι-20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Ιουν-20</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000" dirty="0"/>
                        <a:t>Σεπ-20</a:t>
                      </a:r>
                    </a:p>
                  </a:txBody>
                  <a:tcPr anchor="ctr"/>
                </a:tc>
                <a:extLst>
                  <a:ext uri="{0D108BD9-81ED-4DB2-BD59-A6C34878D82A}">
                    <a16:rowId xmlns:a16="http://schemas.microsoft.com/office/drawing/2014/main" xmlns="" val="10000"/>
                  </a:ext>
                </a:extLst>
              </a:tr>
              <a:tr h="286647">
                <a:tc>
                  <a:txBody>
                    <a:bodyPr/>
                    <a:lstStyle/>
                    <a:p>
                      <a:pPr algn="r" fontAlgn="ctr"/>
                      <a:r>
                        <a:rPr lang="el-GR" sz="1000" b="1" i="0" u="none" strike="noStrike" dirty="0">
                          <a:solidFill>
                            <a:srgbClr val="000000"/>
                          </a:solidFill>
                          <a:effectLst/>
                          <a:latin typeface="Trebuchet MS" panose="020B0603020202020204" pitchFamily="34" charset="0"/>
                        </a:rPr>
                        <a:t>Δένδιας Νίκος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dirty="0">
                          <a:solidFill>
                            <a:srgbClr val="000000"/>
                          </a:solidFill>
                          <a:effectLst/>
                          <a:latin typeface="Trebuchet MS"/>
                        </a:rPr>
                        <a:t>8</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9</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14</a:t>
                      </a:r>
                    </a:p>
                  </a:txBody>
                  <a:tcPr marL="9525" marR="9525" marT="9525" marB="0" anchor="ctr"/>
                </a:tc>
                <a:extLst>
                  <a:ext uri="{0D108BD9-81ED-4DB2-BD59-A6C34878D82A}">
                    <a16:rowId xmlns:a16="http://schemas.microsoft.com/office/drawing/2014/main" xmlns="" val="2204946968"/>
                  </a:ext>
                </a:extLst>
              </a:tr>
              <a:tr h="286647">
                <a:tc>
                  <a:txBody>
                    <a:bodyPr/>
                    <a:lstStyle/>
                    <a:p>
                      <a:pPr algn="r" fontAlgn="ctr"/>
                      <a:r>
                        <a:rPr lang="el-GR" sz="1000" b="1" i="0" u="none" strike="noStrike" dirty="0">
                          <a:solidFill>
                            <a:srgbClr val="000000"/>
                          </a:solidFill>
                          <a:effectLst/>
                          <a:latin typeface="Trebuchet MS" panose="020B0603020202020204" pitchFamily="34" charset="0"/>
                        </a:rPr>
                        <a:t>Κικίλιας Βασίλης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8</a:t>
                      </a:r>
                    </a:p>
                  </a:txBody>
                  <a:tcPr marL="9525" marR="9525" marT="9525" marB="0" anchor="ctr"/>
                </a:tc>
                <a:tc>
                  <a:txBody>
                    <a:bodyPr/>
                    <a:lstStyle/>
                    <a:p>
                      <a:pPr algn="ctr" fontAlgn="ctr"/>
                      <a:r>
                        <a:rPr lang="el-GR" sz="1200" b="1" i="0" u="none" strike="noStrike" dirty="0">
                          <a:solidFill>
                            <a:schemeClr val="tx1"/>
                          </a:solidFill>
                          <a:effectLst/>
                          <a:latin typeface="Trebuchet MS"/>
                        </a:rPr>
                        <a:t>20</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22</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18</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a:t>
                      </a:r>
                    </a:p>
                  </a:txBody>
                  <a:tcPr marL="9525" marR="9525" marT="9525" marB="0" anchor="ctr"/>
                </a:tc>
                <a:extLst>
                  <a:ext uri="{0D108BD9-81ED-4DB2-BD59-A6C34878D82A}">
                    <a16:rowId xmlns:a16="http://schemas.microsoft.com/office/drawing/2014/main" xmlns="" val="10001"/>
                  </a:ext>
                </a:extLst>
              </a:tr>
              <a:tr h="204362">
                <a:tc>
                  <a:txBody>
                    <a:bodyPr/>
                    <a:lstStyle/>
                    <a:p>
                      <a:pPr algn="r" fontAlgn="ctr"/>
                      <a:r>
                        <a:rPr lang="el-GR" sz="1000" b="1" i="0" u="none" strike="noStrike" dirty="0">
                          <a:solidFill>
                            <a:srgbClr val="000000"/>
                          </a:solidFill>
                          <a:effectLst/>
                          <a:latin typeface="Trebuchet MS" panose="020B0603020202020204" pitchFamily="34" charset="0"/>
                        </a:rPr>
                        <a:t>Χρυσοχοΐδης Μιχάλης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1200" b="1" i="0" u="none" strike="noStrike" dirty="0">
                          <a:solidFill>
                            <a:srgbClr val="000000"/>
                          </a:solidFill>
                          <a:effectLst/>
                          <a:latin typeface="Trebuchet MS"/>
                        </a:rPr>
                        <a:t>17</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a:solidFill>
                            <a:schemeClr val="tx1"/>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extLst>
                  <a:ext uri="{0D108BD9-81ED-4DB2-BD59-A6C34878D82A}">
                    <a16:rowId xmlns:a16="http://schemas.microsoft.com/office/drawing/2014/main" xmlns="" val="10002"/>
                  </a:ext>
                </a:extLst>
              </a:tr>
              <a:tr h="204362">
                <a:tc>
                  <a:txBody>
                    <a:bodyPr/>
                    <a:lstStyle/>
                    <a:p>
                      <a:pPr algn="r" fontAlgn="ctr"/>
                      <a:r>
                        <a:rPr lang="el-GR" sz="1000" b="1" i="0" u="none" strike="noStrike" dirty="0">
                          <a:solidFill>
                            <a:srgbClr val="000000"/>
                          </a:solidFill>
                          <a:effectLst/>
                          <a:latin typeface="Trebuchet MS" panose="020B0603020202020204" pitchFamily="34" charset="0"/>
                        </a:rPr>
                        <a:t>Πιερρακάκης Κυριάκος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a:t>
                      </a:r>
                    </a:p>
                  </a:txBody>
                  <a:tcPr marL="9525" marR="9525" marT="9525" marB="0" anchor="ctr"/>
                </a:tc>
                <a:extLst>
                  <a:ext uri="{0D108BD9-81ED-4DB2-BD59-A6C34878D82A}">
                    <a16:rowId xmlns:a16="http://schemas.microsoft.com/office/drawing/2014/main" xmlns="" val="3996094833"/>
                  </a:ext>
                </a:extLst>
              </a:tr>
              <a:tr h="204362">
                <a:tc>
                  <a:txBody>
                    <a:bodyPr/>
                    <a:lstStyle/>
                    <a:p>
                      <a:pPr algn="r" fontAlgn="ctr"/>
                      <a:r>
                        <a:rPr lang="el-GR" sz="1000" b="1" i="0" u="none" strike="noStrike" dirty="0">
                          <a:solidFill>
                            <a:srgbClr val="000000"/>
                          </a:solidFill>
                          <a:effectLst/>
                          <a:latin typeface="Trebuchet MS" panose="020B0603020202020204" pitchFamily="34" charset="0"/>
                        </a:rPr>
                        <a:t>Γεωργιάδης Άδωνις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1200" b="1" i="0" u="none" strike="noStrike" dirty="0">
                          <a:solidFill>
                            <a:srgbClr val="000000"/>
                          </a:solidFill>
                          <a:effectLst/>
                          <a:latin typeface="Trebuchet MS"/>
                        </a:rPr>
                        <a:t>8</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8</a:t>
                      </a:r>
                    </a:p>
                  </a:txBody>
                  <a:tcPr marL="9525" marR="9525" marT="9525" marB="0" anchor="ctr"/>
                </a:tc>
                <a:tc>
                  <a:txBody>
                    <a:bodyPr/>
                    <a:lstStyle/>
                    <a:p>
                      <a:pPr algn="ctr" fontAlgn="ctr"/>
                      <a:r>
                        <a:rPr lang="el-GR" sz="1200" b="1" i="0" u="none" strike="noStrike">
                          <a:solidFill>
                            <a:schemeClr val="tx1"/>
                          </a:solidFill>
                          <a:effectLst/>
                          <a:latin typeface="Trebuchet MS" panose="020B0603020202020204" pitchFamily="34" charset="0"/>
                        </a:rPr>
                        <a:t>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a:t>
                      </a:r>
                    </a:p>
                  </a:txBody>
                  <a:tcPr marL="9525" marR="9525" marT="9525" marB="0" anchor="ctr"/>
                </a:tc>
                <a:extLst>
                  <a:ext uri="{0D108BD9-81ED-4DB2-BD59-A6C34878D82A}">
                    <a16:rowId xmlns:a16="http://schemas.microsoft.com/office/drawing/2014/main" xmlns="" val="10003"/>
                  </a:ext>
                </a:extLst>
              </a:tr>
              <a:tr h="204362">
                <a:tc>
                  <a:txBody>
                    <a:bodyPr/>
                    <a:lstStyle/>
                    <a:p>
                      <a:pPr algn="r" fontAlgn="ctr"/>
                      <a:r>
                        <a:rPr lang="el-GR" sz="1000" b="1" i="0" u="none" strike="noStrike" dirty="0">
                          <a:solidFill>
                            <a:srgbClr val="000000"/>
                          </a:solidFill>
                          <a:effectLst/>
                          <a:latin typeface="Trebuchet MS" panose="020B0603020202020204" pitchFamily="34" charset="0"/>
                        </a:rPr>
                        <a:t>Σταϊκούρας Χρήστος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rgbClr val="000000"/>
                          </a:solidFill>
                          <a:effectLst/>
                          <a:latin typeface="Trebuchet MS"/>
                        </a:rPr>
                        <a:t>5</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a:t>
                      </a:r>
                    </a:p>
                  </a:txBody>
                  <a:tcPr marL="9525" marR="9525" marT="9525" marB="0" anchor="ctr"/>
                </a:tc>
                <a:extLst>
                  <a:ext uri="{0D108BD9-81ED-4DB2-BD59-A6C34878D82A}">
                    <a16:rowId xmlns:a16="http://schemas.microsoft.com/office/drawing/2014/main" xmlns="" val="4004989122"/>
                  </a:ext>
                </a:extLst>
              </a:tr>
              <a:tr h="220555">
                <a:tc>
                  <a:txBody>
                    <a:bodyPr/>
                    <a:lstStyle/>
                    <a:p>
                      <a:pPr algn="r" fontAlgn="ctr"/>
                      <a:r>
                        <a:rPr lang="el-GR" sz="1000" b="1" i="0" u="none" strike="noStrike" dirty="0">
                          <a:solidFill>
                            <a:srgbClr val="000000"/>
                          </a:solidFill>
                          <a:effectLst/>
                          <a:latin typeface="Trebuchet MS" panose="020B0603020202020204" pitchFamily="34" charset="0"/>
                        </a:rPr>
                        <a:t>Παναγιωτόπουλος Νίκος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dirty="0">
                          <a:solidFill>
                            <a:srgbClr val="000000"/>
                          </a:solidFill>
                          <a:effectLst/>
                          <a:latin typeface="Trebuchet MS"/>
                        </a:rPr>
                        <a:t>3</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a:t>
                      </a:r>
                    </a:p>
                  </a:txBody>
                  <a:tcPr marL="9525" marR="9525" marT="9525" marB="0" anchor="ctr"/>
                </a:tc>
                <a:extLst>
                  <a:ext uri="{0D108BD9-81ED-4DB2-BD59-A6C34878D82A}">
                    <a16:rowId xmlns:a16="http://schemas.microsoft.com/office/drawing/2014/main" xmlns="" val="1889039227"/>
                  </a:ext>
                </a:extLst>
              </a:tr>
              <a:tr h="220555">
                <a:tc>
                  <a:txBody>
                    <a:bodyPr/>
                    <a:lstStyle/>
                    <a:p>
                      <a:pPr algn="r" fontAlgn="ctr"/>
                      <a:r>
                        <a:rPr lang="el-GR" sz="1000" b="1" i="0" u="none" strike="noStrike" dirty="0" err="1">
                          <a:solidFill>
                            <a:srgbClr val="000000"/>
                          </a:solidFill>
                          <a:effectLst/>
                          <a:latin typeface="Trebuchet MS" panose="020B0603020202020204" pitchFamily="34" charset="0"/>
                        </a:rPr>
                        <a:t>Χαρδαλιάς</a:t>
                      </a:r>
                      <a:r>
                        <a:rPr lang="el-GR" sz="1000" b="1" i="0" u="none" strike="noStrike" dirty="0">
                          <a:solidFill>
                            <a:srgbClr val="000000"/>
                          </a:solidFill>
                          <a:effectLst/>
                          <a:latin typeface="Trebuchet MS" panose="020B0603020202020204" pitchFamily="34" charset="0"/>
                        </a:rPr>
                        <a:t> Νίκος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rgbClr val="000000"/>
                          </a:solidFill>
                          <a:effectLst/>
                          <a:latin typeface="Trebuchet MS"/>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a:t>
                      </a:r>
                    </a:p>
                  </a:txBody>
                  <a:tcPr marL="9525" marR="9525" marT="9525" marB="0" anchor="ctr"/>
                </a:tc>
                <a:extLst>
                  <a:ext uri="{0D108BD9-81ED-4DB2-BD59-A6C34878D82A}">
                    <a16:rowId xmlns:a16="http://schemas.microsoft.com/office/drawing/2014/main" xmlns="" val="4089147179"/>
                  </a:ext>
                </a:extLst>
              </a:tr>
              <a:tr h="220555">
                <a:tc>
                  <a:txBody>
                    <a:bodyPr/>
                    <a:lstStyle/>
                    <a:p>
                      <a:pPr algn="r" fontAlgn="ctr"/>
                      <a:r>
                        <a:rPr lang="el-GR" sz="1000" b="1" i="0" u="none" strike="noStrike" dirty="0">
                          <a:solidFill>
                            <a:srgbClr val="000000"/>
                          </a:solidFill>
                          <a:effectLst/>
                          <a:latin typeface="Trebuchet MS" panose="020B0603020202020204" pitchFamily="34" charset="0"/>
                        </a:rPr>
                        <a:t>Κεραμέως Νίκη</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rgbClr val="000000"/>
                          </a:solidFill>
                          <a:effectLst/>
                          <a:latin typeface="Trebuchet MS"/>
                        </a:rPr>
                        <a:t>6</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7</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a:t>
                      </a:r>
                    </a:p>
                  </a:txBody>
                  <a:tcPr marL="9525" marR="9525" marT="9525" marB="0" anchor="ctr"/>
                </a:tc>
                <a:extLst>
                  <a:ext uri="{0D108BD9-81ED-4DB2-BD59-A6C34878D82A}">
                    <a16:rowId xmlns:a16="http://schemas.microsoft.com/office/drawing/2014/main" xmlns="" val="2447101671"/>
                  </a:ext>
                </a:extLst>
              </a:tr>
              <a:tr h="220555">
                <a:tc>
                  <a:txBody>
                    <a:bodyPr/>
                    <a:lstStyle/>
                    <a:p>
                      <a:pPr algn="r" fontAlgn="ctr"/>
                      <a:r>
                        <a:rPr lang="el-GR" sz="1000" b="1" i="0" u="none" strike="noStrike" dirty="0">
                          <a:solidFill>
                            <a:srgbClr val="000000"/>
                          </a:solidFill>
                          <a:effectLst/>
                          <a:latin typeface="Trebuchet MS"/>
                        </a:rPr>
                        <a:t>Θεοδωρικάκος Παναγιώτης</a:t>
                      </a:r>
                    </a:p>
                  </a:txBody>
                  <a:tcPr marL="9525" marR="9525" marT="9525" marB="0" anchor="ctr"/>
                </a:tc>
                <a:tc>
                  <a:txBody>
                    <a:bodyPr/>
                    <a:lstStyle/>
                    <a:p>
                      <a:pPr algn="ctr" fontAlgn="ctr"/>
                      <a:r>
                        <a:rPr lang="en-US" sz="1200" b="1" i="0" u="none" strike="noStrike">
                          <a:solidFill>
                            <a:srgbClr val="000000"/>
                          </a:solidFill>
                          <a:effectLst/>
                          <a:latin typeface="Trebuchet MS" panose="020B0603020202020204" pitchFamily="34" charset="0"/>
                        </a:rPr>
                        <a:t>*</a:t>
                      </a:r>
                      <a:endParaRPr lang="el-GR" sz="1200" b="1" i="0" u="none" strike="noStrike">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1200" b="1" i="0" u="none" strike="noStrike" dirty="0">
                          <a:solidFill>
                            <a:srgbClr val="000000"/>
                          </a:solidFill>
                          <a:effectLst/>
                          <a:latin typeface="Trebuchet MS"/>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a:t>
                      </a:r>
                    </a:p>
                  </a:txBody>
                  <a:tcPr marL="9525" marR="9525" marT="9525" marB="0" anchor="ctr"/>
                </a:tc>
                <a:extLst>
                  <a:ext uri="{0D108BD9-81ED-4DB2-BD59-A6C34878D82A}">
                    <a16:rowId xmlns:a16="http://schemas.microsoft.com/office/drawing/2014/main" xmlns="" val="194102277"/>
                  </a:ext>
                </a:extLst>
              </a:tr>
              <a:tr h="220555">
                <a:tc>
                  <a:txBody>
                    <a:bodyPr/>
                    <a:lstStyle/>
                    <a:p>
                      <a:pPr algn="r" fontAlgn="ctr"/>
                      <a:r>
                        <a:rPr lang="el-GR" sz="1000" b="1" i="0" u="none" strike="noStrike" dirty="0">
                          <a:solidFill>
                            <a:srgbClr val="000000"/>
                          </a:solidFill>
                          <a:effectLst/>
                          <a:latin typeface="Trebuchet MS" panose="020B0603020202020204" pitchFamily="34" charset="0"/>
                        </a:rPr>
                        <a:t>Χατζηδάκης Κωστής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dirty="0">
                          <a:solidFill>
                            <a:srgbClr val="000000"/>
                          </a:solidFill>
                          <a:effectLst/>
                          <a:latin typeface="Trebuchet MS"/>
                        </a:rPr>
                        <a:t>2</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a:t>
                      </a:r>
                    </a:p>
                  </a:txBody>
                  <a:tcPr marL="9525" marR="9525" marT="9525" marB="0" anchor="ctr"/>
                </a:tc>
                <a:extLst>
                  <a:ext uri="{0D108BD9-81ED-4DB2-BD59-A6C34878D82A}">
                    <a16:rowId xmlns:a16="http://schemas.microsoft.com/office/drawing/2014/main" xmlns="" val="3637980476"/>
                  </a:ext>
                </a:extLst>
              </a:tr>
              <a:tr h="220555">
                <a:tc>
                  <a:txBody>
                    <a:bodyPr/>
                    <a:lstStyle/>
                    <a:p>
                      <a:pPr algn="r" fontAlgn="ctr"/>
                      <a:r>
                        <a:rPr lang="el-GR" sz="1000" b="1" i="0" u="none" strike="noStrike" dirty="0">
                          <a:solidFill>
                            <a:srgbClr val="000000"/>
                          </a:solidFill>
                          <a:effectLst/>
                          <a:latin typeface="Trebuchet MS" panose="020B0603020202020204" pitchFamily="34" charset="0"/>
                        </a:rPr>
                        <a:t>Βρούτσης Γιάννης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a:t>
                      </a:r>
                    </a:p>
                  </a:txBody>
                  <a:tcPr marL="9525" marR="9525" marT="9525" marB="0" anchor="ctr"/>
                </a:tc>
                <a:extLst>
                  <a:ext uri="{0D108BD9-81ED-4DB2-BD59-A6C34878D82A}">
                    <a16:rowId xmlns:a16="http://schemas.microsoft.com/office/drawing/2014/main" xmlns="" val="1942653770"/>
                  </a:ext>
                </a:extLst>
              </a:tr>
              <a:tr h="220555">
                <a:tc>
                  <a:txBody>
                    <a:bodyPr/>
                    <a:lstStyle/>
                    <a:p>
                      <a:pPr algn="r" fontAlgn="ctr"/>
                      <a:r>
                        <a:rPr lang="el-GR" sz="1000" b="1" i="0" u="none" strike="noStrike" dirty="0">
                          <a:solidFill>
                            <a:srgbClr val="000000"/>
                          </a:solidFill>
                          <a:effectLst/>
                          <a:latin typeface="Trebuchet MS" panose="020B0603020202020204" pitchFamily="34" charset="0"/>
                        </a:rPr>
                        <a:t>Γεραπετρίτης Γιώργος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rgbClr val="000000"/>
                          </a:solidFill>
                          <a:effectLst/>
                          <a:latin typeface="Trebuchet MS"/>
                        </a:rPr>
                        <a:t>1</a:t>
                      </a:r>
                    </a:p>
                  </a:txBody>
                  <a:tcPr marL="9525" marR="9525" marT="9525" marB="0" anchor="ctr"/>
                </a:tc>
                <a:tc>
                  <a:txBody>
                    <a:bodyPr/>
                    <a:lstStyle/>
                    <a:p>
                      <a:pPr algn="ctr" fontAlgn="ctr"/>
                      <a:r>
                        <a:rPr lang="el-GR" sz="1200" b="1" i="0" u="none" strike="noStrike">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1200" b="1" i="0" u="none" strike="noStrike" dirty="0">
                          <a:solidFill>
                            <a:srgbClr val="000000"/>
                          </a:solidFill>
                          <a:effectLst/>
                          <a:latin typeface="Trebuchet MS" panose="020B0603020202020204" pitchFamily="34" charset="0"/>
                        </a:rPr>
                        <a:t>*</a:t>
                      </a:r>
                      <a:endParaRPr lang="el-GR" sz="1200" b="1"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10009"/>
                  </a:ext>
                </a:extLst>
              </a:tr>
              <a:tr h="220555">
                <a:tc>
                  <a:txBody>
                    <a:bodyPr/>
                    <a:lstStyle/>
                    <a:p>
                      <a:pPr algn="r" fontAlgn="ctr"/>
                      <a:r>
                        <a:rPr lang="el-GR" sz="1000" b="1" i="0" u="none" strike="noStrike" dirty="0">
                          <a:solidFill>
                            <a:srgbClr val="000000"/>
                          </a:solidFill>
                          <a:effectLst/>
                          <a:latin typeface="+mn-lt"/>
                        </a:rPr>
                        <a:t>Πέτσας Στέλιος</a:t>
                      </a:r>
                      <a:endParaRPr lang="el-GR" sz="1000" b="1" i="0" u="none" strike="noStrike" dirty="0">
                        <a:solidFill>
                          <a:srgbClr val="000000"/>
                        </a:solidFill>
                        <a:effectLst/>
                        <a:latin typeface="Trebuchet MS"/>
                      </a:endParaRPr>
                    </a:p>
                  </a:txBody>
                  <a:tcPr marL="9525" marR="9525" marT="9525" marB="0" anchor="ctr"/>
                </a:tc>
                <a:tc>
                  <a:txBody>
                    <a:bodyPr/>
                    <a:lstStyle/>
                    <a:p>
                      <a:pPr algn="ctr" fontAlgn="ctr"/>
                      <a:r>
                        <a:rPr lang="en-US" sz="1200" b="1" i="0" u="none" strike="noStrike" dirty="0">
                          <a:solidFill>
                            <a:srgbClr val="000000"/>
                          </a:solidFill>
                          <a:effectLst/>
                          <a:latin typeface="Trebuchet MS" panose="020B0603020202020204" pitchFamily="34" charset="0"/>
                        </a:rPr>
                        <a:t>*</a:t>
                      </a:r>
                      <a:endParaRPr lang="el-GR" sz="12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1200" b="1" i="0" u="none" strike="noStrike" dirty="0">
                          <a:solidFill>
                            <a:srgbClr val="000000"/>
                          </a:solidFill>
                          <a:effectLst/>
                          <a:latin typeface="Trebuchet MS"/>
                        </a:rPr>
                        <a:t>*</a:t>
                      </a:r>
                      <a:endParaRPr lang="el-GR" sz="1200" b="1" i="0" u="none" strike="noStrike" dirty="0">
                        <a:solidFill>
                          <a:srgbClr val="000000"/>
                        </a:solidFill>
                        <a:effectLst/>
                        <a:latin typeface="Trebuchet MS"/>
                      </a:endParaRPr>
                    </a:p>
                  </a:txBody>
                  <a:tcPr marL="9525" marR="9525" marT="9525" marB="0" anchor="ctr"/>
                </a:tc>
                <a:tc>
                  <a:txBody>
                    <a:bodyPr/>
                    <a:lstStyle/>
                    <a:p>
                      <a:pPr algn="ctr" fontAlgn="ctr"/>
                      <a:r>
                        <a:rPr lang="el-GR" sz="1200" b="1" i="0" u="none" strike="noStrike">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n-US" sz="1200" b="1" i="0" u="none" strike="noStrike" dirty="0">
                          <a:solidFill>
                            <a:srgbClr val="000000"/>
                          </a:solidFill>
                          <a:effectLst/>
                          <a:latin typeface="Trebuchet MS" panose="020B0603020202020204" pitchFamily="34" charset="0"/>
                        </a:rPr>
                        <a:t>*</a:t>
                      </a:r>
                      <a:endParaRPr lang="el-GR" sz="12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1200" b="1" i="0" u="none" strike="noStrike" dirty="0">
                          <a:solidFill>
                            <a:srgbClr val="000000"/>
                          </a:solidFill>
                          <a:effectLst/>
                          <a:latin typeface="Trebuchet MS" panose="020B0603020202020204" pitchFamily="34" charset="0"/>
                        </a:rPr>
                        <a:t>*</a:t>
                      </a:r>
                      <a:endParaRPr lang="el-GR" sz="1200" b="1"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3081580063"/>
                  </a:ext>
                </a:extLst>
              </a:tr>
              <a:tr h="234151">
                <a:tc>
                  <a:txBody>
                    <a:bodyPr/>
                    <a:lstStyle/>
                    <a:p>
                      <a:pPr algn="r" fontAlgn="ctr"/>
                      <a:r>
                        <a:rPr lang="el-GR" sz="1000" b="1" i="0" u="none" strike="noStrike" dirty="0">
                          <a:solidFill>
                            <a:srgbClr val="000000"/>
                          </a:solidFill>
                          <a:effectLst/>
                          <a:latin typeface="Trebuchet MS" panose="020B0603020202020204" pitchFamily="34" charset="0"/>
                        </a:rPr>
                        <a:t>Καραμανλής Κώστας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rgbClr val="000000"/>
                          </a:solidFill>
                          <a:effectLst/>
                          <a:latin typeface="Trebuchet MS"/>
                        </a:rPr>
                        <a:t>1</a:t>
                      </a:r>
                    </a:p>
                  </a:txBody>
                  <a:tcPr marL="9525" marR="9525" marT="9525" marB="0" anchor="ctr"/>
                </a:tc>
                <a:tc>
                  <a:txBody>
                    <a:bodyPr/>
                    <a:lstStyle/>
                    <a:p>
                      <a:pPr algn="ctr" fontAlgn="ctr"/>
                      <a:r>
                        <a:rPr lang="el-GR" sz="1200" b="1" i="0" u="none" strike="noStrike" dirty="0">
                          <a:solidFill>
                            <a:schemeClr val="tx1"/>
                          </a:solidFill>
                          <a:effectLst/>
                          <a:latin typeface="Trebuchet MS"/>
                        </a:rPr>
                        <a:t>*</a:t>
                      </a:r>
                    </a:p>
                  </a:txBody>
                  <a:tcPr marL="9525" marR="9525" marT="9525" marB="0" anchor="ctr"/>
                </a:tc>
                <a:tc>
                  <a:txBody>
                    <a:bodyPr/>
                    <a:lstStyle/>
                    <a:p>
                      <a:pPr algn="ctr" fontAlgn="ctr"/>
                      <a:r>
                        <a:rPr lang="el-GR" sz="1200" b="1" i="0" u="none" strike="noStrike" dirty="0">
                          <a:solidFill>
                            <a:schemeClr val="tx1"/>
                          </a:solidFill>
                          <a:effectLst/>
                          <a:latin typeface="Trebuchet MS"/>
                        </a:rPr>
                        <a:t>*</a:t>
                      </a:r>
                    </a:p>
                  </a:txBody>
                  <a:tcPr marL="9525" marR="9525" marT="9525" marB="0" anchor="ctr"/>
                </a:tc>
                <a:tc>
                  <a:txBody>
                    <a:bodyPr/>
                    <a:lstStyle/>
                    <a:p>
                      <a:pPr algn="ctr" fontAlgn="ctr"/>
                      <a:r>
                        <a:rPr lang="en-US" sz="1200" b="1" i="0" u="none" strike="noStrike" dirty="0">
                          <a:solidFill>
                            <a:srgbClr val="000000"/>
                          </a:solidFill>
                          <a:effectLst/>
                          <a:latin typeface="Trebuchet MS"/>
                        </a:rPr>
                        <a:t>*</a:t>
                      </a:r>
                      <a:endParaRPr lang="el-GR" sz="1200" b="1" i="0" u="none" strike="noStrike" dirty="0">
                        <a:solidFill>
                          <a:srgbClr val="000000"/>
                        </a:solidFill>
                        <a:effectLst/>
                        <a:latin typeface="Trebuchet MS"/>
                      </a:endParaRPr>
                    </a:p>
                  </a:txBody>
                  <a:tcPr marL="9525" marR="9525" marT="9525" marB="0" anchor="ctr"/>
                </a:tc>
                <a:tc>
                  <a:txBody>
                    <a:bodyPr/>
                    <a:lstStyle/>
                    <a:p>
                      <a:pPr algn="ctr" fontAlgn="ctr"/>
                      <a:r>
                        <a:rPr lang="en-US" sz="1200" b="1" i="0" u="none" strike="noStrike" dirty="0">
                          <a:solidFill>
                            <a:srgbClr val="000000"/>
                          </a:solidFill>
                          <a:effectLst/>
                          <a:latin typeface="Trebuchet MS"/>
                        </a:rPr>
                        <a:t>*</a:t>
                      </a:r>
                      <a:endParaRPr lang="el-GR" sz="1200" b="1" i="0" u="none" strike="noStrike" dirty="0">
                        <a:solidFill>
                          <a:srgbClr val="000000"/>
                        </a:solidFill>
                        <a:effectLst/>
                        <a:latin typeface="Trebuchet MS"/>
                      </a:endParaRPr>
                    </a:p>
                  </a:txBody>
                  <a:tcPr marL="9525" marR="9525" marT="9525" marB="0" anchor="ctr"/>
                </a:tc>
                <a:extLst>
                  <a:ext uri="{0D108BD9-81ED-4DB2-BD59-A6C34878D82A}">
                    <a16:rowId xmlns:a16="http://schemas.microsoft.com/office/drawing/2014/main" xmlns="" val="28940385"/>
                  </a:ext>
                </a:extLst>
              </a:tr>
              <a:tr h="234151">
                <a:tc>
                  <a:txBody>
                    <a:bodyPr/>
                    <a:lstStyle/>
                    <a:p>
                      <a:pPr algn="r" fontAlgn="ctr"/>
                      <a:r>
                        <a:rPr lang="el-GR" sz="1000" b="1" i="0" u="none" strike="noStrike" dirty="0">
                          <a:solidFill>
                            <a:srgbClr val="000000"/>
                          </a:solidFill>
                          <a:effectLst/>
                          <a:latin typeface="Trebuchet MS" panose="020B0603020202020204" pitchFamily="34" charset="0"/>
                        </a:rPr>
                        <a:t>Βορίδης Μάκης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a:t>
                      </a:r>
                      <a:endParaRPr lang="el-GR" sz="12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a:t>
                      </a:r>
                      <a:endParaRPr lang="el-GR" sz="1200" b="1"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4217260971"/>
                  </a:ext>
                </a:extLst>
              </a:tr>
              <a:tr h="234151">
                <a:tc>
                  <a:txBody>
                    <a:bodyPr/>
                    <a:lstStyle/>
                    <a:p>
                      <a:pPr algn="r" fontAlgn="ctr"/>
                      <a:r>
                        <a:rPr lang="el-GR" sz="1000" b="1" i="0" u="none" strike="noStrike">
                          <a:solidFill>
                            <a:srgbClr val="000000"/>
                          </a:solidFill>
                          <a:effectLst/>
                          <a:latin typeface="Trebuchet MS" panose="020B0603020202020204" pitchFamily="34" charset="0"/>
                        </a:rPr>
                        <a:t>Μηταράκης Παναγιώτης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algn="ctr" fontAlgn="ctr"/>
                      <a:r>
                        <a:rPr lang="en-US" sz="1200" b="1" i="0" u="none" strike="noStrike" dirty="0">
                          <a:solidFill>
                            <a:schemeClr val="tx1"/>
                          </a:solidFill>
                          <a:effectLst/>
                          <a:latin typeface="Trebuchet MS" panose="020B0603020202020204" pitchFamily="34" charset="0"/>
                        </a:rPr>
                        <a:t>*</a:t>
                      </a:r>
                      <a:endParaRPr lang="el-GR" sz="12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1200" b="1" i="0" u="none" strike="noStrike">
                          <a:solidFill>
                            <a:schemeClr val="tx1"/>
                          </a:solidFill>
                          <a:effectLst/>
                          <a:latin typeface="Trebuchet MS" panose="020B0603020202020204" pitchFamily="34" charset="0"/>
                        </a:rPr>
                        <a:t>*</a:t>
                      </a:r>
                      <a:endParaRPr lang="el-GR" sz="1200" b="1" i="0" u="none" strike="noStrike" dirty="0">
                        <a:solidFill>
                          <a:schemeClr val="tx1"/>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2661076378"/>
                  </a:ext>
                </a:extLst>
              </a:tr>
              <a:tr h="208602">
                <a:tc>
                  <a:txBody>
                    <a:bodyPr/>
                    <a:lstStyle/>
                    <a:p>
                      <a:pPr algn="r" fontAlgn="ctr"/>
                      <a:r>
                        <a:rPr lang="el-GR" sz="1000" b="1" i="0" u="none" strike="noStrike" dirty="0">
                          <a:solidFill>
                            <a:srgbClr val="000000"/>
                          </a:solidFill>
                          <a:effectLst/>
                          <a:latin typeface="Trebuchet MS" panose="020B0603020202020204" pitchFamily="34" charset="0"/>
                        </a:rPr>
                        <a:t>Άλλος</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rgbClr val="000000"/>
                          </a:solidFill>
                          <a:effectLst/>
                          <a:latin typeface="Trebuchet MS"/>
                        </a:rPr>
                        <a:t>6</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7</a:t>
                      </a:r>
                    </a:p>
                  </a:txBody>
                  <a:tcPr marL="9525" marR="9525" marT="9525" marB="0" anchor="ctr"/>
                </a:tc>
                <a:extLst>
                  <a:ext uri="{0D108BD9-81ED-4DB2-BD59-A6C34878D82A}">
                    <a16:rowId xmlns:a16="http://schemas.microsoft.com/office/drawing/2014/main" xmlns="" val="3003838097"/>
                  </a:ext>
                </a:extLst>
              </a:tr>
              <a:tr h="208602">
                <a:tc>
                  <a:txBody>
                    <a:bodyPr/>
                    <a:lstStyle/>
                    <a:p>
                      <a:pPr algn="r" fontAlgn="ctr"/>
                      <a:r>
                        <a:rPr lang="el-GR" sz="1000" b="1" i="0" u="none" strike="noStrike" dirty="0">
                          <a:solidFill>
                            <a:srgbClr val="000000"/>
                          </a:solidFill>
                          <a:effectLst/>
                          <a:latin typeface="Trebuchet MS" panose="020B0603020202020204" pitchFamily="34" charset="0"/>
                        </a:rPr>
                        <a:t>Κανένας</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1200" b="1" i="0" u="none" strike="noStrike" dirty="0">
                          <a:solidFill>
                            <a:srgbClr val="000000"/>
                          </a:solidFill>
                          <a:effectLst/>
                          <a:latin typeface="Trebuchet MS"/>
                        </a:rPr>
                        <a:t>16</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13</a:t>
                      </a:r>
                    </a:p>
                  </a:txBody>
                  <a:tcPr marL="9525" marR="9525" marT="9525" marB="0" anchor="ctr"/>
                </a:tc>
                <a:tc>
                  <a:txBody>
                    <a:bodyPr/>
                    <a:lstStyle/>
                    <a:p>
                      <a:pPr algn="ctr" fontAlgn="ctr"/>
                      <a:r>
                        <a:rPr lang="el-GR" sz="1200" b="1" i="0" u="none" strike="noStrike">
                          <a:solidFill>
                            <a:schemeClr val="tx1"/>
                          </a:solidFill>
                          <a:effectLst/>
                          <a:latin typeface="Trebuchet MS" panose="020B0603020202020204" pitchFamily="34" charset="0"/>
                        </a:rPr>
                        <a:t>21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24</a:t>
                      </a:r>
                    </a:p>
                  </a:txBody>
                  <a:tcPr marL="9525" marR="9525" marT="9525" marB="0" anchor="ctr"/>
                </a:tc>
                <a:extLst>
                  <a:ext uri="{0D108BD9-81ED-4DB2-BD59-A6C34878D82A}">
                    <a16:rowId xmlns:a16="http://schemas.microsoft.com/office/drawing/2014/main" xmlns="" val="1572505735"/>
                  </a:ext>
                </a:extLst>
              </a:tr>
              <a:tr h="208602">
                <a:tc>
                  <a:txBody>
                    <a:bodyPr/>
                    <a:lstStyle/>
                    <a:p>
                      <a:pPr algn="r" fontAlgn="ctr"/>
                      <a:r>
                        <a:rPr lang="el-GR" sz="1000" b="1" i="0" u="none" strike="noStrike">
                          <a:solidFill>
                            <a:srgbClr val="000000"/>
                          </a:solidFill>
                          <a:effectLst/>
                          <a:latin typeface="Trebuchet MS" panose="020B0603020202020204" pitchFamily="34" charset="0"/>
                        </a:rPr>
                        <a:t>ΔΓ/ΔΑ</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33</a:t>
                      </a:r>
                    </a:p>
                  </a:txBody>
                  <a:tcPr marL="9525" marR="9525" marT="9525" marB="0" anchor="ctr"/>
                </a:tc>
                <a:tc>
                  <a:txBody>
                    <a:bodyPr/>
                    <a:lstStyle/>
                    <a:p>
                      <a:pPr algn="ctr" fontAlgn="ctr"/>
                      <a:r>
                        <a:rPr lang="el-GR" sz="1200" b="1" i="0" u="none" strike="noStrike" dirty="0">
                          <a:solidFill>
                            <a:srgbClr val="000000"/>
                          </a:solidFill>
                          <a:effectLst/>
                          <a:latin typeface="Trebuchet MS"/>
                        </a:rPr>
                        <a:t>34</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34</a:t>
                      </a:r>
                    </a:p>
                  </a:txBody>
                  <a:tcPr marL="9525" marR="9525" marT="9525" marB="0" anchor="ctr"/>
                </a:tc>
                <a:tc>
                  <a:txBody>
                    <a:bodyPr/>
                    <a:lstStyle/>
                    <a:p>
                      <a:pPr algn="ctr" fontAlgn="ctr"/>
                      <a:r>
                        <a:rPr lang="el-GR" sz="1200" b="1" i="0" u="none" strike="noStrike" dirty="0">
                          <a:solidFill>
                            <a:schemeClr val="tx1"/>
                          </a:solidFill>
                          <a:effectLst/>
                          <a:latin typeface="Trebuchet MS" panose="020B0603020202020204" pitchFamily="34" charset="0"/>
                        </a:rPr>
                        <a:t>28</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29</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26</a:t>
                      </a:r>
                    </a:p>
                  </a:txBody>
                  <a:tcPr marL="9525" marR="9525" marT="9525" marB="0" anchor="ctr"/>
                </a:tc>
                <a:extLst>
                  <a:ext uri="{0D108BD9-81ED-4DB2-BD59-A6C34878D82A}">
                    <a16:rowId xmlns:a16="http://schemas.microsoft.com/office/drawing/2014/main" xmlns="" val="10018"/>
                  </a:ext>
                </a:extLst>
              </a:tr>
            </a:tbl>
          </a:graphicData>
        </a:graphic>
      </p:graphicFrame>
      <p:sp>
        <p:nvSpPr>
          <p:cNvPr id="12" name="Rectangle 11"/>
          <p:cNvSpPr/>
          <p:nvPr/>
        </p:nvSpPr>
        <p:spPr>
          <a:xfrm>
            <a:off x="107504" y="6624736"/>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2740502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44624"/>
            <a:ext cx="6552728" cy="1080120"/>
          </a:xfrm>
        </p:spPr>
        <p:txBody>
          <a:bodyPr>
            <a:normAutofit fontScale="90000"/>
          </a:bodyPr>
          <a:lstStyle/>
          <a:p>
            <a:r>
              <a:rPr lang="el-GR" dirty="0"/>
              <a:t>Αξιολόγηση σημερινής οικονομικής κατάστασης</a:t>
            </a:r>
            <a:r>
              <a:rPr lang="el-GR" sz="2700" dirty="0"/>
              <a:t/>
            </a:r>
            <a:br>
              <a:rPr lang="el-GR" sz="2700" dirty="0"/>
            </a:br>
            <a:r>
              <a:rPr lang="el-GR" sz="1600" i="1" dirty="0"/>
              <a:t>‘Πως αξιολογείτε τη σημερινή οικονομική κατάσταση της χώρας; Θετικά, ουδέτερα ή αρνητικά;’</a:t>
            </a:r>
            <a:endParaRPr lang="en-US" sz="16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034588183"/>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506210868"/>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cxnSp>
        <p:nvCxnSpPr>
          <p:cNvPr id="15" name="Straight Connector 14"/>
          <p:cNvCxnSpPr/>
          <p:nvPr/>
        </p:nvCxnSpPr>
        <p:spPr>
          <a:xfrm>
            <a:off x="6084168" y="2348880"/>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2160" y="2205444"/>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17" name="Straight Connector 16"/>
          <p:cNvCxnSpPr/>
          <p:nvPr/>
        </p:nvCxnSpPr>
        <p:spPr>
          <a:xfrm>
            <a:off x="6084168" y="4473096"/>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16</a:t>
            </a:fld>
            <a:endParaRPr lang="en-GB" dirty="0">
              <a:solidFill>
                <a:srgbClr val="4E5B6F"/>
              </a:solidFill>
            </a:endParaRPr>
          </a:p>
        </p:txBody>
      </p:sp>
      <p:sp>
        <p:nvSpPr>
          <p:cNvPr id="21" name="Text Placeholder 4">
            <a:extLst>
              <a:ext uri="{FF2B5EF4-FFF2-40B4-BE49-F238E27FC236}">
                <a16:creationId xmlns:a16="http://schemas.microsoft.com/office/drawing/2014/main" xmlns="" id="{D6BEDBE3-3130-4CCF-B973-4EE77945A714}"/>
              </a:ext>
            </a:extLst>
          </p:cNvPr>
          <p:cNvSpPr txBox="1">
            <a:spLocks/>
          </p:cNvSpPr>
          <p:nvPr/>
        </p:nvSpPr>
        <p:spPr>
          <a:xfrm>
            <a:off x="396304" y="4032000"/>
            <a:ext cx="4068000"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t>Διαχρονικά στοιχεία          </a:t>
            </a:r>
            <a:endParaRPr lang="en-US" sz="1300" b="1" u="sng" dirty="0"/>
          </a:p>
        </p:txBody>
      </p:sp>
      <p:graphicFrame>
        <p:nvGraphicFramePr>
          <p:cNvPr id="22" name="Content Placeholder 8">
            <a:extLst>
              <a:ext uri="{FF2B5EF4-FFF2-40B4-BE49-F238E27FC236}">
                <a16:creationId xmlns:a16="http://schemas.microsoft.com/office/drawing/2014/main" xmlns="" id="{79DE95A8-E47D-4675-993A-E30BA4CA918C}"/>
              </a:ext>
            </a:extLst>
          </p:cNvPr>
          <p:cNvGraphicFramePr>
            <a:graphicFrameLocks/>
          </p:cNvGraphicFramePr>
          <p:nvPr>
            <p:extLst>
              <p:ext uri="{D42A27DB-BD31-4B8C-83A1-F6EECF244321}">
                <p14:modId xmlns:p14="http://schemas.microsoft.com/office/powerpoint/2010/main" val="2620152681"/>
              </p:ext>
            </p:extLst>
          </p:nvPr>
        </p:nvGraphicFramePr>
        <p:xfrm>
          <a:off x="395536" y="4273624"/>
          <a:ext cx="4068768" cy="2107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6836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336704" cy="1080120"/>
          </a:xfrm>
        </p:spPr>
        <p:txBody>
          <a:bodyPr>
            <a:normAutofit/>
          </a:bodyPr>
          <a:lstStyle/>
          <a:p>
            <a:r>
              <a:rPr lang="el-GR" sz="2200" dirty="0"/>
              <a:t>Πρόβλεψη για την οικονομία</a:t>
            </a:r>
            <a:r>
              <a:rPr lang="el-GR" dirty="0"/>
              <a:t/>
            </a:r>
            <a:br>
              <a:rPr lang="el-GR" dirty="0"/>
            </a:br>
            <a:r>
              <a:rPr lang="el-GR" sz="1400" i="1" dirty="0"/>
              <a:t>‘Και τι πιστεύετε για τους επόμενους μήνες; Οι οικονομικές συνθήκες θα καλυτερέψουν, θα μείνουν ίδιες ή θα χειροτερέψουν;’</a:t>
            </a:r>
            <a:endParaRPr lang="en-US" sz="14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89511116"/>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3820715589"/>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cxnSp>
        <p:nvCxnSpPr>
          <p:cNvPr id="15" name="Straight Connector 14"/>
          <p:cNvCxnSpPr/>
          <p:nvPr/>
        </p:nvCxnSpPr>
        <p:spPr>
          <a:xfrm>
            <a:off x="6084168" y="2348880"/>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2160" y="2132856"/>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17" name="Straight Connector 16"/>
          <p:cNvCxnSpPr/>
          <p:nvPr/>
        </p:nvCxnSpPr>
        <p:spPr>
          <a:xfrm>
            <a:off x="6084168" y="44365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17</a:t>
            </a:fld>
            <a:endParaRPr lang="en-GB" dirty="0">
              <a:solidFill>
                <a:srgbClr val="4E5B6F"/>
              </a:solidFill>
            </a:endParaRPr>
          </a:p>
        </p:txBody>
      </p:sp>
      <p:sp>
        <p:nvSpPr>
          <p:cNvPr id="21" name="Text Placeholder 4">
            <a:extLst>
              <a:ext uri="{FF2B5EF4-FFF2-40B4-BE49-F238E27FC236}">
                <a16:creationId xmlns:a16="http://schemas.microsoft.com/office/drawing/2014/main" xmlns="" id="{D6AF7513-AF43-4322-B0FF-166082ACCA34}"/>
              </a:ext>
            </a:extLst>
          </p:cNvPr>
          <p:cNvSpPr txBox="1">
            <a:spLocks/>
          </p:cNvSpPr>
          <p:nvPr/>
        </p:nvSpPr>
        <p:spPr>
          <a:xfrm>
            <a:off x="396304" y="4032000"/>
            <a:ext cx="4068000"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t>Διαχρονικά στοιχεία          </a:t>
            </a:r>
            <a:endParaRPr lang="en-US" sz="1300" b="1" u="sng" dirty="0"/>
          </a:p>
        </p:txBody>
      </p:sp>
      <p:graphicFrame>
        <p:nvGraphicFramePr>
          <p:cNvPr id="22" name="Content Placeholder 8">
            <a:extLst>
              <a:ext uri="{FF2B5EF4-FFF2-40B4-BE49-F238E27FC236}">
                <a16:creationId xmlns:a16="http://schemas.microsoft.com/office/drawing/2014/main" xmlns="" id="{ECDF178C-D267-434C-9530-A01736EBC1C6}"/>
              </a:ext>
            </a:extLst>
          </p:cNvPr>
          <p:cNvGraphicFramePr>
            <a:graphicFrameLocks/>
          </p:cNvGraphicFramePr>
          <p:nvPr>
            <p:extLst>
              <p:ext uri="{D42A27DB-BD31-4B8C-83A1-F6EECF244321}">
                <p14:modId xmlns:p14="http://schemas.microsoft.com/office/powerpoint/2010/main" val="3629250037"/>
              </p:ext>
            </p:extLst>
          </p:nvPr>
        </p:nvGraphicFramePr>
        <p:xfrm>
          <a:off x="449178" y="4273446"/>
          <a:ext cx="4068768" cy="2107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0915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sz="2200" dirty="0"/>
              <a:t>Δείκτης οικονομικής εμπιστοσύνης*</a:t>
            </a:r>
            <a:endParaRPr lang="en-US" sz="2200" dirty="0"/>
          </a:p>
        </p:txBody>
      </p:sp>
      <p:sp>
        <p:nvSpPr>
          <p:cNvPr id="7" name="Slide Number Placeholder 6"/>
          <p:cNvSpPr>
            <a:spLocks noGrp="1"/>
          </p:cNvSpPr>
          <p:nvPr>
            <p:ph type="sldNum" sz="quarter" idx="10"/>
          </p:nvPr>
        </p:nvSpPr>
        <p:spPr/>
        <p:txBody>
          <a:bodyPr/>
          <a:lstStyle/>
          <a:p>
            <a:pPr>
              <a:spcBef>
                <a:spcPct val="0"/>
              </a:spcBef>
            </a:pPr>
            <a:fld id="{DE70D37E-C867-47FE-9F10-9260555C453A}" type="slidenum">
              <a:rPr lang="en-GB" sz="1600" smtClean="0"/>
              <a:pPr>
                <a:spcBef>
                  <a:spcPct val="0"/>
                </a:spcBef>
              </a:pPr>
              <a:t>18</a:t>
            </a:fld>
            <a:endParaRPr lang="en-GB" dirty="0"/>
          </a:p>
        </p:txBody>
      </p:sp>
      <p:sp>
        <p:nvSpPr>
          <p:cNvPr id="12" name="TextBox 11"/>
          <p:cNvSpPr txBox="1"/>
          <p:nvPr/>
        </p:nvSpPr>
        <p:spPr>
          <a:xfrm>
            <a:off x="107504" y="1392996"/>
            <a:ext cx="8784976" cy="1061829"/>
          </a:xfrm>
          <a:prstGeom prst="rect">
            <a:avLst/>
          </a:prstGeom>
          <a:noFill/>
        </p:spPr>
        <p:txBody>
          <a:bodyPr wrap="square" rtlCol="0" anchor="ctr">
            <a:spAutoFit/>
          </a:bodyPr>
          <a:lstStyle/>
          <a:p>
            <a:pPr algn="just">
              <a:lnSpc>
                <a:spcPct val="150000"/>
              </a:lnSpc>
            </a:pPr>
            <a:r>
              <a:rPr lang="el-GR" sz="1400" dirty="0"/>
              <a:t>*Ο δείκτης οικονομικής εμπιστοσύνης είναι ο μέσος όρος του ισοζυγίου της αξιολόγησης της σημερινής οικονομικής κατάστασης της χώρας (θετικά-</a:t>
            </a:r>
            <a:r>
              <a:rPr lang="el-GR" sz="1400" dirty="0" err="1"/>
              <a:t>αρνητικ</a:t>
            </a:r>
            <a:r>
              <a:rPr lang="el-GR" sz="1400" dirty="0"/>
              <a:t>ά) και του ισοζυγίου της πρόβλεψης για την οικονομία (θα καλυτερέψει-θα χειροτερέψει).</a:t>
            </a:r>
          </a:p>
        </p:txBody>
      </p:sp>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graphicFrame>
        <p:nvGraphicFramePr>
          <p:cNvPr id="9" name="Content Placeholder 9"/>
          <p:cNvGraphicFramePr>
            <a:graphicFrameLocks/>
          </p:cNvGraphicFramePr>
          <p:nvPr>
            <p:extLst>
              <p:ext uri="{D42A27DB-BD31-4B8C-83A1-F6EECF244321}">
                <p14:modId xmlns:p14="http://schemas.microsoft.com/office/powerpoint/2010/main" val="2758175673"/>
              </p:ext>
            </p:extLst>
          </p:nvPr>
        </p:nvGraphicFramePr>
        <p:xfrm>
          <a:off x="107504" y="3140968"/>
          <a:ext cx="8785100" cy="3096245"/>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 Placeholder 4"/>
          <p:cNvSpPr txBox="1">
            <a:spLocks/>
          </p:cNvSpPr>
          <p:nvPr/>
        </p:nvSpPr>
        <p:spPr>
          <a:xfrm>
            <a:off x="107504" y="2903296"/>
            <a:ext cx="8784976"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t>Διαχρονικά Στοιχεία          </a:t>
            </a:r>
            <a:endParaRPr lang="en-US" sz="1300" b="1" u="sng" dirty="0"/>
          </a:p>
        </p:txBody>
      </p:sp>
    </p:spTree>
    <p:extLst>
      <p:ext uri="{BB962C8B-B14F-4D97-AF65-F5344CB8AC3E}">
        <p14:creationId xmlns:p14="http://schemas.microsoft.com/office/powerpoint/2010/main" val="3016122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pPr>
              <a:spcBef>
                <a:spcPct val="0"/>
              </a:spcBef>
            </a:pPr>
            <a:fld id="{DE70D37E-C867-47FE-9F10-9260555C453A}" type="slidenum">
              <a:rPr sz="1600" smtClean="0">
                <a:solidFill>
                  <a:srgbClr val="4E5B6F"/>
                </a:solidFill>
              </a:rPr>
              <a:pPr>
                <a:spcBef>
                  <a:spcPct val="0"/>
                </a:spcBef>
              </a:pPr>
              <a:t>19</a:t>
            </a:fld>
            <a:endParaRPr sz="1600" dirty="0">
              <a:solidFill>
                <a:srgbClr val="4E5B6F"/>
              </a:solidFill>
            </a:endParaRPr>
          </a:p>
        </p:txBody>
      </p:sp>
      <p:sp>
        <p:nvSpPr>
          <p:cNvPr id="2" name="Title 1"/>
          <p:cNvSpPr>
            <a:spLocks noGrp="1"/>
          </p:cNvSpPr>
          <p:nvPr>
            <p:ph type="title"/>
          </p:nvPr>
        </p:nvSpPr>
        <p:spPr>
          <a:xfrm>
            <a:off x="35496" y="116632"/>
            <a:ext cx="6192688" cy="1080120"/>
          </a:xfrm>
        </p:spPr>
        <p:txBody>
          <a:bodyPr/>
          <a:lstStyle/>
          <a:p>
            <a:r>
              <a:rPr lang="el-GR" sz="2200" dirty="0"/>
              <a:t>Απόψεις για θέματα επικαιρότητας</a:t>
            </a:r>
            <a:r>
              <a:rPr lang="el-GR" sz="1400" i="1" dirty="0"/>
              <a:t/>
            </a:r>
            <a:br>
              <a:rPr lang="el-GR" sz="1400" i="1" dirty="0"/>
            </a:br>
            <a:r>
              <a:rPr lang="el-GR" sz="1400" i="1" dirty="0"/>
              <a:t>‘Στις μέρες μας ακούγονται διάφορες απόψεις για θέματα της επικαιρότητας. Θα σας διαβάσω κάποιες από αυτές και θα ήθελα να μου πείτε για κάθε μία αν συμφωνείτε ή διαφωνείτε’ </a:t>
            </a:r>
            <a:endParaRPr lang="en-US" sz="1400" i="1" dirty="0"/>
          </a:p>
        </p:txBody>
      </p:sp>
      <p:graphicFrame>
        <p:nvGraphicFramePr>
          <p:cNvPr id="20" name="Content Placeholder 9">
            <a:extLst>
              <a:ext uri="{FF2B5EF4-FFF2-40B4-BE49-F238E27FC236}">
                <a16:creationId xmlns:a16="http://schemas.microsoft.com/office/drawing/2014/main" xmlns="" id="{A581D63F-08B4-4987-B186-FC1CBAC730A0}"/>
              </a:ext>
            </a:extLst>
          </p:cNvPr>
          <p:cNvGraphicFramePr>
            <a:graphicFrameLocks/>
          </p:cNvGraphicFramePr>
          <p:nvPr>
            <p:extLst>
              <p:ext uri="{D42A27DB-BD31-4B8C-83A1-F6EECF244321}">
                <p14:modId xmlns:p14="http://schemas.microsoft.com/office/powerpoint/2010/main" val="717753407"/>
              </p:ext>
            </p:extLst>
          </p:nvPr>
        </p:nvGraphicFramePr>
        <p:xfrm>
          <a:off x="396304" y="1812681"/>
          <a:ext cx="8172524" cy="392797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xmlns="" id="{05ACE57A-3CBB-46B0-B1E3-58C30863E835}"/>
              </a:ext>
            </a:extLst>
          </p:cNvPr>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4117770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l-GR" sz="2200" dirty="0"/>
              <a:t>Η ταυτότητα της έρευνας</a:t>
            </a:r>
            <a:endParaRPr lang="en-US" sz="2200" dirty="0"/>
          </a:p>
        </p:txBody>
      </p:sp>
      <p:sp>
        <p:nvSpPr>
          <p:cNvPr id="4" name="Slide Number Placeholder 3"/>
          <p:cNvSpPr>
            <a:spLocks noGrp="1"/>
          </p:cNvSpPr>
          <p:nvPr>
            <p:ph type="sldNum" sz="quarter" idx="10"/>
          </p:nvPr>
        </p:nvSpPr>
        <p:spPr/>
        <p:txBody>
          <a:bodyPr/>
          <a:lstStyle/>
          <a:p>
            <a:pPr>
              <a:spcBef>
                <a:spcPct val="0"/>
              </a:spcBef>
            </a:pPr>
            <a:fld id="{DE70D37E-C867-47FE-9F10-9260555C453A}" type="slidenum">
              <a:rPr lang="en-GB" sz="1600" smtClean="0"/>
              <a:pPr>
                <a:spcBef>
                  <a:spcPct val="0"/>
                </a:spcBef>
              </a:pPr>
              <a:t>2</a:t>
            </a:fld>
            <a:endParaRPr lang="en-GB" sz="1600" dirty="0"/>
          </a:p>
        </p:txBody>
      </p:sp>
      <p:sp>
        <p:nvSpPr>
          <p:cNvPr id="8" name="Rectangle 7"/>
          <p:cNvSpPr/>
          <p:nvPr/>
        </p:nvSpPr>
        <p:spPr>
          <a:xfrm>
            <a:off x="107505" y="5877272"/>
            <a:ext cx="8784975" cy="1606594"/>
          </a:xfrm>
          <a:prstGeom prst="rect">
            <a:avLst/>
          </a:prstGeom>
        </p:spPr>
        <p:txBody>
          <a:bodyPr wrap="square">
            <a:spAutoFit/>
          </a:bodyPr>
          <a:lstStyle/>
          <a:p>
            <a:pPr algn="ctr">
              <a:lnSpc>
                <a:spcPct val="120000"/>
              </a:lnSpc>
              <a:buClr>
                <a:srgbClr val="C00000"/>
              </a:buClr>
              <a:tabLst>
                <a:tab pos="3403600" algn="l"/>
              </a:tabLst>
            </a:pPr>
            <a:r>
              <a:rPr lang="el-GR" sz="1200" b="1" dirty="0">
                <a:effectLst>
                  <a:outerShdw blurRad="38100" dist="38100" dir="2700000" algn="tl">
                    <a:srgbClr val="C0C0C0"/>
                  </a:outerShdw>
                </a:effectLst>
              </a:rPr>
              <a:t>Η METRON ANALYSIS είναι μέλος της ESOMAR και του ΣΕΔΕΑ και τηρεί τους </a:t>
            </a:r>
          </a:p>
          <a:p>
            <a:pPr algn="ctr">
              <a:buClr>
                <a:srgbClr val="C00000"/>
              </a:buClr>
              <a:tabLst>
                <a:tab pos="3403600" algn="l"/>
              </a:tabLst>
            </a:pPr>
            <a:r>
              <a:rPr lang="el-GR" sz="1200" b="1" dirty="0">
                <a:effectLst>
                  <a:outerShdw blurRad="38100" dist="38100" dir="2700000" algn="tl">
                    <a:srgbClr val="C0C0C0"/>
                  </a:outerShdw>
                </a:effectLst>
              </a:rPr>
              <a:t>κώδικες δεοντολογίας και διεξαγωγής ερευνών και επαγγελματικής πρακτικής της ESOMAR και του ΣΕΔΕΑ.</a:t>
            </a:r>
          </a:p>
          <a:p>
            <a:pPr algn="ctr">
              <a:buClr>
                <a:srgbClr val="C00000"/>
              </a:buClr>
              <a:tabLst>
                <a:tab pos="3403600" algn="l"/>
              </a:tabLst>
            </a:pPr>
            <a:r>
              <a:rPr lang="el-GR" sz="1200" b="1" u="sng" dirty="0">
                <a:solidFill>
                  <a:srgbClr val="FF0000"/>
                </a:solidFill>
                <a:effectLst>
                  <a:outerShdw blurRad="38100" dist="38100" dir="2700000" algn="tl">
                    <a:srgbClr val="C0C0C0"/>
                  </a:outerShdw>
                </a:effectLst>
              </a:rPr>
              <a:t>ΔΕΝ ΕΠΙΤΡΕΠΕΤΑΙ Η ΔΗΜΟΣΙΕΥΣΗ ΤΩΝ ΑΠΟΤΕΛΕΣΜΑΤΩΝ ΤΗΣ ΕΡΕΥΝΑΣ</a:t>
            </a:r>
            <a:r>
              <a:rPr lang="el-GR" sz="1200" u="sng" dirty="0">
                <a:solidFill>
                  <a:srgbClr val="FF0000"/>
                </a:solidFill>
                <a:effectLst>
                  <a:outerShdw blurRad="38100" dist="38100" dir="2700000" algn="tl">
                    <a:srgbClr val="C0C0C0"/>
                  </a:outerShdw>
                </a:effectLst>
              </a:rPr>
              <a:t> </a:t>
            </a:r>
          </a:p>
          <a:p>
            <a:pPr algn="ctr">
              <a:buClr>
                <a:srgbClr val="C00000"/>
              </a:buClr>
              <a:tabLst>
                <a:tab pos="3403600" algn="l"/>
              </a:tabLst>
            </a:pPr>
            <a:endParaRPr lang="el-GR" sz="1200" b="1" dirty="0">
              <a:effectLst>
                <a:outerShdw blurRad="38100" dist="38100" dir="2700000" algn="tl">
                  <a:srgbClr val="C0C0C0"/>
                </a:outerShdw>
              </a:effectLst>
            </a:endParaRPr>
          </a:p>
          <a:p>
            <a:pPr algn="ctr">
              <a:buClr>
                <a:srgbClr val="C00000"/>
              </a:buClr>
              <a:tabLst>
                <a:tab pos="3403600" algn="l"/>
              </a:tabLst>
            </a:pPr>
            <a:endParaRPr lang="el-GR" sz="1200" b="1" dirty="0">
              <a:effectLst>
                <a:outerShdw blurRad="38100" dist="38100" dir="2700000" algn="tl">
                  <a:srgbClr val="C0C0C0"/>
                </a:outerShdw>
              </a:effectLst>
            </a:endParaRPr>
          </a:p>
          <a:p>
            <a:pPr algn="ctr">
              <a:buClr>
                <a:srgbClr val="C00000"/>
              </a:buClr>
              <a:tabLst>
                <a:tab pos="3403600" algn="l"/>
              </a:tabLst>
            </a:pPr>
            <a:endParaRPr lang="el-GR" sz="1200" b="1" u="sng" dirty="0">
              <a:solidFill>
                <a:srgbClr val="FF0000"/>
              </a:solidFill>
              <a:effectLst>
                <a:outerShdw blurRad="38100" dist="38100" dir="2700000" algn="tl">
                  <a:srgbClr val="C0C0C0"/>
                </a:outerShdw>
              </a:effectLst>
            </a:endParaRPr>
          </a:p>
          <a:p>
            <a:pPr algn="ctr">
              <a:buClr>
                <a:srgbClr val="C00000"/>
              </a:buClr>
              <a:tabLst>
                <a:tab pos="3403600" algn="l"/>
              </a:tabLst>
            </a:pPr>
            <a:endParaRPr lang="el-GR" sz="1200" u="sng" dirty="0">
              <a:solidFill>
                <a:srgbClr val="FF0000"/>
              </a:solidFill>
              <a:effectLst>
                <a:outerShdw blurRad="38100" dist="38100" dir="2700000" algn="tl">
                  <a:srgbClr val="C0C0C0"/>
                </a:outerShdw>
              </a:effectLst>
            </a:endParaRPr>
          </a:p>
          <a:p>
            <a:pPr algn="ctr">
              <a:buClr>
                <a:srgbClr val="C00000"/>
              </a:buClr>
              <a:tabLst>
                <a:tab pos="3403600" algn="l"/>
              </a:tabLst>
            </a:pPr>
            <a:endParaRPr lang="el-GR" sz="1200" b="1" dirty="0">
              <a:effectLst>
                <a:outerShdw blurRad="38100" dist="38100" dir="2700000" algn="tl">
                  <a:srgbClr val="C0C0C0"/>
                </a:outerShdw>
              </a:effectLst>
            </a:endParaRPr>
          </a:p>
        </p:txBody>
      </p:sp>
      <p:graphicFrame>
        <p:nvGraphicFramePr>
          <p:cNvPr id="9" name="Content Placeholder 5"/>
          <p:cNvGraphicFramePr>
            <a:graphicFrameLocks noGrp="1"/>
          </p:cNvGraphicFramePr>
          <p:nvPr>
            <p:ph idx="1"/>
            <p:extLst>
              <p:ext uri="{D42A27DB-BD31-4B8C-83A1-F6EECF244321}">
                <p14:modId xmlns:p14="http://schemas.microsoft.com/office/powerpoint/2010/main" val="3762359165"/>
              </p:ext>
            </p:extLst>
          </p:nvPr>
        </p:nvGraphicFramePr>
        <p:xfrm>
          <a:off x="35496" y="1484785"/>
          <a:ext cx="8964612" cy="4248471"/>
        </p:xfrm>
        <a:graphic>
          <a:graphicData uri="http://schemas.openxmlformats.org/drawingml/2006/table">
            <a:tbl>
              <a:tblPr firstRow="1" bandRow="1">
                <a:tableStyleId>{5FD0F851-EC5A-4D38-B0AD-8093EC10F338}</a:tableStyleId>
              </a:tblPr>
              <a:tblGrid>
                <a:gridCol w="2689386">
                  <a:extLst>
                    <a:ext uri="{9D8B030D-6E8A-4147-A177-3AD203B41FA5}">
                      <a16:colId xmlns:a16="http://schemas.microsoft.com/office/drawing/2014/main" xmlns="" val="20000"/>
                    </a:ext>
                  </a:extLst>
                </a:gridCol>
                <a:gridCol w="6275226">
                  <a:extLst>
                    <a:ext uri="{9D8B030D-6E8A-4147-A177-3AD203B41FA5}">
                      <a16:colId xmlns:a16="http://schemas.microsoft.com/office/drawing/2014/main" xmlns="" val="20001"/>
                    </a:ext>
                  </a:extLst>
                </a:gridCol>
              </a:tblGrid>
              <a:tr h="265747">
                <a:tc>
                  <a:txBody>
                    <a:bodyPr/>
                    <a:lstStyle/>
                    <a:p>
                      <a:pPr algn="r"/>
                      <a:r>
                        <a:rPr lang="el-GR" sz="1200" b="1" dirty="0">
                          <a:solidFill>
                            <a:schemeClr val="accent5">
                              <a:lumMod val="75000"/>
                            </a:schemeClr>
                          </a:solidFill>
                        </a:rPr>
                        <a:t>Εταιρεία:</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l-GR" altLang="en-US" sz="1200" b="0" kern="1200" dirty="0">
                          <a:solidFill>
                            <a:schemeClr val="tx1"/>
                          </a:solidFill>
                          <a:latin typeface="+mn-lt"/>
                          <a:ea typeface="+mn-ea"/>
                          <a:cs typeface="+mn-cs"/>
                        </a:rPr>
                        <a:t>Metron Analysis (Α.Μ. ΕΣΡ 4)</a:t>
                      </a:r>
                    </a:p>
                  </a:txBody>
                  <a:tcPr anchor="ctr"/>
                </a:tc>
                <a:extLst>
                  <a:ext uri="{0D108BD9-81ED-4DB2-BD59-A6C34878D82A}">
                    <a16:rowId xmlns:a16="http://schemas.microsoft.com/office/drawing/2014/main" xmlns="" val="10000"/>
                  </a:ext>
                </a:extLst>
              </a:tr>
              <a:tr h="312285">
                <a:tc>
                  <a:txBody>
                    <a:bodyPr/>
                    <a:lstStyle/>
                    <a:p>
                      <a:pPr algn="r"/>
                      <a:r>
                        <a:rPr lang="el-GR" sz="1200" b="1" dirty="0">
                          <a:solidFill>
                            <a:schemeClr val="accent5">
                              <a:lumMod val="75000"/>
                            </a:schemeClr>
                          </a:solidFill>
                        </a:rPr>
                        <a:t>Ανάθεση: </a:t>
                      </a:r>
                    </a:p>
                  </a:txBody>
                  <a:tcPr anchor="ctr"/>
                </a:tc>
                <a:tc>
                  <a:txBody>
                    <a:bodyPr/>
                    <a:lstStyle/>
                    <a:p>
                      <a:pPr algn="just"/>
                      <a:r>
                        <a:rPr lang="el-GR" sz="1200" b="0" dirty="0">
                          <a:solidFill>
                            <a:schemeClr val="tx1"/>
                          </a:solidFill>
                        </a:rPr>
                        <a:t>Συνδρομητική έρευνα</a:t>
                      </a:r>
                    </a:p>
                  </a:txBody>
                  <a:tcPr anchor="ctr"/>
                </a:tc>
                <a:extLst>
                  <a:ext uri="{0D108BD9-81ED-4DB2-BD59-A6C34878D82A}">
                    <a16:rowId xmlns:a16="http://schemas.microsoft.com/office/drawing/2014/main" xmlns="" val="10001"/>
                  </a:ext>
                </a:extLst>
              </a:tr>
              <a:tr h="289892">
                <a:tc>
                  <a:txBody>
                    <a:bodyPr/>
                    <a:lstStyle/>
                    <a:p>
                      <a:pPr algn="r"/>
                      <a:r>
                        <a:rPr lang="el-GR" sz="1200" b="1" dirty="0">
                          <a:solidFill>
                            <a:schemeClr val="accent5">
                              <a:lumMod val="75000"/>
                            </a:schemeClr>
                          </a:solidFill>
                        </a:rPr>
                        <a:t>Τύπος Έρευνας</a:t>
                      </a:r>
                      <a:r>
                        <a:rPr lang="en-US" sz="1200" b="1" dirty="0">
                          <a:solidFill>
                            <a:schemeClr val="accent5">
                              <a:lumMod val="75000"/>
                            </a:schemeClr>
                          </a:solidFill>
                        </a:rPr>
                        <a:t>:</a:t>
                      </a:r>
                      <a:r>
                        <a:rPr lang="el-GR" sz="1200" b="1" dirty="0">
                          <a:solidFill>
                            <a:schemeClr val="accent5">
                              <a:lumMod val="75000"/>
                            </a:schemeClr>
                          </a:solidFill>
                        </a:rPr>
                        <a:t> </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dirty="0"/>
                        <a:t>Τηλεφωνική έρευνα κοινής</a:t>
                      </a:r>
                      <a:r>
                        <a:rPr lang="el-GR" sz="1200" baseline="0" dirty="0"/>
                        <a:t> γνώμης</a:t>
                      </a:r>
                      <a:endParaRPr lang="el-GR" sz="1200" b="0" dirty="0">
                        <a:solidFill>
                          <a:schemeClr val="tx1"/>
                        </a:solidFill>
                      </a:endParaRPr>
                    </a:p>
                  </a:txBody>
                  <a:tcPr anchor="ctr"/>
                </a:tc>
                <a:extLst>
                  <a:ext uri="{0D108BD9-81ED-4DB2-BD59-A6C34878D82A}">
                    <a16:rowId xmlns:a16="http://schemas.microsoft.com/office/drawing/2014/main" xmlns="" val="10002"/>
                  </a:ext>
                </a:extLst>
              </a:tr>
              <a:tr h="330476">
                <a:tc>
                  <a:txBody>
                    <a:bodyPr/>
                    <a:lstStyle/>
                    <a:p>
                      <a:pPr algn="r"/>
                      <a:r>
                        <a:rPr lang="el-GR" sz="1200" b="1" dirty="0">
                          <a:solidFill>
                            <a:schemeClr val="accent5">
                              <a:lumMod val="75000"/>
                            </a:schemeClr>
                          </a:solidFill>
                        </a:rPr>
                        <a:t>Περιοχή Έρευνας</a:t>
                      </a:r>
                    </a:p>
                  </a:txBody>
                  <a:tcPr anchor="ctr"/>
                </a:tc>
                <a:tc>
                  <a:txBody>
                    <a:bodyPr/>
                    <a:lstStyle/>
                    <a:p>
                      <a:pPr algn="just">
                        <a:lnSpc>
                          <a:spcPct val="120000"/>
                        </a:lnSpc>
                        <a:buClr>
                          <a:srgbClr val="E53505"/>
                        </a:buClr>
                        <a:buFont typeface="Wingdings" pitchFamily="2" charset="2"/>
                        <a:buNone/>
                        <a:tabLst>
                          <a:tab pos="3403600" algn="l"/>
                        </a:tabLst>
                      </a:pPr>
                      <a:r>
                        <a:rPr lang="el-GR" sz="1200" dirty="0"/>
                        <a:t>Πανελλαδική</a:t>
                      </a:r>
                      <a:endParaRPr lang="el-GR" sz="1200" b="0" dirty="0">
                        <a:solidFill>
                          <a:schemeClr val="tx1"/>
                        </a:solidFill>
                      </a:endParaRPr>
                    </a:p>
                  </a:txBody>
                  <a:tcPr anchor="ctr"/>
                </a:tc>
                <a:extLst>
                  <a:ext uri="{0D108BD9-81ED-4DB2-BD59-A6C34878D82A}">
                    <a16:rowId xmlns:a16="http://schemas.microsoft.com/office/drawing/2014/main" xmlns="" val="10003"/>
                  </a:ext>
                </a:extLst>
              </a:tr>
              <a:tr h="707123">
                <a:tc>
                  <a:txBody>
                    <a:bodyPr/>
                    <a:lstStyle/>
                    <a:p>
                      <a:pPr algn="r"/>
                      <a:r>
                        <a:rPr lang="el-GR" sz="1200" b="1" dirty="0">
                          <a:solidFill>
                            <a:schemeClr val="accent5">
                              <a:lumMod val="75000"/>
                            </a:schemeClr>
                          </a:solidFill>
                        </a:rPr>
                        <a:t>Μέθοδος Δειγματοληψίας: </a:t>
                      </a:r>
                    </a:p>
                  </a:txBody>
                  <a:tcPr anchor="ctr"/>
                </a:tc>
                <a:tc>
                  <a:txBody>
                    <a:bodyPr/>
                    <a:lstStyle/>
                    <a:p>
                      <a:pPr algn="just">
                        <a:lnSpc>
                          <a:spcPct val="120000"/>
                        </a:lnSpc>
                        <a:buClr>
                          <a:srgbClr val="E53505"/>
                        </a:buClr>
                        <a:buFont typeface="Wingdings" pitchFamily="2" charset="2"/>
                        <a:buNone/>
                        <a:tabLst>
                          <a:tab pos="3403600" algn="l"/>
                        </a:tabLst>
                      </a:pPr>
                      <a:r>
                        <a:rPr lang="el-GR" sz="1200" dirty="0"/>
                        <a:t>Για την επιλογή του δείγματος χρησιμοποιήθηκε απλή τυχαία δειγματοληψία </a:t>
                      </a:r>
                      <a:r>
                        <a:rPr lang="el-GR" sz="1200" kern="1200" dirty="0">
                          <a:solidFill>
                            <a:schemeClr val="tx1"/>
                          </a:solidFill>
                          <a:latin typeface="+mn-lt"/>
                          <a:ea typeface="+mn-ea"/>
                          <a:cs typeface="+mn-cs"/>
                        </a:rPr>
                        <a:t>σε αρχείο τηλεφωνικών αριθμών που έχει παραχθεί με τυχαίο τρόπο (</a:t>
                      </a:r>
                      <a:r>
                        <a:rPr lang="en-US" sz="1200" kern="1200" dirty="0">
                          <a:solidFill>
                            <a:schemeClr val="tx1"/>
                          </a:solidFill>
                          <a:latin typeface="+mn-lt"/>
                          <a:ea typeface="+mn-ea"/>
                          <a:cs typeface="+mn-cs"/>
                        </a:rPr>
                        <a:t>RDD</a:t>
                      </a:r>
                      <a:r>
                        <a:rPr lang="el-GR" sz="1200" kern="1200" dirty="0">
                          <a:solidFill>
                            <a:schemeClr val="tx1"/>
                          </a:solidFill>
                          <a:latin typeface="+mn-lt"/>
                          <a:ea typeface="+mn-ea"/>
                          <a:cs typeface="+mn-cs"/>
                        </a:rPr>
                        <a:t>-</a:t>
                      </a:r>
                      <a:r>
                        <a:rPr lang="en-US" sz="1200" kern="1200" dirty="0">
                          <a:solidFill>
                            <a:schemeClr val="tx1"/>
                          </a:solidFill>
                          <a:latin typeface="+mn-lt"/>
                          <a:ea typeface="+mn-ea"/>
                          <a:cs typeface="+mn-cs"/>
                        </a:rPr>
                        <a:t>Random Digit Dialing)</a:t>
                      </a:r>
                      <a:r>
                        <a:rPr lang="el-GR" sz="1200" kern="1200" dirty="0">
                          <a:solidFill>
                            <a:schemeClr val="tx1"/>
                          </a:solidFill>
                          <a:latin typeface="+mn-lt"/>
                          <a:ea typeface="+mn-ea"/>
                          <a:cs typeface="+mn-cs"/>
                        </a:rPr>
                        <a:t> με την εξής αναλογία:</a:t>
                      </a:r>
                      <a:r>
                        <a:rPr lang="el-GR" sz="1200" dirty="0"/>
                        <a:t> σταθερά</a:t>
                      </a:r>
                      <a:r>
                        <a:rPr lang="el-GR" sz="1200" baseline="0" dirty="0"/>
                        <a:t> τηλέφωνα 7</a:t>
                      </a:r>
                      <a:r>
                        <a:rPr lang="en-US" sz="1200" baseline="0" dirty="0"/>
                        <a:t>0</a:t>
                      </a:r>
                      <a:r>
                        <a:rPr lang="el-GR" sz="1200" dirty="0"/>
                        <a:t>% και </a:t>
                      </a:r>
                      <a:r>
                        <a:rPr lang="el-GR" sz="1200" dirty="0">
                          <a:solidFill>
                            <a:srgbClr val="FF0000"/>
                          </a:solidFill>
                        </a:rPr>
                        <a:t>κινητά</a:t>
                      </a:r>
                      <a:r>
                        <a:rPr lang="el-GR" sz="1200" baseline="0" dirty="0">
                          <a:solidFill>
                            <a:srgbClr val="FF0000"/>
                          </a:solidFill>
                        </a:rPr>
                        <a:t> τηλέφωνα </a:t>
                      </a:r>
                      <a:r>
                        <a:rPr lang="en-US" sz="1200" baseline="0" dirty="0">
                          <a:solidFill>
                            <a:srgbClr val="FF0000"/>
                          </a:solidFill>
                        </a:rPr>
                        <a:t>30</a:t>
                      </a:r>
                      <a:r>
                        <a:rPr lang="el-GR" sz="1200" baseline="0" dirty="0">
                          <a:solidFill>
                            <a:srgbClr val="FF0000"/>
                          </a:solidFill>
                        </a:rPr>
                        <a:t>%.</a:t>
                      </a:r>
                      <a:endParaRPr lang="el-GR" sz="1200" b="0" dirty="0">
                        <a:solidFill>
                          <a:schemeClr val="tx1"/>
                        </a:solidFill>
                      </a:endParaRPr>
                    </a:p>
                  </a:txBody>
                  <a:tcPr anchor="ctr"/>
                </a:tc>
                <a:extLst>
                  <a:ext uri="{0D108BD9-81ED-4DB2-BD59-A6C34878D82A}">
                    <a16:rowId xmlns:a16="http://schemas.microsoft.com/office/drawing/2014/main" xmlns="" val="10004"/>
                  </a:ext>
                </a:extLst>
              </a:tr>
              <a:tr h="299439">
                <a:tc>
                  <a:txBody>
                    <a:bodyPr/>
                    <a:lstStyle/>
                    <a:p>
                      <a:pPr algn="r"/>
                      <a:r>
                        <a:rPr lang="el-GR" sz="1200" b="1" dirty="0">
                          <a:solidFill>
                            <a:schemeClr val="accent5">
                              <a:lumMod val="75000"/>
                            </a:schemeClr>
                          </a:solidFill>
                        </a:rPr>
                        <a:t>Χρόνος Διεξαγωγής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algn="just">
                        <a:lnSpc>
                          <a:spcPct val="120000"/>
                        </a:lnSpc>
                        <a:buClr>
                          <a:srgbClr val="E53505"/>
                        </a:buClr>
                        <a:buFont typeface="Wingdings" pitchFamily="2" charset="2"/>
                        <a:buNone/>
                        <a:tabLst>
                          <a:tab pos="3403600" algn="l"/>
                        </a:tabLst>
                      </a:pPr>
                      <a:r>
                        <a:rPr lang="el-GR" sz="1200" dirty="0"/>
                        <a:t>Η έρευνα πεδίου διεξήχθη από 2</a:t>
                      </a:r>
                      <a:r>
                        <a:rPr lang="en-US" sz="1200" dirty="0"/>
                        <a:t>3</a:t>
                      </a:r>
                      <a:r>
                        <a:rPr lang="el-GR" sz="1200" dirty="0"/>
                        <a:t>-29/</a:t>
                      </a:r>
                      <a:r>
                        <a:rPr lang="en-US" sz="1200" dirty="0"/>
                        <a:t>09</a:t>
                      </a:r>
                      <a:r>
                        <a:rPr lang="el-GR" sz="1200" dirty="0"/>
                        <a:t>/20</a:t>
                      </a:r>
                      <a:r>
                        <a:rPr lang="en-US" sz="1200" dirty="0"/>
                        <a:t>20</a:t>
                      </a:r>
                      <a:endParaRPr lang="el-GR" sz="1200" b="0" dirty="0">
                        <a:solidFill>
                          <a:schemeClr val="tx1"/>
                        </a:solidFill>
                      </a:endParaRPr>
                    </a:p>
                  </a:txBody>
                  <a:tcPr anchor="ctr"/>
                </a:tc>
                <a:extLst>
                  <a:ext uri="{0D108BD9-81ED-4DB2-BD59-A6C34878D82A}">
                    <a16:rowId xmlns:a16="http://schemas.microsoft.com/office/drawing/2014/main" xmlns="" val="10005"/>
                  </a:ext>
                </a:extLst>
              </a:tr>
              <a:tr h="437704">
                <a:tc>
                  <a:txBody>
                    <a:bodyPr/>
                    <a:lstStyle/>
                    <a:p>
                      <a:pPr algn="r"/>
                      <a:r>
                        <a:rPr lang="el-GR" sz="1200" b="1" dirty="0">
                          <a:solidFill>
                            <a:schemeClr val="accent5">
                              <a:lumMod val="75000"/>
                            </a:schemeClr>
                          </a:solidFill>
                        </a:rPr>
                        <a:t>Μέγεθος Δείγματος</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20000"/>
                        </a:lnSpc>
                        <a:spcBef>
                          <a:spcPts val="0"/>
                        </a:spcBef>
                        <a:spcAft>
                          <a:spcPts val="0"/>
                        </a:spcAft>
                        <a:buClr>
                          <a:srgbClr val="E53505"/>
                        </a:buClr>
                        <a:buSzTx/>
                        <a:buFont typeface="Wingdings" pitchFamily="2" charset="2"/>
                        <a:buNone/>
                        <a:tabLst>
                          <a:tab pos="3403600" algn="l"/>
                        </a:tabLst>
                        <a:defRPr/>
                      </a:pPr>
                      <a:r>
                        <a:rPr lang="el-GR" sz="1200" dirty="0"/>
                        <a:t>Το μέγεθος του δείγματος ανέρχεται σε </a:t>
                      </a:r>
                      <a:r>
                        <a:rPr lang="el-GR" sz="1200" dirty="0">
                          <a:solidFill>
                            <a:srgbClr val="FF0000"/>
                          </a:solidFill>
                        </a:rPr>
                        <a:t>1.202</a:t>
                      </a:r>
                      <a:r>
                        <a:rPr lang="el-GR" sz="1200" baseline="0" dirty="0">
                          <a:solidFill>
                            <a:srgbClr val="FF0000"/>
                          </a:solidFill>
                        </a:rPr>
                        <a:t> </a:t>
                      </a:r>
                      <a:r>
                        <a:rPr lang="el-GR" sz="1200" dirty="0"/>
                        <a:t>άτομα ηλικίας 1</a:t>
                      </a:r>
                      <a:r>
                        <a:rPr lang="en-US" sz="1200" dirty="0"/>
                        <a:t>7</a:t>
                      </a:r>
                      <a:r>
                        <a:rPr lang="el-GR" sz="1200" dirty="0"/>
                        <a:t> ετών και άνω. Μέγιστο δειγματοληπτικό σφάλμα ±2,8%</a:t>
                      </a:r>
                      <a:endParaRPr lang="el-GR" sz="1200" kern="1200" dirty="0">
                        <a:solidFill>
                          <a:schemeClr val="tx1"/>
                        </a:solidFill>
                        <a:latin typeface="+mn-lt"/>
                        <a:ea typeface="+mn-ea"/>
                        <a:cs typeface="+mn-cs"/>
                      </a:endParaRPr>
                    </a:p>
                  </a:txBody>
                  <a:tcPr anchor="ctr"/>
                </a:tc>
                <a:extLst>
                  <a:ext uri="{0D108BD9-81ED-4DB2-BD59-A6C34878D82A}">
                    <a16:rowId xmlns:a16="http://schemas.microsoft.com/office/drawing/2014/main" xmlns="" val="10006"/>
                  </a:ext>
                </a:extLst>
              </a:tr>
              <a:tr h="478272">
                <a:tc>
                  <a:txBody>
                    <a:bodyPr/>
                    <a:lstStyle/>
                    <a:p>
                      <a:pPr algn="r"/>
                      <a:r>
                        <a:rPr lang="el-GR" sz="1200" b="1" dirty="0">
                          <a:solidFill>
                            <a:schemeClr val="accent5">
                              <a:lumMod val="75000"/>
                            </a:schemeClr>
                          </a:solidFill>
                        </a:rPr>
                        <a:t>Σταθμίσεις: </a:t>
                      </a:r>
                    </a:p>
                  </a:txBody>
                  <a:tcPr anchor="ctr"/>
                </a:tc>
                <a:tc>
                  <a:txBody>
                    <a:bodyPr/>
                    <a:lstStyle/>
                    <a:p>
                      <a:pPr algn="just"/>
                      <a:r>
                        <a:rPr lang="el-GR" sz="1200" dirty="0"/>
                        <a:t>Το δείγμα σταθμίσθηκε εκ των υστέρων ως προς το φύλο και την ηλικία</a:t>
                      </a:r>
                      <a:r>
                        <a:rPr lang="el-GR" sz="1200" baseline="0" dirty="0"/>
                        <a:t> </a:t>
                      </a:r>
                      <a:r>
                        <a:rPr lang="el-GR" sz="1200" dirty="0"/>
                        <a:t>και την ψήφο στις Βουλευτικές 2019</a:t>
                      </a:r>
                      <a:endParaRPr lang="el-GR" sz="1200" b="0" dirty="0">
                        <a:solidFill>
                          <a:schemeClr val="tx1"/>
                        </a:solidFill>
                      </a:endParaRPr>
                    </a:p>
                  </a:txBody>
                  <a:tcPr anchor="ctr"/>
                </a:tc>
                <a:extLst>
                  <a:ext uri="{0D108BD9-81ED-4DB2-BD59-A6C34878D82A}">
                    <a16:rowId xmlns:a16="http://schemas.microsoft.com/office/drawing/2014/main" xmlns="" val="10007"/>
                  </a:ext>
                </a:extLst>
              </a:tr>
              <a:tr h="492816">
                <a:tc>
                  <a:txBody>
                    <a:bodyPr/>
                    <a:lstStyle/>
                    <a:p>
                      <a:pPr algn="r"/>
                      <a:r>
                        <a:rPr lang="el-GR" sz="1200" b="1" dirty="0">
                          <a:solidFill>
                            <a:schemeClr val="accent5">
                              <a:lumMod val="75000"/>
                            </a:schemeClr>
                          </a:solidFill>
                        </a:rPr>
                        <a:t>Προσωπικό </a:t>
                      </a:r>
                      <a:r>
                        <a:rPr lang="en-US" sz="1200" b="1" dirty="0">
                          <a:solidFill>
                            <a:schemeClr val="accent5">
                              <a:lumMod val="75000"/>
                            </a:schemeClr>
                          </a:solidFill>
                        </a:rPr>
                        <a:t>field</a:t>
                      </a:r>
                      <a:r>
                        <a:rPr lang="el-GR" sz="1200" b="1" dirty="0">
                          <a:solidFill>
                            <a:schemeClr val="accent5">
                              <a:lumMod val="75000"/>
                            </a:schemeClr>
                          </a:solidFill>
                        </a:rPr>
                        <a:t>/Έλεγχοι</a:t>
                      </a:r>
                      <a:r>
                        <a:rPr lang="en-US" sz="1200" b="1" dirty="0">
                          <a:solidFill>
                            <a:schemeClr val="accent5">
                              <a:lumMod val="75000"/>
                            </a:schemeClr>
                          </a:solidFill>
                        </a:rPr>
                        <a:t>: </a:t>
                      </a:r>
                      <a:endParaRPr lang="el-GR" sz="1200" b="1" dirty="0">
                        <a:solidFill>
                          <a:schemeClr val="accent5">
                            <a:lumMod val="75000"/>
                          </a:schemeClr>
                        </a:solidFill>
                      </a:endParaRP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dirty="0"/>
                        <a:t>Εργάστηκαν </a:t>
                      </a:r>
                      <a:r>
                        <a:rPr lang="en-US" sz="1200" dirty="0"/>
                        <a:t>3</a:t>
                      </a:r>
                      <a:r>
                        <a:rPr lang="el-GR" sz="1200" dirty="0"/>
                        <a:t> επόπτες και </a:t>
                      </a:r>
                      <a:r>
                        <a:rPr lang="en-US" sz="1200" dirty="0"/>
                        <a:t>44 </a:t>
                      </a:r>
                      <a:r>
                        <a:rPr lang="el-GR" sz="1200" dirty="0" err="1"/>
                        <a:t>συνεντευκτές</a:t>
                      </a:r>
                      <a:r>
                        <a:rPr lang="el-GR" sz="1200" dirty="0"/>
                        <a:t>. Το </a:t>
                      </a:r>
                      <a:r>
                        <a:rPr lang="en-US" sz="1200" dirty="0"/>
                        <a:t>21</a:t>
                      </a:r>
                      <a:r>
                        <a:rPr lang="el-GR" sz="1200" dirty="0"/>
                        <a:t>% των συνεντεύξεων ελέχθησαν με τη μέθοδο της συνακρόασης και το 100% ηλεκτρονικά</a:t>
                      </a:r>
                      <a:endParaRPr lang="el-GR" sz="1200" b="0" dirty="0">
                        <a:solidFill>
                          <a:schemeClr val="tx1"/>
                        </a:solidFill>
                      </a:endParaRPr>
                    </a:p>
                  </a:txBody>
                  <a:tcPr anchor="ctr"/>
                </a:tc>
                <a:extLst>
                  <a:ext uri="{0D108BD9-81ED-4DB2-BD59-A6C34878D82A}">
                    <a16:rowId xmlns:a16="http://schemas.microsoft.com/office/drawing/2014/main" xmlns="" val="10008"/>
                  </a:ext>
                </a:extLst>
              </a:tr>
              <a:tr h="530561">
                <a:tc>
                  <a:txBody>
                    <a:bodyPr/>
                    <a:lstStyle/>
                    <a:p>
                      <a:pPr algn="r"/>
                      <a:r>
                        <a:rPr lang="el-GR" sz="1200" b="1" dirty="0">
                          <a:solidFill>
                            <a:schemeClr val="accent5">
                              <a:lumMod val="75000"/>
                            </a:schemeClr>
                          </a:solidFill>
                        </a:rPr>
                        <a:t>Παρατηρήσεις: </a:t>
                      </a:r>
                    </a:p>
                  </a:txBody>
                  <a:tcPr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1200" dirty="0"/>
                        <a:t>Στους πίνακες που ακολουθούν, όπου οι βάσεις είναι μικρότερες των 60 ερωτηθέντων, τα στοιχεία είναι τελείως ενδεικτικά. </a:t>
                      </a:r>
                      <a:endParaRPr lang="el-GR" sz="1200" b="0" dirty="0">
                        <a:solidFill>
                          <a:schemeClr val="tx1"/>
                        </a:solidFill>
                      </a:endParaRPr>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90282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758128964"/>
              </p:ext>
            </p:extLst>
          </p:nvPr>
        </p:nvGraphicFramePr>
        <p:xfrm>
          <a:off x="107504" y="1464507"/>
          <a:ext cx="8792609" cy="1743240"/>
        </p:xfrm>
        <a:graphic>
          <a:graphicData uri="http://schemas.openxmlformats.org/drawingml/2006/table">
            <a:tbl>
              <a:tblPr firstRow="1" bandRow="1">
                <a:tableStyleId>{5C22544A-7EE6-4342-B048-85BDC9FD1C3A}</a:tableStyleId>
              </a:tblPr>
              <a:tblGrid>
                <a:gridCol w="1807833">
                  <a:extLst>
                    <a:ext uri="{9D8B030D-6E8A-4147-A177-3AD203B41FA5}">
                      <a16:colId xmlns:a16="http://schemas.microsoft.com/office/drawing/2014/main" xmlns="" val="20000"/>
                    </a:ext>
                  </a:extLst>
                </a:gridCol>
                <a:gridCol w="942137">
                  <a:extLst>
                    <a:ext uri="{9D8B030D-6E8A-4147-A177-3AD203B41FA5}">
                      <a16:colId xmlns:a16="http://schemas.microsoft.com/office/drawing/2014/main" xmlns="" val="20001"/>
                    </a:ext>
                  </a:extLst>
                </a:gridCol>
                <a:gridCol w="998448">
                  <a:extLst>
                    <a:ext uri="{9D8B030D-6E8A-4147-A177-3AD203B41FA5}">
                      <a16:colId xmlns:a16="http://schemas.microsoft.com/office/drawing/2014/main" xmlns="" val="20002"/>
                    </a:ext>
                  </a:extLst>
                </a:gridCol>
                <a:gridCol w="978790">
                  <a:extLst>
                    <a:ext uri="{9D8B030D-6E8A-4147-A177-3AD203B41FA5}">
                      <a16:colId xmlns:a16="http://schemas.microsoft.com/office/drawing/2014/main" xmlns="" val="20003"/>
                    </a:ext>
                  </a:extLst>
                </a:gridCol>
                <a:gridCol w="806467">
                  <a:extLst>
                    <a:ext uri="{9D8B030D-6E8A-4147-A177-3AD203B41FA5}">
                      <a16:colId xmlns:a16="http://schemas.microsoft.com/office/drawing/2014/main" xmlns="" val="20004"/>
                    </a:ext>
                  </a:extLst>
                </a:gridCol>
                <a:gridCol w="905349">
                  <a:extLst>
                    <a:ext uri="{9D8B030D-6E8A-4147-A177-3AD203B41FA5}">
                      <a16:colId xmlns:a16="http://schemas.microsoft.com/office/drawing/2014/main" xmlns="" val="20005"/>
                    </a:ext>
                  </a:extLst>
                </a:gridCol>
                <a:gridCol w="1345473">
                  <a:extLst>
                    <a:ext uri="{9D8B030D-6E8A-4147-A177-3AD203B41FA5}">
                      <a16:colId xmlns:a16="http://schemas.microsoft.com/office/drawing/2014/main" xmlns="" val="20007"/>
                    </a:ext>
                  </a:extLst>
                </a:gridCol>
                <a:gridCol w="1008112">
                  <a:extLst>
                    <a:ext uri="{9D8B030D-6E8A-4147-A177-3AD203B41FA5}">
                      <a16:colId xmlns:a16="http://schemas.microsoft.com/office/drawing/2014/main" xmlns="" val="20008"/>
                    </a:ext>
                  </a:extLst>
                </a:gridCol>
              </a:tblGrid>
              <a:tr h="251126">
                <a:tc rowSpan="2">
                  <a:txBody>
                    <a:bodyPr/>
                    <a:lstStyle/>
                    <a:p>
                      <a:r>
                        <a:rPr lang="el-GR" sz="1200" b="1" u="sng" dirty="0"/>
                        <a:t>Συμφωνούν</a:t>
                      </a:r>
                      <a:endParaRPr lang="en-US" sz="1200" b="1" u="sng" dirty="0"/>
                    </a:p>
                  </a:txBody>
                  <a:tcPr/>
                </a:tc>
                <a:tc rowSpan="2">
                  <a:txBody>
                    <a:bodyPr/>
                    <a:lstStyle/>
                    <a:p>
                      <a:pPr algn="ctr"/>
                      <a:r>
                        <a:rPr lang="el-GR" sz="1200" b="1" dirty="0"/>
                        <a:t>Σύνολο</a:t>
                      </a:r>
                      <a:endParaRPr lang="en-US" sz="1200" b="1" dirty="0"/>
                    </a:p>
                  </a:txBody>
                  <a:tcPr anchor="b"/>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t>Ψήφος</a:t>
                      </a:r>
                      <a:r>
                        <a:rPr lang="el-GR" sz="1200" b="1" baseline="0" dirty="0"/>
                        <a:t> στις Βουλευτικές εκλογές 19</a:t>
                      </a:r>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299682">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100" b="1" dirty="0">
                          <a:solidFill>
                            <a:schemeClr val="bg1"/>
                          </a:solidFill>
                        </a:rPr>
                        <a:t>ΝΔ</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ΣΥΡΙΖΑ</a:t>
                      </a:r>
                      <a:endParaRPr lang="en-US" sz="1100" b="1" dirty="0">
                        <a:solidFill>
                          <a:schemeClr val="bg1"/>
                        </a:solidFill>
                      </a:endParaRPr>
                    </a:p>
                  </a:txBody>
                  <a:tcPr anchor="ctr">
                    <a:solidFill>
                      <a:schemeClr val="accent1"/>
                    </a:solidFill>
                  </a:tcPr>
                </a:tc>
                <a:tc>
                  <a:txBody>
                    <a:bodyPr/>
                    <a:lstStyle/>
                    <a:p>
                      <a:pPr algn="ctr"/>
                      <a:r>
                        <a:rPr lang="el-GR" sz="1100" b="1" dirty="0" err="1">
                          <a:solidFill>
                            <a:schemeClr val="bg1"/>
                          </a:solidFill>
                        </a:rPr>
                        <a:t>ΚΙΝΑΛ</a:t>
                      </a:r>
                      <a:r>
                        <a:rPr lang="el-GR" sz="1100" b="1" dirty="0">
                          <a:solidFill>
                            <a:schemeClr val="bg1"/>
                          </a:solidFill>
                        </a:rPr>
                        <a:t>**</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ΚΚΕ**</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ΛΟΙΠΑ</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ΑΛΛΟ***</a:t>
                      </a:r>
                      <a:endParaRPr lang="en-US" sz="11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58790">
                <a:tc>
                  <a:txBody>
                    <a:bodyPr/>
                    <a:lstStyle/>
                    <a:p>
                      <a:pPr algn="r" fontAlgn="ctr"/>
                      <a:r>
                        <a:rPr lang="el-GR" sz="1000" b="1" i="0" u="none" strike="noStrike" dirty="0">
                          <a:solidFill>
                            <a:srgbClr val="000000"/>
                          </a:solidFill>
                          <a:effectLst/>
                          <a:latin typeface="Trebuchet MS" panose="020B0603020202020204" pitchFamily="34" charset="0"/>
                        </a:rPr>
                        <a:t>Η μάσκα προστατεύει από τη διάδοση του </a:t>
                      </a:r>
                      <a:r>
                        <a:rPr lang="el-GR" sz="1000" b="1" i="0" u="none" strike="noStrike" dirty="0" err="1">
                          <a:solidFill>
                            <a:srgbClr val="000000"/>
                          </a:solidFill>
                          <a:effectLst/>
                          <a:latin typeface="Trebuchet MS" panose="020B0603020202020204" pitchFamily="34" charset="0"/>
                        </a:rPr>
                        <a:t>κορωνοϊού</a:t>
                      </a:r>
                      <a:endParaRPr lang="el-GR" sz="10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81</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90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93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74</a:t>
                      </a:r>
                    </a:p>
                  </a:txBody>
                  <a:tcPr marL="9525" marR="9525" marT="9525" marB="0" anchor="ctr"/>
                </a:tc>
                <a:extLst>
                  <a:ext uri="{0D108BD9-81ED-4DB2-BD59-A6C34878D82A}">
                    <a16:rowId xmlns:a16="http://schemas.microsoft.com/office/drawing/2014/main" xmlns="" val="10002"/>
                  </a:ext>
                </a:extLst>
              </a:tr>
              <a:tr h="287748">
                <a:tc>
                  <a:txBody>
                    <a:bodyPr/>
                    <a:lstStyle/>
                    <a:p>
                      <a:pPr algn="r" fontAlgn="ctr"/>
                      <a:r>
                        <a:rPr lang="el-GR" sz="1000" b="1" i="0" u="none" strike="noStrike">
                          <a:solidFill>
                            <a:srgbClr val="000000"/>
                          </a:solidFill>
                          <a:effectLst/>
                          <a:latin typeface="Trebuchet MS" panose="020B0603020202020204" pitchFamily="34" charset="0"/>
                        </a:rPr>
                        <a:t>Αν υπάρξει εμβόλιο κατά του κορωνοϊού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72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46</a:t>
                      </a:r>
                    </a:p>
                  </a:txBody>
                  <a:tcPr marL="9525" marR="9525" marT="9525" marB="0" anchor="ctr"/>
                </a:tc>
                <a:extLst>
                  <a:ext uri="{0D108BD9-81ED-4DB2-BD59-A6C34878D82A}">
                    <a16:rowId xmlns:a16="http://schemas.microsoft.com/office/drawing/2014/main" xmlns="" val="1390655300"/>
                  </a:ext>
                </a:extLst>
              </a:tr>
              <a:tr h="388188">
                <a:tc>
                  <a:txBody>
                    <a:bodyPr/>
                    <a:lstStyle/>
                    <a:p>
                      <a:pPr algn="r" fontAlgn="ctr"/>
                      <a:r>
                        <a:rPr lang="el-GR" sz="1000" b="1" i="0" u="none" strike="noStrike">
                          <a:solidFill>
                            <a:srgbClr val="000000"/>
                          </a:solidFill>
                          <a:effectLst/>
                          <a:latin typeface="Trebuchet MS" panose="020B0603020202020204" pitchFamily="34" charset="0"/>
                        </a:rPr>
                        <a:t>Ο κορωνοϊός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24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28</a:t>
                      </a:r>
                    </a:p>
                  </a:txBody>
                  <a:tcPr marL="9525" marR="9525" marT="9525" marB="0" anchor="ctr"/>
                </a:tc>
                <a:extLst>
                  <a:ext uri="{0D108BD9-81ED-4DB2-BD59-A6C34878D82A}">
                    <a16:rowId xmlns:a16="http://schemas.microsoft.com/office/drawing/2014/main" xmlns="" val="1330768456"/>
                  </a:ext>
                </a:extLst>
              </a:tr>
            </a:tbl>
          </a:graphicData>
        </a:graphic>
      </p:graphicFrame>
      <p:sp>
        <p:nvSpPr>
          <p:cNvPr id="8" name="Title 7"/>
          <p:cNvSpPr>
            <a:spLocks noGrp="1"/>
          </p:cNvSpPr>
          <p:nvPr>
            <p:ph type="title"/>
          </p:nvPr>
        </p:nvSpPr>
        <p:spPr>
          <a:xfrm>
            <a:off x="35496" y="116632"/>
            <a:ext cx="6264696" cy="1080120"/>
          </a:xfrm>
        </p:spPr>
        <p:txBody>
          <a:bodyPr/>
          <a:lstStyle/>
          <a:p>
            <a:r>
              <a:rPr lang="el-GR" sz="2200" dirty="0"/>
              <a:t>Απόψεις για θέματα επικαιρότητας</a:t>
            </a:r>
            <a:br>
              <a:rPr lang="el-GR" sz="2200" dirty="0"/>
            </a:br>
            <a:r>
              <a:rPr lang="el-GR" sz="1400" dirty="0"/>
              <a:t>ανά ψήφο στις Βουλευτικές εκλογές 19</a:t>
            </a:r>
            <a:endParaRPr lang="en-US" sz="1400" dirty="0"/>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20</a:t>
            </a:fld>
            <a:endParaRPr kumimoji="0" lang="en-GB" sz="18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1" name="Rectangle 10"/>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
        <p:nvSpPr>
          <p:cNvPr id="9" name="TextBox 8">
            <a:extLst>
              <a:ext uri="{FF2B5EF4-FFF2-40B4-BE49-F238E27FC236}">
                <a16:creationId xmlns:a16="http://schemas.microsoft.com/office/drawing/2014/main" xmlns="" id="{2F5DA7A6-B9BD-439E-9355-A77FCC32F15B}"/>
              </a:ext>
            </a:extLst>
          </p:cNvPr>
          <p:cNvSpPr txBox="1"/>
          <p:nvPr/>
        </p:nvSpPr>
        <p:spPr>
          <a:xfrm>
            <a:off x="467544" y="6309320"/>
            <a:ext cx="2448272"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b="1" dirty="0">
                <a:solidFill>
                  <a:prstClr val="black"/>
                </a:solidFill>
                <a:latin typeface="Trebuchet MS"/>
              </a:rPr>
              <a:t>*  </a:t>
            </a:r>
            <a:r>
              <a:rPr kumimoji="0" lang="el-GR" sz="900" b="1" i="0" u="none" strike="noStrike" kern="1200" cap="none" spc="0" normalizeH="0" baseline="0" noProof="0" dirty="0">
                <a:ln>
                  <a:noFill/>
                </a:ln>
                <a:solidFill>
                  <a:prstClr val="black"/>
                </a:solidFill>
                <a:effectLst/>
                <a:uLnTx/>
                <a:uFillTx/>
                <a:latin typeface="Trebuchet MS"/>
                <a:ea typeface="+mn-ea"/>
                <a:cs typeface="+mn-cs"/>
              </a:rPr>
              <a:t> Ποσοστό &lt;0,</a:t>
            </a:r>
            <a:r>
              <a:rPr kumimoji="0" lang="en-US" sz="900" b="1" i="0" u="none" strike="noStrike" kern="1200" cap="none" spc="0" normalizeH="0" baseline="0" noProof="0" dirty="0">
                <a:ln>
                  <a:noFill/>
                </a:ln>
                <a:solidFill>
                  <a:prstClr val="black"/>
                </a:solidFill>
                <a:effectLst/>
                <a:uLnTx/>
                <a:uFillTx/>
                <a:latin typeface="Trebuchet MS"/>
                <a:ea typeface="+mn-ea"/>
                <a:cs typeface="+mn-cs"/>
              </a:rPr>
              <a:t>5</a:t>
            </a:r>
            <a:r>
              <a:rPr kumimoji="0" lang="el-GR" sz="900" b="1" i="0" u="none" strike="noStrike" kern="1200" cap="none" spc="0" normalizeH="0" baseline="0" noProof="0" dirty="0">
                <a:ln>
                  <a:noFill/>
                </a:ln>
                <a:solidFill>
                  <a:prstClr val="black"/>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  Βάση μικρότερη των 60 ατόμων</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 Λευκό/Άκυρο/Δεν ψήφισαν</a:t>
            </a:r>
            <a:endParaRPr kumimoji="0" lang="en-US" sz="900" b="1" i="0" u="none" strike="noStrike" kern="1200" cap="none" spc="0" normalizeH="0" baseline="0" noProof="0" dirty="0">
              <a:ln>
                <a:noFill/>
              </a:ln>
              <a:solidFill>
                <a:prstClr val="black"/>
              </a:solidFill>
              <a:effectLst/>
              <a:uLnTx/>
              <a:uFillTx/>
              <a:latin typeface="Trebuchet MS"/>
              <a:ea typeface="+mn-ea"/>
              <a:cs typeface="+mn-cs"/>
            </a:endParaRPr>
          </a:p>
        </p:txBody>
      </p:sp>
      <p:graphicFrame>
        <p:nvGraphicFramePr>
          <p:cNvPr id="12" name="Content Placeholder 9">
            <a:extLst>
              <a:ext uri="{FF2B5EF4-FFF2-40B4-BE49-F238E27FC236}">
                <a16:creationId xmlns:a16="http://schemas.microsoft.com/office/drawing/2014/main" xmlns="" id="{CB2AAAD6-AFD2-48DF-967D-9F9CD2F25A34}"/>
              </a:ext>
            </a:extLst>
          </p:cNvPr>
          <p:cNvGraphicFramePr>
            <a:graphicFrameLocks/>
          </p:cNvGraphicFramePr>
          <p:nvPr>
            <p:extLst>
              <p:ext uri="{D42A27DB-BD31-4B8C-83A1-F6EECF244321}">
                <p14:modId xmlns:p14="http://schemas.microsoft.com/office/powerpoint/2010/main" val="3101237855"/>
              </p:ext>
            </p:extLst>
          </p:nvPr>
        </p:nvGraphicFramePr>
        <p:xfrm>
          <a:off x="107504" y="3648464"/>
          <a:ext cx="8792609" cy="1743240"/>
        </p:xfrm>
        <a:graphic>
          <a:graphicData uri="http://schemas.openxmlformats.org/drawingml/2006/table">
            <a:tbl>
              <a:tblPr firstRow="1" bandRow="1">
                <a:tableStyleId>{5C22544A-7EE6-4342-B048-85BDC9FD1C3A}</a:tableStyleId>
              </a:tblPr>
              <a:tblGrid>
                <a:gridCol w="1807833">
                  <a:extLst>
                    <a:ext uri="{9D8B030D-6E8A-4147-A177-3AD203B41FA5}">
                      <a16:colId xmlns:a16="http://schemas.microsoft.com/office/drawing/2014/main" xmlns="" val="20000"/>
                    </a:ext>
                  </a:extLst>
                </a:gridCol>
                <a:gridCol w="942137">
                  <a:extLst>
                    <a:ext uri="{9D8B030D-6E8A-4147-A177-3AD203B41FA5}">
                      <a16:colId xmlns:a16="http://schemas.microsoft.com/office/drawing/2014/main" xmlns="" val="20001"/>
                    </a:ext>
                  </a:extLst>
                </a:gridCol>
                <a:gridCol w="998448">
                  <a:extLst>
                    <a:ext uri="{9D8B030D-6E8A-4147-A177-3AD203B41FA5}">
                      <a16:colId xmlns:a16="http://schemas.microsoft.com/office/drawing/2014/main" xmlns="" val="20002"/>
                    </a:ext>
                  </a:extLst>
                </a:gridCol>
                <a:gridCol w="978790">
                  <a:extLst>
                    <a:ext uri="{9D8B030D-6E8A-4147-A177-3AD203B41FA5}">
                      <a16:colId xmlns:a16="http://schemas.microsoft.com/office/drawing/2014/main" xmlns="" val="20003"/>
                    </a:ext>
                  </a:extLst>
                </a:gridCol>
                <a:gridCol w="806467">
                  <a:extLst>
                    <a:ext uri="{9D8B030D-6E8A-4147-A177-3AD203B41FA5}">
                      <a16:colId xmlns:a16="http://schemas.microsoft.com/office/drawing/2014/main" xmlns="" val="20004"/>
                    </a:ext>
                  </a:extLst>
                </a:gridCol>
                <a:gridCol w="905349">
                  <a:extLst>
                    <a:ext uri="{9D8B030D-6E8A-4147-A177-3AD203B41FA5}">
                      <a16:colId xmlns:a16="http://schemas.microsoft.com/office/drawing/2014/main" xmlns="" val="20005"/>
                    </a:ext>
                  </a:extLst>
                </a:gridCol>
                <a:gridCol w="1345473">
                  <a:extLst>
                    <a:ext uri="{9D8B030D-6E8A-4147-A177-3AD203B41FA5}">
                      <a16:colId xmlns:a16="http://schemas.microsoft.com/office/drawing/2014/main" xmlns="" val="20007"/>
                    </a:ext>
                  </a:extLst>
                </a:gridCol>
                <a:gridCol w="1008112">
                  <a:extLst>
                    <a:ext uri="{9D8B030D-6E8A-4147-A177-3AD203B41FA5}">
                      <a16:colId xmlns:a16="http://schemas.microsoft.com/office/drawing/2014/main" xmlns="" val="20008"/>
                    </a:ext>
                  </a:extLst>
                </a:gridCol>
              </a:tblGrid>
              <a:tr h="251126">
                <a:tc rowSpan="2">
                  <a:txBody>
                    <a:bodyPr/>
                    <a:lstStyle/>
                    <a:p>
                      <a:r>
                        <a:rPr lang="el-GR" sz="1200" b="1" u="sng" dirty="0"/>
                        <a:t>Διαφωνούν</a:t>
                      </a:r>
                      <a:endParaRPr lang="en-US" sz="1200" b="1" u="sng" dirty="0"/>
                    </a:p>
                  </a:txBody>
                  <a:tcPr/>
                </a:tc>
                <a:tc rowSpan="2">
                  <a:txBody>
                    <a:bodyPr/>
                    <a:lstStyle/>
                    <a:p>
                      <a:pPr algn="ctr"/>
                      <a:r>
                        <a:rPr lang="el-GR" sz="1200" b="1" dirty="0"/>
                        <a:t>Σύνολο</a:t>
                      </a:r>
                      <a:endParaRPr lang="en-US" sz="1200" b="1" dirty="0"/>
                    </a:p>
                  </a:txBody>
                  <a:tcPr anchor="b"/>
                </a:tc>
                <a:tc gridSpan="6">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l-GR" sz="1200" b="1" dirty="0"/>
                        <a:t>Ψήφος</a:t>
                      </a:r>
                      <a:r>
                        <a:rPr lang="el-GR" sz="1200" b="1" baseline="0" dirty="0"/>
                        <a:t> στις Βουλευτικές εκλογές 19</a:t>
                      </a:r>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299682">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100" b="1" dirty="0">
                          <a:solidFill>
                            <a:schemeClr val="bg1"/>
                          </a:solidFill>
                        </a:rPr>
                        <a:t>ΝΔ</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ΣΥΡΙΖΑ</a:t>
                      </a:r>
                      <a:endParaRPr lang="en-US" sz="1100" b="1" dirty="0">
                        <a:solidFill>
                          <a:schemeClr val="bg1"/>
                        </a:solidFill>
                      </a:endParaRPr>
                    </a:p>
                  </a:txBody>
                  <a:tcPr anchor="ctr">
                    <a:solidFill>
                      <a:schemeClr val="accent1"/>
                    </a:solidFill>
                  </a:tcPr>
                </a:tc>
                <a:tc>
                  <a:txBody>
                    <a:bodyPr/>
                    <a:lstStyle/>
                    <a:p>
                      <a:pPr algn="ctr"/>
                      <a:r>
                        <a:rPr lang="el-GR" sz="1100" b="1" dirty="0" err="1">
                          <a:solidFill>
                            <a:schemeClr val="bg1"/>
                          </a:solidFill>
                        </a:rPr>
                        <a:t>ΚΙΝΑΛ</a:t>
                      </a:r>
                      <a:r>
                        <a:rPr lang="el-GR" sz="1100" b="1" dirty="0">
                          <a:solidFill>
                            <a:schemeClr val="bg1"/>
                          </a:solidFill>
                        </a:rPr>
                        <a:t>**</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ΚΚΕ**</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ΛΟΙΠΑ</a:t>
                      </a:r>
                      <a:endParaRPr lang="en-US" sz="1100" b="1" dirty="0">
                        <a:solidFill>
                          <a:schemeClr val="bg1"/>
                        </a:solidFill>
                      </a:endParaRPr>
                    </a:p>
                  </a:txBody>
                  <a:tcPr anchor="ctr">
                    <a:solidFill>
                      <a:schemeClr val="accent1"/>
                    </a:solidFill>
                  </a:tcPr>
                </a:tc>
                <a:tc>
                  <a:txBody>
                    <a:bodyPr/>
                    <a:lstStyle/>
                    <a:p>
                      <a:pPr algn="ctr"/>
                      <a:r>
                        <a:rPr lang="el-GR" sz="1100" b="1" dirty="0">
                          <a:solidFill>
                            <a:schemeClr val="bg1"/>
                          </a:solidFill>
                        </a:rPr>
                        <a:t>ΑΛΛΟ***</a:t>
                      </a:r>
                      <a:endParaRPr lang="en-US" sz="11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58790">
                <a:tc>
                  <a:txBody>
                    <a:bodyPr/>
                    <a:lstStyle/>
                    <a:p>
                      <a:pPr algn="r" fontAlgn="ctr"/>
                      <a:r>
                        <a:rPr lang="el-GR" sz="1000" b="1" i="0" u="none" strike="noStrike" dirty="0">
                          <a:solidFill>
                            <a:srgbClr val="000000"/>
                          </a:solidFill>
                          <a:effectLst/>
                          <a:latin typeface="Trebuchet MS" panose="020B0603020202020204" pitchFamily="34" charset="0"/>
                        </a:rPr>
                        <a:t>Ο </a:t>
                      </a:r>
                      <a:r>
                        <a:rPr lang="el-GR" sz="1000" b="1" i="0" u="none" strike="noStrike" dirty="0" err="1">
                          <a:solidFill>
                            <a:srgbClr val="000000"/>
                          </a:solidFill>
                          <a:effectLst/>
                          <a:latin typeface="Trebuchet MS" panose="020B0603020202020204" pitchFamily="34" charset="0"/>
                        </a:rPr>
                        <a:t>κορωνοϊός</a:t>
                      </a:r>
                      <a:r>
                        <a:rPr lang="el-GR" sz="1000" b="1" i="0" u="none" strike="noStrike" dirty="0">
                          <a:solidFill>
                            <a:srgbClr val="000000"/>
                          </a:solidFill>
                          <a:effectLst/>
                          <a:latin typeface="Trebuchet MS" panose="020B0603020202020204" pitchFamily="34" charset="0"/>
                        </a:rPr>
                        <a:t>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70</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68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95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62</a:t>
                      </a:r>
                    </a:p>
                  </a:txBody>
                  <a:tcPr marL="9525" marR="9525" marT="9525" marB="0" anchor="ctr"/>
                </a:tc>
                <a:extLst>
                  <a:ext uri="{0D108BD9-81ED-4DB2-BD59-A6C34878D82A}">
                    <a16:rowId xmlns:a16="http://schemas.microsoft.com/office/drawing/2014/main" xmlns="" val="10002"/>
                  </a:ext>
                </a:extLst>
              </a:tr>
              <a:tr h="287748">
                <a:tc>
                  <a:txBody>
                    <a:bodyPr/>
                    <a:lstStyle/>
                    <a:p>
                      <a:pPr algn="r" fontAlgn="ctr"/>
                      <a:r>
                        <a:rPr lang="el-GR" sz="1000" b="1" i="0" u="none" strike="noStrike">
                          <a:solidFill>
                            <a:srgbClr val="000000"/>
                          </a:solidFill>
                          <a:effectLst/>
                          <a:latin typeface="Trebuchet MS" panose="020B0603020202020204" pitchFamily="34" charset="0"/>
                        </a:rPr>
                        <a:t>Αν υπάρξει εμβόλιο κατά του κορωνοϊού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23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46</a:t>
                      </a:r>
                    </a:p>
                  </a:txBody>
                  <a:tcPr marL="9525" marR="9525" marT="9525" marB="0" anchor="ctr"/>
                </a:tc>
                <a:extLst>
                  <a:ext uri="{0D108BD9-81ED-4DB2-BD59-A6C34878D82A}">
                    <a16:rowId xmlns:a16="http://schemas.microsoft.com/office/drawing/2014/main" xmlns="" val="1390655300"/>
                  </a:ext>
                </a:extLst>
              </a:tr>
              <a:tr h="388188">
                <a:tc>
                  <a:txBody>
                    <a:bodyPr/>
                    <a:lstStyle/>
                    <a:p>
                      <a:pPr algn="r" fontAlgn="ctr"/>
                      <a:r>
                        <a:rPr lang="el-GR" sz="1000" b="1" i="0" u="none" strike="noStrike">
                          <a:solidFill>
                            <a:srgbClr val="000000"/>
                          </a:solidFill>
                          <a:effectLst/>
                          <a:latin typeface="Trebuchet MS" panose="020B0603020202020204" pitchFamily="34" charset="0"/>
                        </a:rPr>
                        <a:t>Η μάσκα προστατεύει από τη διάδοση του κορωνοϊού</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17</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23</a:t>
                      </a:r>
                    </a:p>
                  </a:txBody>
                  <a:tcPr marL="9525" marR="9525" marT="9525" marB="0" anchor="ctr"/>
                </a:tc>
                <a:extLst>
                  <a:ext uri="{0D108BD9-81ED-4DB2-BD59-A6C34878D82A}">
                    <a16:rowId xmlns:a16="http://schemas.microsoft.com/office/drawing/2014/main" xmlns="" val="1330768456"/>
                  </a:ext>
                </a:extLst>
              </a:tr>
            </a:tbl>
          </a:graphicData>
        </a:graphic>
      </p:graphicFrame>
    </p:spTree>
    <p:extLst>
      <p:ext uri="{BB962C8B-B14F-4D97-AF65-F5344CB8AC3E}">
        <p14:creationId xmlns:p14="http://schemas.microsoft.com/office/powerpoint/2010/main" val="22791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317016591"/>
              </p:ext>
            </p:extLst>
          </p:nvPr>
        </p:nvGraphicFramePr>
        <p:xfrm>
          <a:off x="107505" y="1340768"/>
          <a:ext cx="8856981" cy="2284095"/>
        </p:xfrm>
        <a:graphic>
          <a:graphicData uri="http://schemas.openxmlformats.org/drawingml/2006/table">
            <a:tbl>
              <a:tblPr firstRow="1" bandRow="1">
                <a:tableStyleId>{5C22544A-7EE6-4342-B048-85BDC9FD1C3A}</a:tableStyleId>
              </a:tblPr>
              <a:tblGrid>
                <a:gridCol w="1372210">
                  <a:extLst>
                    <a:ext uri="{9D8B030D-6E8A-4147-A177-3AD203B41FA5}">
                      <a16:colId xmlns:a16="http://schemas.microsoft.com/office/drawing/2014/main" xmlns="" val="20000"/>
                    </a:ext>
                  </a:extLst>
                </a:gridCol>
                <a:gridCol w="908867">
                  <a:extLst>
                    <a:ext uri="{9D8B030D-6E8A-4147-A177-3AD203B41FA5}">
                      <a16:colId xmlns:a16="http://schemas.microsoft.com/office/drawing/2014/main" xmlns="" val="20001"/>
                    </a:ext>
                  </a:extLst>
                </a:gridCol>
                <a:gridCol w="1095984">
                  <a:extLst>
                    <a:ext uri="{9D8B030D-6E8A-4147-A177-3AD203B41FA5}">
                      <a16:colId xmlns:a16="http://schemas.microsoft.com/office/drawing/2014/main" xmlns="" val="20002"/>
                    </a:ext>
                  </a:extLst>
                </a:gridCol>
                <a:gridCol w="1095984">
                  <a:extLst>
                    <a:ext uri="{9D8B030D-6E8A-4147-A177-3AD203B41FA5}">
                      <a16:colId xmlns:a16="http://schemas.microsoft.com/office/drawing/2014/main" xmlns="" val="20003"/>
                    </a:ext>
                  </a:extLst>
                </a:gridCol>
                <a:gridCol w="1095984">
                  <a:extLst>
                    <a:ext uri="{9D8B030D-6E8A-4147-A177-3AD203B41FA5}">
                      <a16:colId xmlns:a16="http://schemas.microsoft.com/office/drawing/2014/main" xmlns="" val="20004"/>
                    </a:ext>
                  </a:extLst>
                </a:gridCol>
                <a:gridCol w="1095984">
                  <a:extLst>
                    <a:ext uri="{9D8B030D-6E8A-4147-A177-3AD203B41FA5}">
                      <a16:colId xmlns:a16="http://schemas.microsoft.com/office/drawing/2014/main" xmlns="" val="20005"/>
                    </a:ext>
                  </a:extLst>
                </a:gridCol>
                <a:gridCol w="1095984">
                  <a:extLst>
                    <a:ext uri="{9D8B030D-6E8A-4147-A177-3AD203B41FA5}">
                      <a16:colId xmlns:a16="http://schemas.microsoft.com/office/drawing/2014/main" xmlns="" val="20006"/>
                    </a:ext>
                  </a:extLst>
                </a:gridCol>
                <a:gridCol w="1095984">
                  <a:extLst>
                    <a:ext uri="{9D8B030D-6E8A-4147-A177-3AD203B41FA5}">
                      <a16:colId xmlns:a16="http://schemas.microsoft.com/office/drawing/2014/main" xmlns="" val="20007"/>
                    </a:ext>
                  </a:extLst>
                </a:gridCol>
              </a:tblGrid>
              <a:tr h="250994">
                <a:tc rowSpan="2">
                  <a:txBody>
                    <a:bodyPr/>
                    <a:lstStyle/>
                    <a:p>
                      <a:r>
                        <a:rPr lang="el-GR" sz="1200" b="1" u="sng" dirty="0" err="1"/>
                        <a:t>Σύμφωνούν</a:t>
                      </a:r>
                      <a:endParaRPr lang="en-US" sz="1200" b="1" u="sng" dirty="0"/>
                    </a:p>
                  </a:txBody>
                  <a:tcPr/>
                </a:tc>
                <a:tc rowSpan="2">
                  <a:txBody>
                    <a:bodyPr/>
                    <a:lstStyle/>
                    <a:p>
                      <a:pPr algn="ctr"/>
                      <a:r>
                        <a:rPr lang="el-GR" sz="1200" b="1" dirty="0"/>
                        <a:t>Σύνολο</a:t>
                      </a:r>
                      <a:endParaRPr lang="en-US" sz="1200" b="1" dirty="0"/>
                    </a:p>
                  </a:txBody>
                  <a:tcPr anchor="b"/>
                </a:tc>
                <a:tc gridSpan="6">
                  <a:txBody>
                    <a:bodyPr/>
                    <a:lstStyle/>
                    <a:p>
                      <a:pPr algn="ctr"/>
                      <a:r>
                        <a:rPr lang="el-GR" sz="1200" b="1" dirty="0"/>
                        <a:t>Πολιτική </a:t>
                      </a:r>
                      <a:r>
                        <a:rPr lang="el-GR" sz="1200" b="1" dirty="0" err="1"/>
                        <a:t>αυτοτοποθέτηση</a:t>
                      </a:r>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418324">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200" b="1" dirty="0">
                          <a:solidFill>
                            <a:schemeClr val="bg1"/>
                          </a:solidFill>
                        </a:rPr>
                        <a:t>Αριστεροί</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Κεντρο</a:t>
                      </a:r>
                      <a:r>
                        <a:rPr lang="el-GR" sz="1200" b="1" dirty="0">
                          <a:solidFill>
                            <a:schemeClr val="bg1"/>
                          </a:solidFill>
                        </a:rPr>
                        <a:t>-αριστεροί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Κεντρώοι</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Κεντρο</a:t>
                      </a:r>
                      <a:r>
                        <a:rPr lang="el-GR" sz="1200" b="1" dirty="0">
                          <a:solidFill>
                            <a:schemeClr val="bg1"/>
                          </a:solidFill>
                        </a:rPr>
                        <a:t>-δεξιοί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Δεξιοί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Τίποτα</a:t>
                      </a:r>
                      <a:r>
                        <a:rPr lang="el-GR" sz="1200" b="1" baseline="0" dirty="0">
                          <a:solidFill>
                            <a:schemeClr val="bg1"/>
                          </a:solidFill>
                        </a:rPr>
                        <a:t> (</a:t>
                      </a:r>
                      <a:r>
                        <a:rPr lang="el-GR" sz="1200" b="1" baseline="0" dirty="0" err="1">
                          <a:solidFill>
                            <a:schemeClr val="bg1"/>
                          </a:solidFill>
                        </a:rPr>
                        <a:t>αυθ</a:t>
                      </a:r>
                      <a:r>
                        <a:rPr lang="el-GR" sz="1200" b="1" baseline="0" dirty="0">
                          <a:solidFill>
                            <a:schemeClr val="bg1"/>
                          </a:solidFill>
                        </a:rPr>
                        <a:t>.)</a:t>
                      </a:r>
                      <a:endParaRPr lang="en-US" sz="12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87598">
                <a:tc>
                  <a:txBody>
                    <a:bodyPr/>
                    <a:lstStyle/>
                    <a:p>
                      <a:pPr algn="r" fontAlgn="ctr"/>
                      <a:r>
                        <a:rPr lang="el-GR" sz="1000" b="1" i="0" u="none" strike="noStrike" dirty="0">
                          <a:solidFill>
                            <a:srgbClr val="000000"/>
                          </a:solidFill>
                          <a:effectLst/>
                          <a:latin typeface="Trebuchet MS" panose="020B0603020202020204" pitchFamily="34" charset="0"/>
                        </a:rPr>
                        <a:t>Η μάσκα προστατεύει από τη διάδοση του </a:t>
                      </a:r>
                      <a:r>
                        <a:rPr lang="el-GR" sz="1000" b="1" i="0" u="none" strike="noStrike" dirty="0" err="1">
                          <a:solidFill>
                            <a:srgbClr val="000000"/>
                          </a:solidFill>
                          <a:effectLst/>
                          <a:latin typeface="Trebuchet MS" panose="020B0603020202020204" pitchFamily="34" charset="0"/>
                        </a:rPr>
                        <a:t>κορωνοϊού</a:t>
                      </a:r>
                      <a:endParaRPr lang="el-GR" sz="10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81</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87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90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54</a:t>
                      </a:r>
                    </a:p>
                  </a:txBody>
                  <a:tcPr marL="9525" marR="9525" marT="9525" marB="0" anchor="ctr"/>
                </a:tc>
                <a:extLst>
                  <a:ext uri="{0D108BD9-81ED-4DB2-BD59-A6C34878D82A}">
                    <a16:rowId xmlns:a16="http://schemas.microsoft.com/office/drawing/2014/main" xmlns="" val="10002"/>
                  </a:ext>
                </a:extLst>
              </a:tr>
              <a:tr h="427039">
                <a:tc>
                  <a:txBody>
                    <a:bodyPr/>
                    <a:lstStyle/>
                    <a:p>
                      <a:pPr algn="r" fontAlgn="ctr"/>
                      <a:r>
                        <a:rPr lang="el-GR" sz="1000" b="1" i="0" u="none" strike="noStrike">
                          <a:solidFill>
                            <a:srgbClr val="000000"/>
                          </a:solidFill>
                          <a:effectLst/>
                          <a:latin typeface="Trebuchet MS" panose="020B0603020202020204" pitchFamily="34" charset="0"/>
                        </a:rPr>
                        <a:t>Αν υπάρξει εμβόλιο κατά του κορωνοϊού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70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31</a:t>
                      </a:r>
                    </a:p>
                  </a:txBody>
                  <a:tcPr marL="9525" marR="9525" marT="9525" marB="0" anchor="ctr"/>
                </a:tc>
                <a:extLst>
                  <a:ext uri="{0D108BD9-81ED-4DB2-BD59-A6C34878D82A}">
                    <a16:rowId xmlns:a16="http://schemas.microsoft.com/office/drawing/2014/main" xmlns="" val="3381115213"/>
                  </a:ext>
                </a:extLst>
              </a:tr>
              <a:tr h="334378">
                <a:tc>
                  <a:txBody>
                    <a:bodyPr/>
                    <a:lstStyle/>
                    <a:p>
                      <a:pPr algn="r" fontAlgn="ctr"/>
                      <a:r>
                        <a:rPr lang="el-GR" sz="1000" b="1" i="0" u="none" strike="noStrike">
                          <a:solidFill>
                            <a:srgbClr val="000000"/>
                          </a:solidFill>
                          <a:effectLst/>
                          <a:latin typeface="Trebuchet MS" panose="020B0603020202020204" pitchFamily="34" charset="0"/>
                        </a:rPr>
                        <a:t>Ο κορωνοϊός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31</a:t>
                      </a:r>
                    </a:p>
                  </a:txBody>
                  <a:tcPr marL="9525" marR="9525" marT="9525" marB="0" anchor="ctr"/>
                </a:tc>
                <a:extLst>
                  <a:ext uri="{0D108BD9-81ED-4DB2-BD59-A6C34878D82A}">
                    <a16:rowId xmlns:a16="http://schemas.microsoft.com/office/drawing/2014/main" xmlns="" val="3866103418"/>
                  </a:ext>
                </a:extLst>
              </a:tr>
            </a:tbl>
          </a:graphicData>
        </a:graphic>
      </p:graphicFrame>
      <p:sp>
        <p:nvSpPr>
          <p:cNvPr id="8" name="Title 7"/>
          <p:cNvSpPr>
            <a:spLocks noGrp="1"/>
          </p:cNvSpPr>
          <p:nvPr>
            <p:ph type="title"/>
          </p:nvPr>
        </p:nvSpPr>
        <p:spPr>
          <a:xfrm>
            <a:off x="35496" y="116632"/>
            <a:ext cx="6264696" cy="1080120"/>
          </a:xfrm>
        </p:spPr>
        <p:txBody>
          <a:bodyPr/>
          <a:lstStyle/>
          <a:p>
            <a:r>
              <a:rPr lang="el-GR" sz="2200" dirty="0"/>
              <a:t>Απόψεις για θέματα επικαιρότητας</a:t>
            </a:r>
            <a:r>
              <a:rPr lang="el-GR" dirty="0"/>
              <a:t/>
            </a:r>
            <a:br>
              <a:rPr lang="el-GR" dirty="0"/>
            </a:br>
            <a:r>
              <a:rPr lang="el-GR" sz="1400" dirty="0"/>
              <a:t>ανά πολιτική </a:t>
            </a:r>
            <a:r>
              <a:rPr lang="el-GR" sz="1400" dirty="0" err="1"/>
              <a:t>αυτοτοποθέτηση</a:t>
            </a:r>
            <a:endParaRPr lang="en-US" sz="1400" dirty="0"/>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21</a:t>
            </a:fld>
            <a:endParaRPr kumimoji="0" lang="en-GB" sz="18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1" name="Rectangle 10"/>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
        <p:nvSpPr>
          <p:cNvPr id="6" name="TextBox 5">
            <a:extLst>
              <a:ext uri="{FF2B5EF4-FFF2-40B4-BE49-F238E27FC236}">
                <a16:creationId xmlns:a16="http://schemas.microsoft.com/office/drawing/2014/main" xmlns="" id="{8DC03443-5057-4101-894E-11BC147C6F0A}"/>
              </a:ext>
            </a:extLst>
          </p:cNvPr>
          <p:cNvSpPr txBox="1"/>
          <p:nvPr/>
        </p:nvSpPr>
        <p:spPr>
          <a:xfrm>
            <a:off x="467544" y="6444044"/>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900" b="1" dirty="0">
                <a:solidFill>
                  <a:prstClr val="black"/>
                </a:solidFill>
                <a:latin typeface="Trebuchet MS"/>
              </a:rPr>
              <a:t>*  </a:t>
            </a:r>
            <a:r>
              <a:rPr kumimoji="0" lang="el-GR" sz="900" b="1" i="0" u="none" strike="noStrike" kern="1200" cap="none" spc="0" normalizeH="0" baseline="0" noProof="0" dirty="0">
                <a:ln>
                  <a:noFill/>
                </a:ln>
                <a:solidFill>
                  <a:prstClr val="black"/>
                </a:solidFill>
                <a:effectLst/>
                <a:uLnTx/>
                <a:uFillTx/>
                <a:latin typeface="Trebuchet MS"/>
                <a:ea typeface="+mn-ea"/>
                <a:cs typeface="+mn-cs"/>
              </a:rPr>
              <a:t> Ποσοστό &lt;0,</a:t>
            </a:r>
            <a:r>
              <a:rPr kumimoji="0" lang="en-US" sz="900" b="1" i="0" u="none" strike="noStrike" kern="1200" cap="none" spc="0" normalizeH="0" baseline="0" noProof="0" dirty="0">
                <a:ln>
                  <a:noFill/>
                </a:ln>
                <a:solidFill>
                  <a:prstClr val="black"/>
                </a:solidFill>
                <a:effectLst/>
                <a:uLnTx/>
                <a:uFillTx/>
                <a:latin typeface="Trebuchet MS"/>
                <a:ea typeface="+mn-ea"/>
                <a:cs typeface="+mn-cs"/>
              </a:rPr>
              <a:t>5</a:t>
            </a:r>
            <a:r>
              <a:rPr kumimoji="0" lang="el-GR" sz="900" b="1" i="0" u="none" strike="noStrike" kern="1200" cap="none" spc="0" normalizeH="0" baseline="0" noProof="0" dirty="0">
                <a:ln>
                  <a:noFill/>
                </a:ln>
                <a:solidFill>
                  <a:prstClr val="black"/>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  Βάση μικρότερη των 60 ατόμων</a:t>
            </a:r>
          </a:p>
        </p:txBody>
      </p:sp>
      <p:graphicFrame>
        <p:nvGraphicFramePr>
          <p:cNvPr id="9" name="Content Placeholder 9">
            <a:extLst>
              <a:ext uri="{FF2B5EF4-FFF2-40B4-BE49-F238E27FC236}">
                <a16:creationId xmlns:a16="http://schemas.microsoft.com/office/drawing/2014/main" xmlns="" id="{60096B32-4063-434F-883D-0B7940DD7ED9}"/>
              </a:ext>
            </a:extLst>
          </p:cNvPr>
          <p:cNvGraphicFramePr>
            <a:graphicFrameLocks/>
          </p:cNvGraphicFramePr>
          <p:nvPr>
            <p:extLst>
              <p:ext uri="{D42A27DB-BD31-4B8C-83A1-F6EECF244321}">
                <p14:modId xmlns:p14="http://schemas.microsoft.com/office/powerpoint/2010/main" val="1142137343"/>
              </p:ext>
            </p:extLst>
          </p:nvPr>
        </p:nvGraphicFramePr>
        <p:xfrm>
          <a:off x="107504" y="3736697"/>
          <a:ext cx="8856981" cy="2284095"/>
        </p:xfrm>
        <a:graphic>
          <a:graphicData uri="http://schemas.openxmlformats.org/drawingml/2006/table">
            <a:tbl>
              <a:tblPr firstRow="1" bandRow="1">
                <a:tableStyleId>{5C22544A-7EE6-4342-B048-85BDC9FD1C3A}</a:tableStyleId>
              </a:tblPr>
              <a:tblGrid>
                <a:gridCol w="1372210">
                  <a:extLst>
                    <a:ext uri="{9D8B030D-6E8A-4147-A177-3AD203B41FA5}">
                      <a16:colId xmlns:a16="http://schemas.microsoft.com/office/drawing/2014/main" xmlns="" val="20000"/>
                    </a:ext>
                  </a:extLst>
                </a:gridCol>
                <a:gridCol w="908867">
                  <a:extLst>
                    <a:ext uri="{9D8B030D-6E8A-4147-A177-3AD203B41FA5}">
                      <a16:colId xmlns:a16="http://schemas.microsoft.com/office/drawing/2014/main" xmlns="" val="20001"/>
                    </a:ext>
                  </a:extLst>
                </a:gridCol>
                <a:gridCol w="1095984">
                  <a:extLst>
                    <a:ext uri="{9D8B030D-6E8A-4147-A177-3AD203B41FA5}">
                      <a16:colId xmlns:a16="http://schemas.microsoft.com/office/drawing/2014/main" xmlns="" val="20002"/>
                    </a:ext>
                  </a:extLst>
                </a:gridCol>
                <a:gridCol w="1095984">
                  <a:extLst>
                    <a:ext uri="{9D8B030D-6E8A-4147-A177-3AD203B41FA5}">
                      <a16:colId xmlns:a16="http://schemas.microsoft.com/office/drawing/2014/main" xmlns="" val="20003"/>
                    </a:ext>
                  </a:extLst>
                </a:gridCol>
                <a:gridCol w="1095984">
                  <a:extLst>
                    <a:ext uri="{9D8B030D-6E8A-4147-A177-3AD203B41FA5}">
                      <a16:colId xmlns:a16="http://schemas.microsoft.com/office/drawing/2014/main" xmlns="" val="20004"/>
                    </a:ext>
                  </a:extLst>
                </a:gridCol>
                <a:gridCol w="1095984">
                  <a:extLst>
                    <a:ext uri="{9D8B030D-6E8A-4147-A177-3AD203B41FA5}">
                      <a16:colId xmlns:a16="http://schemas.microsoft.com/office/drawing/2014/main" xmlns="" val="20005"/>
                    </a:ext>
                  </a:extLst>
                </a:gridCol>
                <a:gridCol w="1095984">
                  <a:extLst>
                    <a:ext uri="{9D8B030D-6E8A-4147-A177-3AD203B41FA5}">
                      <a16:colId xmlns:a16="http://schemas.microsoft.com/office/drawing/2014/main" xmlns="" val="20006"/>
                    </a:ext>
                  </a:extLst>
                </a:gridCol>
                <a:gridCol w="1095984">
                  <a:extLst>
                    <a:ext uri="{9D8B030D-6E8A-4147-A177-3AD203B41FA5}">
                      <a16:colId xmlns:a16="http://schemas.microsoft.com/office/drawing/2014/main" xmlns="" val="20007"/>
                    </a:ext>
                  </a:extLst>
                </a:gridCol>
              </a:tblGrid>
              <a:tr h="250994">
                <a:tc rowSpan="2">
                  <a:txBody>
                    <a:bodyPr/>
                    <a:lstStyle/>
                    <a:p>
                      <a:r>
                        <a:rPr lang="el-GR" sz="1200" b="1" u="sng" dirty="0"/>
                        <a:t>Διαφωνούν</a:t>
                      </a:r>
                      <a:endParaRPr lang="en-US" sz="1200" b="1" u="sng" dirty="0"/>
                    </a:p>
                  </a:txBody>
                  <a:tcPr/>
                </a:tc>
                <a:tc rowSpan="2">
                  <a:txBody>
                    <a:bodyPr/>
                    <a:lstStyle/>
                    <a:p>
                      <a:pPr algn="ctr"/>
                      <a:r>
                        <a:rPr lang="el-GR" sz="1200" b="1" dirty="0"/>
                        <a:t>Σύνολο</a:t>
                      </a:r>
                      <a:endParaRPr lang="en-US" sz="1200" b="1" dirty="0"/>
                    </a:p>
                  </a:txBody>
                  <a:tcPr anchor="b"/>
                </a:tc>
                <a:tc gridSpan="6">
                  <a:txBody>
                    <a:bodyPr/>
                    <a:lstStyle/>
                    <a:p>
                      <a:pPr algn="ctr"/>
                      <a:r>
                        <a:rPr lang="el-GR" sz="1200" b="1" dirty="0"/>
                        <a:t>Πολιτική </a:t>
                      </a:r>
                      <a:r>
                        <a:rPr lang="el-GR" sz="1200" b="1" dirty="0" err="1"/>
                        <a:t>αυτοτοποθέτηση</a:t>
                      </a:r>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418324">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200" b="1" dirty="0">
                          <a:solidFill>
                            <a:schemeClr val="bg1"/>
                          </a:solidFill>
                        </a:rPr>
                        <a:t>Αριστεροί</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Κεντρο</a:t>
                      </a:r>
                      <a:r>
                        <a:rPr lang="el-GR" sz="1200" b="1" dirty="0">
                          <a:solidFill>
                            <a:schemeClr val="bg1"/>
                          </a:solidFill>
                        </a:rPr>
                        <a:t>-αριστεροί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Κεντρώοι</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Κεντρο</a:t>
                      </a:r>
                      <a:r>
                        <a:rPr lang="el-GR" sz="1200" b="1" dirty="0">
                          <a:solidFill>
                            <a:schemeClr val="bg1"/>
                          </a:solidFill>
                        </a:rPr>
                        <a:t>-δεξιοί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Δεξιοί</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Τίποτα</a:t>
                      </a:r>
                      <a:r>
                        <a:rPr lang="el-GR" sz="1200" b="1" baseline="0" dirty="0">
                          <a:solidFill>
                            <a:schemeClr val="bg1"/>
                          </a:solidFill>
                        </a:rPr>
                        <a:t> (</a:t>
                      </a:r>
                      <a:r>
                        <a:rPr lang="el-GR" sz="1200" b="1" baseline="0" dirty="0" err="1">
                          <a:solidFill>
                            <a:schemeClr val="bg1"/>
                          </a:solidFill>
                        </a:rPr>
                        <a:t>αυθ</a:t>
                      </a:r>
                      <a:r>
                        <a:rPr lang="el-GR" sz="1200" b="1" baseline="0" dirty="0">
                          <a:solidFill>
                            <a:schemeClr val="bg1"/>
                          </a:solidFill>
                        </a:rPr>
                        <a:t>.)</a:t>
                      </a:r>
                      <a:endParaRPr lang="en-US" sz="12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87598">
                <a:tc>
                  <a:txBody>
                    <a:bodyPr/>
                    <a:lstStyle/>
                    <a:p>
                      <a:pPr algn="r" fontAlgn="ctr"/>
                      <a:r>
                        <a:rPr lang="el-GR" sz="1000" b="1" i="0" u="none" strike="noStrike" dirty="0">
                          <a:solidFill>
                            <a:srgbClr val="000000"/>
                          </a:solidFill>
                          <a:effectLst/>
                          <a:latin typeface="Trebuchet MS" panose="020B0603020202020204" pitchFamily="34" charset="0"/>
                        </a:rPr>
                        <a:t>Ο </a:t>
                      </a:r>
                      <a:r>
                        <a:rPr lang="el-GR" sz="1000" b="1" i="0" u="none" strike="noStrike" dirty="0" err="1">
                          <a:solidFill>
                            <a:srgbClr val="000000"/>
                          </a:solidFill>
                          <a:effectLst/>
                          <a:latin typeface="Trebuchet MS" panose="020B0603020202020204" pitchFamily="34" charset="0"/>
                        </a:rPr>
                        <a:t>κορωνοϊός</a:t>
                      </a:r>
                      <a:r>
                        <a:rPr lang="el-GR" sz="1000" b="1" i="0" u="none" strike="noStrike" dirty="0">
                          <a:solidFill>
                            <a:srgbClr val="000000"/>
                          </a:solidFill>
                          <a:effectLst/>
                          <a:latin typeface="Trebuchet MS" panose="020B0603020202020204" pitchFamily="34" charset="0"/>
                        </a:rPr>
                        <a:t>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70</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90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56</a:t>
                      </a:r>
                    </a:p>
                  </a:txBody>
                  <a:tcPr marL="9525" marR="9525" marT="9525" marB="0" anchor="ctr"/>
                </a:tc>
                <a:extLst>
                  <a:ext uri="{0D108BD9-81ED-4DB2-BD59-A6C34878D82A}">
                    <a16:rowId xmlns:a16="http://schemas.microsoft.com/office/drawing/2014/main" xmlns="" val="10002"/>
                  </a:ext>
                </a:extLst>
              </a:tr>
              <a:tr h="427039">
                <a:tc>
                  <a:txBody>
                    <a:bodyPr/>
                    <a:lstStyle/>
                    <a:p>
                      <a:pPr algn="r" fontAlgn="ctr"/>
                      <a:r>
                        <a:rPr lang="el-GR" sz="1000" b="1" i="0" u="none" strike="noStrike">
                          <a:solidFill>
                            <a:srgbClr val="000000"/>
                          </a:solidFill>
                          <a:effectLst/>
                          <a:latin typeface="Trebuchet MS" panose="020B0603020202020204" pitchFamily="34" charset="0"/>
                        </a:rPr>
                        <a:t>Αν υπάρξει εμβόλιο κατά του κορωνοϊού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25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56</a:t>
                      </a:r>
                    </a:p>
                  </a:txBody>
                  <a:tcPr marL="9525" marR="9525" marT="9525" marB="0" anchor="ctr"/>
                </a:tc>
                <a:extLst>
                  <a:ext uri="{0D108BD9-81ED-4DB2-BD59-A6C34878D82A}">
                    <a16:rowId xmlns:a16="http://schemas.microsoft.com/office/drawing/2014/main" xmlns="" val="3381115213"/>
                  </a:ext>
                </a:extLst>
              </a:tr>
              <a:tr h="334378">
                <a:tc>
                  <a:txBody>
                    <a:bodyPr/>
                    <a:lstStyle/>
                    <a:p>
                      <a:pPr algn="r" fontAlgn="ctr"/>
                      <a:r>
                        <a:rPr lang="el-GR" sz="1000" b="1" i="0" u="none" strike="noStrike">
                          <a:solidFill>
                            <a:srgbClr val="000000"/>
                          </a:solidFill>
                          <a:effectLst/>
                          <a:latin typeface="Trebuchet MS" panose="020B0603020202020204" pitchFamily="34" charset="0"/>
                        </a:rPr>
                        <a:t>Η μάσκα προστατεύει από τη διάδοση του κορωνοϊού</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17</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42</a:t>
                      </a:r>
                    </a:p>
                  </a:txBody>
                  <a:tcPr marL="9525" marR="9525" marT="9525" marB="0" anchor="ctr"/>
                </a:tc>
                <a:extLst>
                  <a:ext uri="{0D108BD9-81ED-4DB2-BD59-A6C34878D82A}">
                    <a16:rowId xmlns:a16="http://schemas.microsoft.com/office/drawing/2014/main" xmlns="" val="3866103418"/>
                  </a:ext>
                </a:extLst>
              </a:tr>
            </a:tbl>
          </a:graphicData>
        </a:graphic>
      </p:graphicFrame>
    </p:spTree>
    <p:extLst>
      <p:ext uri="{BB962C8B-B14F-4D97-AF65-F5344CB8AC3E}">
        <p14:creationId xmlns:p14="http://schemas.microsoft.com/office/powerpoint/2010/main" val="37794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788464540"/>
              </p:ext>
            </p:extLst>
          </p:nvPr>
        </p:nvGraphicFramePr>
        <p:xfrm>
          <a:off x="35497" y="1441321"/>
          <a:ext cx="9000999" cy="2131695"/>
        </p:xfrm>
        <a:graphic>
          <a:graphicData uri="http://schemas.openxmlformats.org/drawingml/2006/table">
            <a:tbl>
              <a:tblPr firstRow="1" bandRow="1">
                <a:tableStyleId>{5C22544A-7EE6-4342-B048-85BDC9FD1C3A}</a:tableStyleId>
              </a:tblPr>
              <a:tblGrid>
                <a:gridCol w="1215922">
                  <a:extLst>
                    <a:ext uri="{9D8B030D-6E8A-4147-A177-3AD203B41FA5}">
                      <a16:colId xmlns:a16="http://schemas.microsoft.com/office/drawing/2014/main" xmlns="" val="20000"/>
                    </a:ext>
                  </a:extLst>
                </a:gridCol>
                <a:gridCol w="731197">
                  <a:extLst>
                    <a:ext uri="{9D8B030D-6E8A-4147-A177-3AD203B41FA5}">
                      <a16:colId xmlns:a16="http://schemas.microsoft.com/office/drawing/2014/main" xmlns="" val="20001"/>
                    </a:ext>
                  </a:extLst>
                </a:gridCol>
                <a:gridCol w="881735">
                  <a:extLst>
                    <a:ext uri="{9D8B030D-6E8A-4147-A177-3AD203B41FA5}">
                      <a16:colId xmlns:a16="http://schemas.microsoft.com/office/drawing/2014/main" xmlns="" val="20002"/>
                    </a:ext>
                  </a:extLst>
                </a:gridCol>
                <a:gridCol w="881735">
                  <a:extLst>
                    <a:ext uri="{9D8B030D-6E8A-4147-A177-3AD203B41FA5}">
                      <a16:colId xmlns:a16="http://schemas.microsoft.com/office/drawing/2014/main" xmlns="" val="20003"/>
                    </a:ext>
                  </a:extLst>
                </a:gridCol>
                <a:gridCol w="881735">
                  <a:extLst>
                    <a:ext uri="{9D8B030D-6E8A-4147-A177-3AD203B41FA5}">
                      <a16:colId xmlns:a16="http://schemas.microsoft.com/office/drawing/2014/main" xmlns="" val="20004"/>
                    </a:ext>
                  </a:extLst>
                </a:gridCol>
                <a:gridCol w="881735">
                  <a:extLst>
                    <a:ext uri="{9D8B030D-6E8A-4147-A177-3AD203B41FA5}">
                      <a16:colId xmlns:a16="http://schemas.microsoft.com/office/drawing/2014/main" xmlns="" val="20005"/>
                    </a:ext>
                  </a:extLst>
                </a:gridCol>
                <a:gridCol w="881735">
                  <a:extLst>
                    <a:ext uri="{9D8B030D-6E8A-4147-A177-3AD203B41FA5}">
                      <a16:colId xmlns:a16="http://schemas.microsoft.com/office/drawing/2014/main" xmlns="" val="20006"/>
                    </a:ext>
                  </a:extLst>
                </a:gridCol>
                <a:gridCol w="881735">
                  <a:extLst>
                    <a:ext uri="{9D8B030D-6E8A-4147-A177-3AD203B41FA5}">
                      <a16:colId xmlns:a16="http://schemas.microsoft.com/office/drawing/2014/main" xmlns="" val="20007"/>
                    </a:ext>
                  </a:extLst>
                </a:gridCol>
                <a:gridCol w="881735">
                  <a:extLst>
                    <a:ext uri="{9D8B030D-6E8A-4147-A177-3AD203B41FA5}">
                      <a16:colId xmlns:a16="http://schemas.microsoft.com/office/drawing/2014/main" xmlns="" val="20008"/>
                    </a:ext>
                  </a:extLst>
                </a:gridCol>
                <a:gridCol w="881735">
                  <a:extLst>
                    <a:ext uri="{9D8B030D-6E8A-4147-A177-3AD203B41FA5}">
                      <a16:colId xmlns:a16="http://schemas.microsoft.com/office/drawing/2014/main" xmlns="" val="20009"/>
                    </a:ext>
                  </a:extLst>
                </a:gridCol>
              </a:tblGrid>
              <a:tr h="259612">
                <a:tc rowSpan="2">
                  <a:txBody>
                    <a:bodyPr/>
                    <a:lstStyle/>
                    <a:p>
                      <a:r>
                        <a:rPr lang="el-GR" sz="1200" b="1" u="sng" dirty="0"/>
                        <a:t>Συμφωνούν</a:t>
                      </a:r>
                      <a:endParaRPr lang="en-US" sz="1200" b="1" u="sng" dirty="0"/>
                    </a:p>
                  </a:txBody>
                  <a:tcPr/>
                </a:tc>
                <a:tc rowSpan="2">
                  <a:txBody>
                    <a:bodyPr/>
                    <a:lstStyle/>
                    <a:p>
                      <a:pPr algn="ctr"/>
                      <a:r>
                        <a:rPr lang="el-GR" sz="1200" b="1" dirty="0"/>
                        <a:t>Σύνολο</a:t>
                      </a:r>
                      <a:endParaRPr lang="en-US" sz="1200" b="1" dirty="0"/>
                    </a:p>
                  </a:txBody>
                  <a:tcPr anchor="b"/>
                </a:tc>
                <a:tc gridSpan="3">
                  <a:txBody>
                    <a:bodyPr/>
                    <a:lstStyle/>
                    <a:p>
                      <a:pPr algn="ctr"/>
                      <a:r>
                        <a:rPr lang="el-GR" sz="1200" b="1" dirty="0"/>
                        <a:t>Εκπαιδευτικό επίπεδο</a:t>
                      </a: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gridSpan="5">
                  <a:txBody>
                    <a:bodyPr/>
                    <a:lstStyle/>
                    <a:p>
                      <a:pPr algn="ctr"/>
                      <a:r>
                        <a:rPr lang="el-GR" sz="1200" b="1" dirty="0"/>
                        <a:t>Υποκειμενική κοινωνική ένταξη</a:t>
                      </a:r>
                      <a:endParaRPr lang="en-US" sz="1200" b="1" dirty="0"/>
                    </a:p>
                  </a:txBody>
                  <a:tcPr anchor="ctr"/>
                </a:tc>
                <a:tc hMerge="1">
                  <a:txBody>
                    <a:bodyPr/>
                    <a:lstStyle/>
                    <a:p>
                      <a:pPr algn="ctr"/>
                      <a:endParaRPr lang="en-US" sz="1200" b="1" dirty="0"/>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432686">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200" b="1" dirty="0">
                          <a:solidFill>
                            <a:schemeClr val="bg1"/>
                          </a:solidFill>
                        </a:rPr>
                        <a:t>Βασική </a:t>
                      </a:r>
                      <a:r>
                        <a:rPr lang="el-GR" sz="1200" b="1" dirty="0" err="1">
                          <a:solidFill>
                            <a:schemeClr val="bg1"/>
                          </a:solidFill>
                        </a:rPr>
                        <a:t>εκπ</a:t>
                      </a:r>
                      <a:r>
                        <a:rPr lang="el-GR" sz="1200" b="1"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Μέση</a:t>
                      </a:r>
                      <a:r>
                        <a:rPr lang="el-GR" sz="1200" b="1" baseline="0" dirty="0">
                          <a:solidFill>
                            <a:schemeClr val="bg1"/>
                          </a:solidFill>
                        </a:rPr>
                        <a:t> </a:t>
                      </a:r>
                      <a:r>
                        <a:rPr lang="el-GR" sz="1200" b="1" baseline="0" dirty="0" err="1">
                          <a:solidFill>
                            <a:schemeClr val="bg1"/>
                          </a:solidFill>
                        </a:rPr>
                        <a:t>εκπ</a:t>
                      </a:r>
                      <a:r>
                        <a:rPr lang="el-GR" sz="1200" b="1" baseline="0"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Ανώτερη</a:t>
                      </a:r>
                      <a:r>
                        <a:rPr lang="el-GR" sz="1200" b="1" baseline="0" dirty="0">
                          <a:solidFill>
                            <a:schemeClr val="bg1"/>
                          </a:solidFill>
                        </a:rPr>
                        <a:t> </a:t>
                      </a:r>
                      <a:r>
                        <a:rPr lang="el-GR" sz="1200" b="1" baseline="0" dirty="0" err="1">
                          <a:solidFill>
                            <a:schemeClr val="bg1"/>
                          </a:solidFill>
                        </a:rPr>
                        <a:t>εκπ</a:t>
                      </a:r>
                      <a:r>
                        <a:rPr lang="el-GR" sz="1200" b="1" baseline="0"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Αγροτική τάξη</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Εργατική τάξη</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Μικρο</a:t>
                      </a:r>
                      <a:r>
                        <a:rPr lang="el-GR" sz="1200" b="1" dirty="0">
                          <a:solidFill>
                            <a:schemeClr val="bg1"/>
                          </a:solidFill>
                        </a:rPr>
                        <a:t>-μεσαίοι</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Μεσαία τάξη</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Ανώτερη</a:t>
                      </a:r>
                      <a:r>
                        <a:rPr lang="el-GR" sz="1200" b="1" baseline="0" dirty="0">
                          <a:solidFill>
                            <a:schemeClr val="bg1"/>
                          </a:solidFill>
                        </a:rPr>
                        <a:t> τάξη</a:t>
                      </a:r>
                      <a:endParaRPr lang="en-US" sz="12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68626">
                <a:tc>
                  <a:txBody>
                    <a:bodyPr/>
                    <a:lstStyle/>
                    <a:p>
                      <a:pPr algn="r" fontAlgn="ctr"/>
                      <a:r>
                        <a:rPr lang="el-GR" sz="900" b="1" i="0" u="none" strike="noStrike" dirty="0">
                          <a:solidFill>
                            <a:srgbClr val="000000"/>
                          </a:solidFill>
                          <a:effectLst/>
                          <a:latin typeface="Trebuchet MS" panose="020B0603020202020204" pitchFamily="34" charset="0"/>
                        </a:rPr>
                        <a:t>Η μάσκα προστατεύει από τη διάδοση του </a:t>
                      </a:r>
                      <a:r>
                        <a:rPr lang="el-GR" sz="900" b="1" i="0" u="none" strike="noStrike" dirty="0" err="1">
                          <a:solidFill>
                            <a:srgbClr val="000000"/>
                          </a:solidFill>
                          <a:effectLst/>
                          <a:latin typeface="Trebuchet MS" panose="020B0603020202020204" pitchFamily="34" charset="0"/>
                        </a:rPr>
                        <a:t>κορωνοϊού</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81</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71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74</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88</a:t>
                      </a:r>
                    </a:p>
                  </a:txBody>
                  <a:tcPr marL="9525" marR="9525" marT="9525" marB="0" anchor="ctr"/>
                </a:tc>
                <a:extLst>
                  <a:ext uri="{0D108BD9-81ED-4DB2-BD59-A6C34878D82A}">
                    <a16:rowId xmlns:a16="http://schemas.microsoft.com/office/drawing/2014/main" xmlns="" val="10002"/>
                  </a:ext>
                </a:extLst>
              </a:tr>
              <a:tr h="398432">
                <a:tc>
                  <a:txBody>
                    <a:bodyPr/>
                    <a:lstStyle/>
                    <a:p>
                      <a:pPr algn="r" fontAlgn="ctr"/>
                      <a:r>
                        <a:rPr lang="el-GR" sz="900" b="1" i="0" u="none" strike="noStrike" dirty="0">
                          <a:solidFill>
                            <a:srgbClr val="000000"/>
                          </a:solidFill>
                          <a:effectLst/>
                          <a:latin typeface="Trebuchet MS" panose="020B0603020202020204" pitchFamily="34" charset="0"/>
                        </a:rPr>
                        <a:t>Αν υπάρξει εμβόλιο κατά του </a:t>
                      </a:r>
                      <a:r>
                        <a:rPr lang="el-GR" sz="900" b="1" i="0" u="none" strike="noStrike" dirty="0" err="1">
                          <a:solidFill>
                            <a:srgbClr val="000000"/>
                          </a:solidFill>
                          <a:effectLst/>
                          <a:latin typeface="Trebuchet MS" panose="020B0603020202020204" pitchFamily="34" charset="0"/>
                        </a:rPr>
                        <a:t>κορωνοϊού</a:t>
                      </a:r>
                      <a:r>
                        <a:rPr lang="el-GR" sz="900" b="1" i="0" u="none" strike="noStrike" dirty="0">
                          <a:solidFill>
                            <a:srgbClr val="000000"/>
                          </a:solidFill>
                          <a:effectLst/>
                          <a:latin typeface="Trebuchet MS" panose="020B0603020202020204" pitchFamily="34" charset="0"/>
                        </a:rPr>
                        <a:t>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59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55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72</a:t>
                      </a:r>
                    </a:p>
                  </a:txBody>
                  <a:tcPr marL="9525" marR="9525" marT="9525" marB="0" anchor="ctr"/>
                </a:tc>
                <a:extLst>
                  <a:ext uri="{0D108BD9-81ED-4DB2-BD59-A6C34878D82A}">
                    <a16:rowId xmlns:a16="http://schemas.microsoft.com/office/drawing/2014/main" xmlns="" val="1912703192"/>
                  </a:ext>
                </a:extLst>
              </a:tr>
              <a:tr h="365532">
                <a:tc>
                  <a:txBody>
                    <a:bodyPr/>
                    <a:lstStyle/>
                    <a:p>
                      <a:pPr algn="r" fontAlgn="ctr"/>
                      <a:r>
                        <a:rPr lang="el-GR" sz="900" b="1" i="0" u="none" strike="noStrike" dirty="0">
                          <a:solidFill>
                            <a:srgbClr val="000000"/>
                          </a:solidFill>
                          <a:effectLst/>
                          <a:latin typeface="Trebuchet MS" panose="020B0603020202020204" pitchFamily="34" charset="0"/>
                        </a:rPr>
                        <a:t>Ο </a:t>
                      </a:r>
                      <a:r>
                        <a:rPr lang="el-GR" sz="900" b="1" i="0" u="none" strike="noStrike" dirty="0" err="1">
                          <a:solidFill>
                            <a:srgbClr val="000000"/>
                          </a:solidFill>
                          <a:effectLst/>
                          <a:latin typeface="Trebuchet MS" panose="020B0603020202020204" pitchFamily="34" charset="0"/>
                        </a:rPr>
                        <a:t>κορωνοϊός</a:t>
                      </a:r>
                      <a:r>
                        <a:rPr lang="el-GR" sz="900" b="1" i="0" u="none" strike="noStrike" dirty="0">
                          <a:solidFill>
                            <a:srgbClr val="000000"/>
                          </a:solidFill>
                          <a:effectLst/>
                          <a:latin typeface="Trebuchet MS" panose="020B0603020202020204" pitchFamily="34" charset="0"/>
                        </a:rPr>
                        <a:t>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22</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26</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18</a:t>
                      </a:r>
                    </a:p>
                  </a:txBody>
                  <a:tcPr marL="9525" marR="9525" marT="9525" marB="0" anchor="ctr"/>
                </a:tc>
                <a:extLst>
                  <a:ext uri="{0D108BD9-81ED-4DB2-BD59-A6C34878D82A}">
                    <a16:rowId xmlns:a16="http://schemas.microsoft.com/office/drawing/2014/main" xmlns="" val="1651283056"/>
                  </a:ext>
                </a:extLst>
              </a:tr>
            </a:tbl>
          </a:graphicData>
        </a:graphic>
      </p:graphicFrame>
      <p:sp>
        <p:nvSpPr>
          <p:cNvPr id="8" name="Title 7"/>
          <p:cNvSpPr>
            <a:spLocks noGrp="1"/>
          </p:cNvSpPr>
          <p:nvPr>
            <p:ph type="title"/>
          </p:nvPr>
        </p:nvSpPr>
        <p:spPr>
          <a:xfrm>
            <a:off x="35496" y="116632"/>
            <a:ext cx="6264696" cy="1080120"/>
          </a:xfrm>
        </p:spPr>
        <p:txBody>
          <a:bodyPr/>
          <a:lstStyle/>
          <a:p>
            <a:r>
              <a:rPr lang="el-GR" sz="2200" dirty="0"/>
              <a:t>Απόψεις για θέματα επικαιρότητας</a:t>
            </a:r>
            <a:r>
              <a:rPr lang="el-GR" dirty="0"/>
              <a:t/>
            </a:r>
            <a:br>
              <a:rPr lang="el-GR" dirty="0"/>
            </a:br>
            <a:r>
              <a:rPr lang="el-GR" sz="1400" dirty="0"/>
              <a:t>ανά εκπαιδευτικό επίπεδο &amp; υποκειμενική κοινωνική ένταξη</a:t>
            </a:r>
            <a:endParaRPr lang="en-US" sz="1400" dirty="0"/>
          </a:p>
        </p:txBody>
      </p:sp>
      <p:sp>
        <p:nvSpPr>
          <p:cNvPr id="7" name="Slide Number Placeholder 6"/>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22</a:t>
            </a:fld>
            <a:endParaRPr kumimoji="0" lang="en-GB" sz="18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1" name="Rectangle 10"/>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
        <p:nvSpPr>
          <p:cNvPr id="6" name="TextBox 5">
            <a:extLst>
              <a:ext uri="{FF2B5EF4-FFF2-40B4-BE49-F238E27FC236}">
                <a16:creationId xmlns:a16="http://schemas.microsoft.com/office/drawing/2014/main" xmlns="" id="{4009705F-614C-4EBC-B275-7B879323BCC5}"/>
              </a:ext>
            </a:extLst>
          </p:cNvPr>
          <p:cNvSpPr txBox="1"/>
          <p:nvPr/>
        </p:nvSpPr>
        <p:spPr>
          <a:xfrm>
            <a:off x="467544" y="6444044"/>
            <a:ext cx="24482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   Ποσοστό &lt;0,</a:t>
            </a:r>
            <a:r>
              <a:rPr kumimoji="0" lang="en-US" sz="900" b="1" i="0" u="none" strike="noStrike" kern="1200" cap="none" spc="0" normalizeH="0" baseline="0" noProof="0" dirty="0">
                <a:ln>
                  <a:noFill/>
                </a:ln>
                <a:solidFill>
                  <a:prstClr val="black"/>
                </a:solidFill>
                <a:effectLst/>
                <a:uLnTx/>
                <a:uFillTx/>
                <a:latin typeface="Trebuchet MS"/>
                <a:ea typeface="+mn-ea"/>
                <a:cs typeface="+mn-cs"/>
              </a:rPr>
              <a:t>5</a:t>
            </a:r>
            <a:r>
              <a:rPr kumimoji="0" lang="el-GR" sz="900" b="1" i="0" u="none" strike="noStrike" kern="1200" cap="none" spc="0" normalizeH="0" baseline="0" noProof="0" dirty="0">
                <a:ln>
                  <a:noFill/>
                </a:ln>
                <a:solidFill>
                  <a:prstClr val="black"/>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  Βάση μικρότερη των 60 ατόμων</a:t>
            </a:r>
          </a:p>
        </p:txBody>
      </p:sp>
      <p:graphicFrame>
        <p:nvGraphicFramePr>
          <p:cNvPr id="9" name="Content Placeholder 9">
            <a:extLst>
              <a:ext uri="{FF2B5EF4-FFF2-40B4-BE49-F238E27FC236}">
                <a16:creationId xmlns:a16="http://schemas.microsoft.com/office/drawing/2014/main" xmlns="" id="{0009185A-20C8-47E4-9817-084EE05674FE}"/>
              </a:ext>
            </a:extLst>
          </p:cNvPr>
          <p:cNvGraphicFramePr>
            <a:graphicFrameLocks/>
          </p:cNvGraphicFramePr>
          <p:nvPr>
            <p:extLst>
              <p:ext uri="{D42A27DB-BD31-4B8C-83A1-F6EECF244321}">
                <p14:modId xmlns:p14="http://schemas.microsoft.com/office/powerpoint/2010/main" val="596184327"/>
              </p:ext>
            </p:extLst>
          </p:nvPr>
        </p:nvGraphicFramePr>
        <p:xfrm>
          <a:off x="35496" y="3825130"/>
          <a:ext cx="9000999" cy="2131695"/>
        </p:xfrm>
        <a:graphic>
          <a:graphicData uri="http://schemas.openxmlformats.org/drawingml/2006/table">
            <a:tbl>
              <a:tblPr firstRow="1" bandRow="1">
                <a:tableStyleId>{5C22544A-7EE6-4342-B048-85BDC9FD1C3A}</a:tableStyleId>
              </a:tblPr>
              <a:tblGrid>
                <a:gridCol w="1215922">
                  <a:extLst>
                    <a:ext uri="{9D8B030D-6E8A-4147-A177-3AD203B41FA5}">
                      <a16:colId xmlns:a16="http://schemas.microsoft.com/office/drawing/2014/main" xmlns="" val="20000"/>
                    </a:ext>
                  </a:extLst>
                </a:gridCol>
                <a:gridCol w="731197">
                  <a:extLst>
                    <a:ext uri="{9D8B030D-6E8A-4147-A177-3AD203B41FA5}">
                      <a16:colId xmlns:a16="http://schemas.microsoft.com/office/drawing/2014/main" xmlns="" val="20001"/>
                    </a:ext>
                  </a:extLst>
                </a:gridCol>
                <a:gridCol w="881735">
                  <a:extLst>
                    <a:ext uri="{9D8B030D-6E8A-4147-A177-3AD203B41FA5}">
                      <a16:colId xmlns:a16="http://schemas.microsoft.com/office/drawing/2014/main" xmlns="" val="20002"/>
                    </a:ext>
                  </a:extLst>
                </a:gridCol>
                <a:gridCol w="881735">
                  <a:extLst>
                    <a:ext uri="{9D8B030D-6E8A-4147-A177-3AD203B41FA5}">
                      <a16:colId xmlns:a16="http://schemas.microsoft.com/office/drawing/2014/main" xmlns="" val="20003"/>
                    </a:ext>
                  </a:extLst>
                </a:gridCol>
                <a:gridCol w="881735">
                  <a:extLst>
                    <a:ext uri="{9D8B030D-6E8A-4147-A177-3AD203B41FA5}">
                      <a16:colId xmlns:a16="http://schemas.microsoft.com/office/drawing/2014/main" xmlns="" val="20004"/>
                    </a:ext>
                  </a:extLst>
                </a:gridCol>
                <a:gridCol w="881735">
                  <a:extLst>
                    <a:ext uri="{9D8B030D-6E8A-4147-A177-3AD203B41FA5}">
                      <a16:colId xmlns:a16="http://schemas.microsoft.com/office/drawing/2014/main" xmlns="" val="20005"/>
                    </a:ext>
                  </a:extLst>
                </a:gridCol>
                <a:gridCol w="881735">
                  <a:extLst>
                    <a:ext uri="{9D8B030D-6E8A-4147-A177-3AD203B41FA5}">
                      <a16:colId xmlns:a16="http://schemas.microsoft.com/office/drawing/2014/main" xmlns="" val="20006"/>
                    </a:ext>
                  </a:extLst>
                </a:gridCol>
                <a:gridCol w="881735">
                  <a:extLst>
                    <a:ext uri="{9D8B030D-6E8A-4147-A177-3AD203B41FA5}">
                      <a16:colId xmlns:a16="http://schemas.microsoft.com/office/drawing/2014/main" xmlns="" val="20007"/>
                    </a:ext>
                  </a:extLst>
                </a:gridCol>
                <a:gridCol w="881735">
                  <a:extLst>
                    <a:ext uri="{9D8B030D-6E8A-4147-A177-3AD203B41FA5}">
                      <a16:colId xmlns:a16="http://schemas.microsoft.com/office/drawing/2014/main" xmlns="" val="20008"/>
                    </a:ext>
                  </a:extLst>
                </a:gridCol>
                <a:gridCol w="881735">
                  <a:extLst>
                    <a:ext uri="{9D8B030D-6E8A-4147-A177-3AD203B41FA5}">
                      <a16:colId xmlns:a16="http://schemas.microsoft.com/office/drawing/2014/main" xmlns="" val="20009"/>
                    </a:ext>
                  </a:extLst>
                </a:gridCol>
              </a:tblGrid>
              <a:tr h="259612">
                <a:tc rowSpan="2">
                  <a:txBody>
                    <a:bodyPr/>
                    <a:lstStyle/>
                    <a:p>
                      <a:r>
                        <a:rPr lang="el-GR" sz="1200" b="1" u="sng" dirty="0"/>
                        <a:t>Διαφωνούν</a:t>
                      </a:r>
                      <a:endParaRPr lang="en-US" sz="1200" b="1" u="sng" dirty="0"/>
                    </a:p>
                  </a:txBody>
                  <a:tcPr/>
                </a:tc>
                <a:tc rowSpan="2">
                  <a:txBody>
                    <a:bodyPr/>
                    <a:lstStyle/>
                    <a:p>
                      <a:pPr algn="ctr"/>
                      <a:r>
                        <a:rPr lang="el-GR" sz="1200" b="1" dirty="0"/>
                        <a:t>Σύνολο</a:t>
                      </a:r>
                      <a:endParaRPr lang="en-US" sz="1200" b="1" dirty="0"/>
                    </a:p>
                  </a:txBody>
                  <a:tcPr anchor="b"/>
                </a:tc>
                <a:tc gridSpan="3">
                  <a:txBody>
                    <a:bodyPr/>
                    <a:lstStyle/>
                    <a:p>
                      <a:pPr algn="ctr"/>
                      <a:r>
                        <a:rPr lang="el-GR" sz="1200" b="1" dirty="0"/>
                        <a:t>Εκπαιδευτικό επίπεδο</a:t>
                      </a:r>
                      <a:endParaRPr lang="en-US" sz="1200" b="1" dirty="0"/>
                    </a:p>
                  </a:txBody>
                  <a:tcPr anchor="ctr"/>
                </a:tc>
                <a:tc hMerge="1">
                  <a:txBody>
                    <a:bodyPr/>
                    <a:lstStyle/>
                    <a:p>
                      <a:pPr algn="ctr"/>
                      <a:endParaRPr lang="en-US" sz="1200" b="1" dirty="0"/>
                    </a:p>
                  </a:txBody>
                  <a:tcPr anchor="ctr"/>
                </a:tc>
                <a:tc hMerge="1">
                  <a:txBody>
                    <a:bodyPr/>
                    <a:lstStyle/>
                    <a:p>
                      <a:pPr algn="ctr"/>
                      <a:endParaRPr lang="en-US" sz="1200" b="1" dirty="0"/>
                    </a:p>
                  </a:txBody>
                  <a:tcPr anchor="ctr"/>
                </a:tc>
                <a:tc gridSpan="5">
                  <a:txBody>
                    <a:bodyPr/>
                    <a:lstStyle/>
                    <a:p>
                      <a:pPr algn="ctr"/>
                      <a:r>
                        <a:rPr lang="el-GR" sz="1200" b="1" dirty="0"/>
                        <a:t>Υποκειμενική κοινωνική ένταξη</a:t>
                      </a:r>
                      <a:endParaRPr lang="en-US" sz="1200" b="1" dirty="0"/>
                    </a:p>
                  </a:txBody>
                  <a:tcPr anchor="ctr"/>
                </a:tc>
                <a:tc hMerge="1">
                  <a:txBody>
                    <a:bodyPr/>
                    <a:lstStyle/>
                    <a:p>
                      <a:pPr algn="ctr"/>
                      <a:endParaRPr lang="en-US" sz="1200" b="1" dirty="0"/>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a16="http://schemas.microsoft.com/office/drawing/2014/main" xmlns="" val="10000"/>
                  </a:ext>
                </a:extLst>
              </a:tr>
              <a:tr h="432686">
                <a:tc vMerge="1">
                  <a:txBody>
                    <a:bodyPr/>
                    <a:lstStyle/>
                    <a:p>
                      <a:endParaRPr lang="en-US" sz="1200" b="1" dirty="0"/>
                    </a:p>
                  </a:txBody>
                  <a:tcPr>
                    <a:solidFill>
                      <a:schemeClr val="accent1"/>
                    </a:solidFill>
                  </a:tcPr>
                </a:tc>
                <a:tc vMerge="1">
                  <a:txBody>
                    <a:bodyPr/>
                    <a:lstStyle/>
                    <a:p>
                      <a:pPr algn="ctr"/>
                      <a:endParaRPr lang="en-US" sz="1200" b="1" dirty="0"/>
                    </a:p>
                  </a:txBody>
                  <a:tcPr>
                    <a:solidFill>
                      <a:schemeClr val="accent1"/>
                    </a:solidFill>
                  </a:tcPr>
                </a:tc>
                <a:tc>
                  <a:txBody>
                    <a:bodyPr/>
                    <a:lstStyle/>
                    <a:p>
                      <a:pPr algn="ctr"/>
                      <a:r>
                        <a:rPr lang="el-GR" sz="1200" b="1" dirty="0">
                          <a:solidFill>
                            <a:schemeClr val="bg1"/>
                          </a:solidFill>
                        </a:rPr>
                        <a:t>Βασική </a:t>
                      </a:r>
                      <a:r>
                        <a:rPr lang="el-GR" sz="1200" b="1" dirty="0" err="1">
                          <a:solidFill>
                            <a:schemeClr val="bg1"/>
                          </a:solidFill>
                        </a:rPr>
                        <a:t>εκπ</a:t>
                      </a:r>
                      <a:r>
                        <a:rPr lang="el-GR" sz="1200" b="1"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Μέση</a:t>
                      </a:r>
                      <a:r>
                        <a:rPr lang="el-GR" sz="1200" b="1" baseline="0" dirty="0">
                          <a:solidFill>
                            <a:schemeClr val="bg1"/>
                          </a:solidFill>
                        </a:rPr>
                        <a:t> </a:t>
                      </a:r>
                      <a:r>
                        <a:rPr lang="el-GR" sz="1200" b="1" baseline="0" dirty="0" err="1">
                          <a:solidFill>
                            <a:schemeClr val="bg1"/>
                          </a:solidFill>
                        </a:rPr>
                        <a:t>εκπ</a:t>
                      </a:r>
                      <a:r>
                        <a:rPr lang="el-GR" sz="1200" b="1" baseline="0"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Ανώτερη</a:t>
                      </a:r>
                      <a:r>
                        <a:rPr lang="el-GR" sz="1200" b="1" baseline="0" dirty="0">
                          <a:solidFill>
                            <a:schemeClr val="bg1"/>
                          </a:solidFill>
                        </a:rPr>
                        <a:t> </a:t>
                      </a:r>
                      <a:r>
                        <a:rPr lang="el-GR" sz="1200" b="1" baseline="0" dirty="0" err="1">
                          <a:solidFill>
                            <a:schemeClr val="bg1"/>
                          </a:solidFill>
                        </a:rPr>
                        <a:t>εκπ</a:t>
                      </a:r>
                      <a:r>
                        <a:rPr lang="el-GR" sz="1200" b="1" baseline="0" dirty="0">
                          <a:solidFill>
                            <a:schemeClr val="bg1"/>
                          </a:solidFill>
                        </a:rPr>
                        <a:t>.</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Αγροτική τάξη</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Εργατική τάξη</a:t>
                      </a:r>
                      <a:endParaRPr lang="en-US" sz="1200" b="1" dirty="0">
                        <a:solidFill>
                          <a:schemeClr val="bg1"/>
                        </a:solidFill>
                      </a:endParaRPr>
                    </a:p>
                  </a:txBody>
                  <a:tcPr anchor="ctr">
                    <a:solidFill>
                      <a:schemeClr val="accent1"/>
                    </a:solidFill>
                  </a:tcPr>
                </a:tc>
                <a:tc>
                  <a:txBody>
                    <a:bodyPr/>
                    <a:lstStyle/>
                    <a:p>
                      <a:pPr algn="ctr"/>
                      <a:r>
                        <a:rPr lang="el-GR" sz="1200" b="1" dirty="0" err="1">
                          <a:solidFill>
                            <a:schemeClr val="bg1"/>
                          </a:solidFill>
                        </a:rPr>
                        <a:t>Μικρο</a:t>
                      </a:r>
                      <a:r>
                        <a:rPr lang="el-GR" sz="1200" b="1" dirty="0">
                          <a:solidFill>
                            <a:schemeClr val="bg1"/>
                          </a:solidFill>
                        </a:rPr>
                        <a:t>-μεσαίοι</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Μεσαία τάξη</a:t>
                      </a:r>
                      <a:endParaRPr lang="en-US" sz="1200" b="1" dirty="0">
                        <a:solidFill>
                          <a:schemeClr val="bg1"/>
                        </a:solidFill>
                      </a:endParaRPr>
                    </a:p>
                  </a:txBody>
                  <a:tcPr anchor="ctr">
                    <a:solidFill>
                      <a:schemeClr val="accent1"/>
                    </a:solidFill>
                  </a:tcPr>
                </a:tc>
                <a:tc>
                  <a:txBody>
                    <a:bodyPr/>
                    <a:lstStyle/>
                    <a:p>
                      <a:pPr algn="ctr"/>
                      <a:r>
                        <a:rPr lang="el-GR" sz="1200" b="1" dirty="0">
                          <a:solidFill>
                            <a:schemeClr val="bg1"/>
                          </a:solidFill>
                        </a:rPr>
                        <a:t>Ανώτερη</a:t>
                      </a:r>
                      <a:r>
                        <a:rPr lang="el-GR" sz="1200" b="1" baseline="0" dirty="0">
                          <a:solidFill>
                            <a:schemeClr val="bg1"/>
                          </a:solidFill>
                        </a:rPr>
                        <a:t> τάξη</a:t>
                      </a:r>
                      <a:endParaRPr lang="en-US" sz="1200" b="1" dirty="0">
                        <a:solidFill>
                          <a:schemeClr val="bg1"/>
                        </a:solidFill>
                      </a:endParaRPr>
                    </a:p>
                  </a:txBody>
                  <a:tcPr anchor="ctr">
                    <a:solidFill>
                      <a:schemeClr val="accent1"/>
                    </a:solidFill>
                  </a:tcPr>
                </a:tc>
                <a:extLst>
                  <a:ext uri="{0D108BD9-81ED-4DB2-BD59-A6C34878D82A}">
                    <a16:rowId xmlns:a16="http://schemas.microsoft.com/office/drawing/2014/main" xmlns="" val="10001"/>
                  </a:ext>
                </a:extLst>
              </a:tr>
              <a:tr h="268626">
                <a:tc>
                  <a:txBody>
                    <a:bodyPr/>
                    <a:lstStyle/>
                    <a:p>
                      <a:pPr algn="r" fontAlgn="ctr"/>
                      <a:r>
                        <a:rPr lang="el-GR" sz="900" b="1" i="0" u="none" strike="noStrike" dirty="0">
                          <a:solidFill>
                            <a:srgbClr val="000000"/>
                          </a:solidFill>
                          <a:effectLst/>
                          <a:latin typeface="Trebuchet MS" panose="020B0603020202020204" pitchFamily="34" charset="0"/>
                        </a:rPr>
                        <a:t>Ο </a:t>
                      </a:r>
                      <a:r>
                        <a:rPr lang="el-GR" sz="900" b="1" i="0" u="none" strike="noStrike" dirty="0" err="1">
                          <a:solidFill>
                            <a:srgbClr val="000000"/>
                          </a:solidFill>
                          <a:effectLst/>
                          <a:latin typeface="Trebuchet MS" panose="020B0603020202020204" pitchFamily="34" charset="0"/>
                        </a:rPr>
                        <a:t>κορωνοϊός</a:t>
                      </a:r>
                      <a:r>
                        <a:rPr lang="el-GR" sz="900" b="1" i="0" u="none" strike="noStrike" dirty="0">
                          <a:solidFill>
                            <a:srgbClr val="000000"/>
                          </a:solidFill>
                          <a:effectLst/>
                          <a:latin typeface="Trebuchet MS" panose="020B0603020202020204" pitchFamily="34" charset="0"/>
                        </a:rPr>
                        <a:t> δεν κολλάει με τη θεία κοινωνία</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70</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48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79</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65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73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81</a:t>
                      </a:r>
                    </a:p>
                  </a:txBody>
                  <a:tcPr marL="9525" marR="9525" marT="9525" marB="0" anchor="ctr"/>
                </a:tc>
                <a:extLst>
                  <a:ext uri="{0D108BD9-81ED-4DB2-BD59-A6C34878D82A}">
                    <a16:rowId xmlns:a16="http://schemas.microsoft.com/office/drawing/2014/main" xmlns="" val="10002"/>
                  </a:ext>
                </a:extLst>
              </a:tr>
              <a:tr h="398432">
                <a:tc>
                  <a:txBody>
                    <a:bodyPr/>
                    <a:lstStyle/>
                    <a:p>
                      <a:pPr algn="r" fontAlgn="ctr"/>
                      <a:r>
                        <a:rPr lang="el-GR" sz="900" b="1" i="0" u="none" strike="noStrike" dirty="0">
                          <a:solidFill>
                            <a:srgbClr val="000000"/>
                          </a:solidFill>
                          <a:effectLst/>
                          <a:latin typeface="Trebuchet MS" panose="020B0603020202020204" pitchFamily="34" charset="0"/>
                        </a:rPr>
                        <a:t>Αν υπάρξει εμβόλιο κατά του </a:t>
                      </a:r>
                      <a:r>
                        <a:rPr lang="el-GR" sz="900" b="1" i="0" u="none" strike="noStrike" dirty="0" err="1">
                          <a:solidFill>
                            <a:srgbClr val="000000"/>
                          </a:solidFill>
                          <a:effectLst/>
                          <a:latin typeface="Trebuchet MS" panose="020B0603020202020204" pitchFamily="34" charset="0"/>
                        </a:rPr>
                        <a:t>κορωνοϊού</a:t>
                      </a:r>
                      <a:r>
                        <a:rPr lang="el-GR" sz="900" b="1" i="0" u="none" strike="noStrike" dirty="0">
                          <a:solidFill>
                            <a:srgbClr val="000000"/>
                          </a:solidFill>
                          <a:effectLst/>
                          <a:latin typeface="Trebuchet MS" panose="020B0603020202020204" pitchFamily="34" charset="0"/>
                        </a:rPr>
                        <a:t> θα πρέπει να το κάνουμε</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35</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33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45</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41</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38</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32</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25</a:t>
                      </a:r>
                    </a:p>
                  </a:txBody>
                  <a:tcPr marL="9525" marR="9525" marT="9525" marB="0" anchor="ctr"/>
                </a:tc>
                <a:extLst>
                  <a:ext uri="{0D108BD9-81ED-4DB2-BD59-A6C34878D82A}">
                    <a16:rowId xmlns:a16="http://schemas.microsoft.com/office/drawing/2014/main" xmlns="" val="1912703192"/>
                  </a:ext>
                </a:extLst>
              </a:tr>
              <a:tr h="365532">
                <a:tc>
                  <a:txBody>
                    <a:bodyPr/>
                    <a:lstStyle/>
                    <a:p>
                      <a:pPr algn="r" fontAlgn="ctr"/>
                      <a:r>
                        <a:rPr lang="el-GR" sz="900" b="1" i="0" u="none" strike="noStrike" dirty="0">
                          <a:solidFill>
                            <a:srgbClr val="000000"/>
                          </a:solidFill>
                          <a:effectLst/>
                          <a:latin typeface="Trebuchet MS" panose="020B0603020202020204" pitchFamily="34" charset="0"/>
                        </a:rPr>
                        <a:t>Η μάσκα προστατεύει από τη διάδοση του </a:t>
                      </a:r>
                      <a:r>
                        <a:rPr lang="el-GR" sz="900" b="1" i="0" u="none" strike="noStrike" dirty="0" err="1">
                          <a:solidFill>
                            <a:srgbClr val="000000"/>
                          </a:solidFill>
                          <a:effectLst/>
                          <a:latin typeface="Trebuchet MS" panose="020B0603020202020204" pitchFamily="34" charset="0"/>
                        </a:rPr>
                        <a:t>κορωνοϊού</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17</a:t>
                      </a:r>
                    </a:p>
                  </a:txBody>
                  <a:tcPr marL="9525" marR="9525" marT="9525" marB="0" anchor="ctr">
                    <a:solidFill>
                      <a:schemeClr val="accent1">
                        <a:lumMod val="20000"/>
                        <a:lumOff val="80000"/>
                      </a:schemeClr>
                    </a:solidFill>
                  </a:tcPr>
                </a:tc>
                <a:tc>
                  <a:txBody>
                    <a:bodyPr/>
                    <a:lstStyle/>
                    <a:p>
                      <a:pPr algn="ctr" fontAlgn="ctr"/>
                      <a:r>
                        <a:rPr lang="el-GR" sz="1200" b="1" i="0" u="none" strike="noStrike">
                          <a:solidFill>
                            <a:srgbClr val="000000"/>
                          </a:solidFill>
                          <a:effectLst/>
                          <a:latin typeface="Trebuchet MS" panose="020B0603020202020204" pitchFamily="34" charset="0"/>
                        </a:rPr>
                        <a:t>27</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33</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23</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1200" b="1" i="0" u="none" strike="noStrike">
                          <a:solidFill>
                            <a:srgbClr val="000000"/>
                          </a:solidFill>
                          <a:effectLst/>
                          <a:latin typeface="Trebuchet MS" panose="020B0603020202020204" pitchFamily="34" charset="0"/>
                        </a:rPr>
                        <a:t>13</a:t>
                      </a:r>
                    </a:p>
                  </a:txBody>
                  <a:tcPr marL="9525" marR="9525" marT="9525" marB="0" anchor="ctr"/>
                </a:tc>
                <a:tc>
                  <a:txBody>
                    <a:bodyPr/>
                    <a:lstStyle/>
                    <a:p>
                      <a:pPr algn="ctr" fontAlgn="ctr"/>
                      <a:r>
                        <a:rPr lang="el-GR" sz="1200" b="1" i="0" u="none" strike="noStrike" dirty="0">
                          <a:solidFill>
                            <a:srgbClr val="000000"/>
                          </a:solidFill>
                          <a:effectLst/>
                          <a:latin typeface="Trebuchet MS" panose="020B0603020202020204" pitchFamily="34" charset="0"/>
                        </a:rPr>
                        <a:t>12</a:t>
                      </a:r>
                    </a:p>
                  </a:txBody>
                  <a:tcPr marL="9525" marR="9525" marT="9525" marB="0" anchor="ctr"/>
                </a:tc>
                <a:extLst>
                  <a:ext uri="{0D108BD9-81ED-4DB2-BD59-A6C34878D82A}">
                    <a16:rowId xmlns:a16="http://schemas.microsoft.com/office/drawing/2014/main" xmlns="" val="1651283056"/>
                  </a:ext>
                </a:extLst>
              </a:tr>
            </a:tbl>
          </a:graphicData>
        </a:graphic>
      </p:graphicFrame>
    </p:spTree>
    <p:extLst>
      <p:ext uri="{BB962C8B-B14F-4D97-AF65-F5344CB8AC3E}">
        <p14:creationId xmlns:p14="http://schemas.microsoft.com/office/powerpoint/2010/main" val="9086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4294762878"/>
              </p:ext>
            </p:extLst>
          </p:nvPr>
        </p:nvGraphicFramePr>
        <p:xfrm>
          <a:off x="179263" y="1575280"/>
          <a:ext cx="8641209" cy="22327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l-GR" sz="2200" dirty="0"/>
              <a:t>Η </a:t>
            </a:r>
            <a:r>
              <a:rPr lang="el-GR" sz="2200" dirty="0" err="1"/>
              <a:t>δημοφιλία</a:t>
            </a:r>
            <a:r>
              <a:rPr lang="el-GR" sz="2200" dirty="0"/>
              <a:t> της Προέδρου της Δημοκρατίας </a:t>
            </a:r>
            <a:r>
              <a:rPr lang="el-GR" sz="2200" dirty="0" err="1"/>
              <a:t>κας</a:t>
            </a:r>
            <a:r>
              <a:rPr lang="el-GR" sz="2200" dirty="0"/>
              <a:t> Κατερίνας </a:t>
            </a:r>
            <a:r>
              <a:rPr lang="el-GR" sz="2200" dirty="0" err="1"/>
              <a:t>Σακελλαροπούλου</a:t>
            </a:r>
            <a:endParaRPr lang="en-US" sz="2200" dirty="0"/>
          </a:p>
        </p:txBody>
      </p:sp>
      <p:sp>
        <p:nvSpPr>
          <p:cNvPr id="7" name="Slide Number Placeholder 6"/>
          <p:cNvSpPr>
            <a:spLocks noGrp="1"/>
          </p:cNvSpPr>
          <p:nvPr>
            <p:ph type="sldNum" sz="quarter" idx="10"/>
          </p:nvPr>
        </p:nvSpPr>
        <p:spPr>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23</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3" name="Text Placeholder 2"/>
          <p:cNvSpPr>
            <a:spLocks noGrp="1"/>
          </p:cNvSpPr>
          <p:nvPr>
            <p:ph type="body" idx="4294967295"/>
          </p:nvPr>
        </p:nvSpPr>
        <p:spPr>
          <a:xfrm>
            <a:off x="179263" y="1340768"/>
            <a:ext cx="8641209" cy="234511"/>
          </a:xfrm>
          <a:solidFill>
            <a:schemeClr val="bg2"/>
          </a:solidFill>
          <a:ln>
            <a:solidFill>
              <a:schemeClr val="accent1">
                <a:lumMod val="40000"/>
                <a:lumOff val="60000"/>
              </a:schemeClr>
            </a:solidFill>
          </a:ln>
        </p:spPr>
        <p:txBody>
          <a:bodyPr anchor="ctr">
            <a:noAutofit/>
          </a:bodyPr>
          <a:lstStyle/>
          <a:p>
            <a:pPr marL="0" indent="0">
              <a:buNone/>
            </a:pPr>
            <a:r>
              <a:rPr lang="el-GR" sz="1200" b="1" u="sng" dirty="0"/>
              <a:t>Σύνολο</a:t>
            </a:r>
            <a:endParaRPr lang="en-US" sz="1200" b="1" u="sng" dirty="0"/>
          </a:p>
        </p:txBody>
      </p:sp>
      <p:sp>
        <p:nvSpPr>
          <p:cNvPr id="13" name="TextBox 12"/>
          <p:cNvSpPr txBox="1"/>
          <p:nvPr/>
        </p:nvSpPr>
        <p:spPr>
          <a:xfrm>
            <a:off x="107544" y="6525344"/>
            <a:ext cx="360000" cy="2769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Trebuchet MS"/>
                <a:ea typeface="+mn-ea"/>
                <a:cs typeface="+mn-cs"/>
              </a:rPr>
              <a:t>%</a:t>
            </a:r>
            <a:endParaRPr kumimoji="0" lang="el-GR" sz="1200" b="1" i="0" u="none" strike="noStrike" kern="1200" cap="none" spc="0" normalizeH="0" baseline="0" noProof="0" dirty="0">
              <a:ln>
                <a:noFill/>
              </a:ln>
              <a:solidFill>
                <a:srgbClr val="000000"/>
              </a:solidFill>
              <a:effectLst/>
              <a:uLnTx/>
              <a:uFillTx/>
              <a:latin typeface="Trebuchet MS"/>
              <a:ea typeface="+mn-ea"/>
              <a:cs typeface="+mn-cs"/>
            </a:endParaRPr>
          </a:p>
        </p:txBody>
      </p:sp>
      <p:sp>
        <p:nvSpPr>
          <p:cNvPr id="9" name="Text Placeholder 4">
            <a:extLst>
              <a:ext uri="{FF2B5EF4-FFF2-40B4-BE49-F238E27FC236}">
                <a16:creationId xmlns:a16="http://schemas.microsoft.com/office/drawing/2014/main" xmlns="" id="{CAF5D27A-3EBD-4B04-AF8B-FA228B654472}"/>
              </a:ext>
            </a:extLst>
          </p:cNvPr>
          <p:cNvSpPr txBox="1">
            <a:spLocks/>
          </p:cNvSpPr>
          <p:nvPr/>
        </p:nvSpPr>
        <p:spPr>
          <a:xfrm>
            <a:off x="323528" y="3959992"/>
            <a:ext cx="8387664"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1300" b="1" i="0" u="sng" strike="noStrike" kern="1200" cap="none" spc="0" normalizeH="0" baseline="0" noProof="0" dirty="0">
                <a:ln>
                  <a:noFill/>
                </a:ln>
                <a:solidFill>
                  <a:prstClr val="black"/>
                </a:solidFill>
                <a:effectLst/>
                <a:uLnTx/>
                <a:uFillTx/>
                <a:latin typeface="Trebuchet MS"/>
                <a:ea typeface="+mn-ea"/>
                <a:cs typeface="+mn-cs"/>
              </a:rPr>
              <a:t>Διαχρονικά στοιχεία          </a:t>
            </a:r>
            <a:endParaRPr kumimoji="0" lang="en-US" sz="1300" b="1" i="0" u="sng" strike="noStrike" kern="1200" cap="none" spc="0" normalizeH="0" baseline="0" noProof="0" dirty="0">
              <a:ln>
                <a:noFill/>
              </a:ln>
              <a:solidFill>
                <a:prstClr val="black"/>
              </a:solidFill>
              <a:effectLst/>
              <a:uLnTx/>
              <a:uFillTx/>
              <a:latin typeface="Trebuchet MS"/>
              <a:ea typeface="+mn-ea"/>
              <a:cs typeface="+mn-cs"/>
            </a:endParaRPr>
          </a:p>
        </p:txBody>
      </p:sp>
      <p:graphicFrame>
        <p:nvGraphicFramePr>
          <p:cNvPr id="10" name="Content Placeholder 8">
            <a:extLst>
              <a:ext uri="{FF2B5EF4-FFF2-40B4-BE49-F238E27FC236}">
                <a16:creationId xmlns:a16="http://schemas.microsoft.com/office/drawing/2014/main" xmlns="" id="{2200B173-6AEA-47EA-8269-8A237FEA5749}"/>
              </a:ext>
            </a:extLst>
          </p:cNvPr>
          <p:cNvGraphicFramePr>
            <a:graphicFrameLocks/>
          </p:cNvGraphicFramePr>
          <p:nvPr>
            <p:extLst>
              <p:ext uri="{D42A27DB-BD31-4B8C-83A1-F6EECF244321}">
                <p14:modId xmlns:p14="http://schemas.microsoft.com/office/powerpoint/2010/main" val="2007278976"/>
              </p:ext>
            </p:extLst>
          </p:nvPr>
        </p:nvGraphicFramePr>
        <p:xfrm>
          <a:off x="359216" y="4201616"/>
          <a:ext cx="8389248" cy="21077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353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3" grpId="0" build="p"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697425417"/>
              </p:ext>
            </p:extLst>
          </p:nvPr>
        </p:nvGraphicFramePr>
        <p:xfrm>
          <a:off x="755576" y="1412776"/>
          <a:ext cx="6480720" cy="489654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5497" y="188640"/>
            <a:ext cx="6192688" cy="1008112"/>
          </a:xfrm>
        </p:spPr>
        <p:txBody>
          <a:bodyPr/>
          <a:lstStyle/>
          <a:p>
            <a:r>
              <a:rPr lang="el-GR" sz="2200" dirty="0"/>
              <a:t>Δημοτικότητες πολιτικών αρχηγών</a:t>
            </a:r>
          </a:p>
        </p:txBody>
      </p:sp>
      <p:sp>
        <p:nvSpPr>
          <p:cNvPr id="17" name="Slide Number Placeholder 3"/>
          <p:cNvSpPr>
            <a:spLocks noGrp="1"/>
          </p:cNvSpPr>
          <p:nvPr>
            <p:ph type="sldNum" sz="quarter" idx="10"/>
          </p:nvPr>
        </p:nvSpPr>
        <p:spPr>
          <a:xfrm>
            <a:off x="8388424" y="6453336"/>
            <a:ext cx="720080" cy="365125"/>
          </a:xfr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n-GB"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24</a:t>
            </a:fld>
            <a:endParaRPr kumimoji="0" lang="en-GB"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8" name="Rectangle 17"/>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pic>
        <p:nvPicPr>
          <p:cNvPr id="1033" name="Picture 9"/>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62479" y="2759974"/>
            <a:ext cx="55007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62479" y="2060888"/>
            <a:ext cx="55203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30181" y="4159957"/>
            <a:ext cx="552030"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50454" y="3427180"/>
            <a:ext cx="553991" cy="3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xmlns="" id="{1675C491-3563-492C-95DA-08FDF4243ACC}"/>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050458" y="5661248"/>
            <a:ext cx="553938" cy="4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a:extLst>
              <a:ext uri="{FF2B5EF4-FFF2-40B4-BE49-F238E27FC236}">
                <a16:creationId xmlns:a16="http://schemas.microsoft.com/office/drawing/2014/main" xmlns="" id="{4F7303D4-2D61-4A9F-BD62-7201B84520DA}"/>
              </a:ext>
            </a:extLst>
          </p:cNvPr>
          <p:cNvPicPr>
            <a:picLocks noChangeAspect="1" noChangeArrowheads="1"/>
          </p:cNvPicPr>
          <p:nvPr/>
        </p:nvPicPr>
        <p:blipFill>
          <a:blip r:embed="rId11" cstate="print">
            <a:grayscl/>
            <a:extLst>
              <a:ext uri="{28A0092B-C50C-407E-A947-70E740481C1C}">
                <a14:useLocalDpi xmlns:a14="http://schemas.microsoft.com/office/drawing/2010/main" val="0"/>
              </a:ext>
            </a:extLst>
          </a:blip>
          <a:srcRect/>
          <a:stretch>
            <a:fillRect/>
          </a:stretch>
        </p:blipFill>
        <p:spPr bwMode="auto">
          <a:xfrm>
            <a:off x="8047805" y="4892734"/>
            <a:ext cx="550069" cy="480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69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941617674"/>
              </p:ext>
            </p:extLst>
          </p:nvPr>
        </p:nvGraphicFramePr>
        <p:xfrm>
          <a:off x="899592" y="1556792"/>
          <a:ext cx="7236804" cy="475252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0" y="116632"/>
            <a:ext cx="6300192" cy="1008112"/>
          </a:xfrm>
        </p:spPr>
        <p:txBody>
          <a:bodyPr>
            <a:normAutofit fontScale="90000"/>
          </a:bodyPr>
          <a:lstStyle/>
          <a:p>
            <a:r>
              <a:rPr lang="el-GR" dirty="0"/>
              <a:t>Καταλληλότερος Πρωθυπουργός</a:t>
            </a:r>
            <a:r>
              <a:rPr lang="el-GR" sz="2400" dirty="0"/>
              <a:t/>
            </a:r>
            <a:br>
              <a:rPr lang="el-GR" sz="2400" dirty="0"/>
            </a:br>
            <a:r>
              <a:rPr lang="el-GR" sz="1600" i="1" dirty="0"/>
              <a:t>‘</a:t>
            </a:r>
            <a:r>
              <a:rPr lang="el-GR" sz="1600" b="1" i="1" dirty="0"/>
              <a:t>Μεταξύ των πολιτικών αρχηγών ποια/ος νομίζετε ότι είναι καταλληλότερη/ος για πρωθυπουργός της χώρας;</a:t>
            </a:r>
            <a:r>
              <a:rPr lang="el-GR" sz="1600" i="1" dirty="0"/>
              <a:t>’ </a:t>
            </a:r>
            <a:br>
              <a:rPr lang="el-GR" sz="1600" i="1" dirty="0"/>
            </a:br>
            <a:r>
              <a:rPr lang="el-GR" sz="1600" u="sng" dirty="0"/>
              <a:t>αυθόρμητα</a:t>
            </a:r>
          </a:p>
        </p:txBody>
      </p:sp>
      <p:sp>
        <p:nvSpPr>
          <p:cNvPr id="5" name="Slide Number Placeholder 4"/>
          <p:cNvSpPr>
            <a:spLocks noGrp="1"/>
          </p:cNvSpPr>
          <p:nvPr>
            <p:ph type="sldNum" sz="quarter" idx="10"/>
          </p:nvPr>
        </p:nvSpPr>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fld id="{DE70D37E-C867-47FE-9F10-9260555C453A}" type="slidenum">
              <a:rPr kumimoji="0" lang="el-GR" sz="1600" b="1" i="0" u="none" strike="noStrike" kern="1200" cap="none" spc="0" normalizeH="0" baseline="0" noProof="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ct val="0"/>
                </a:spcBef>
                <a:spcAft>
                  <a:spcPts val="0"/>
                </a:spcAft>
                <a:buClrTx/>
                <a:buSzTx/>
                <a:buFontTx/>
                <a:buNone/>
                <a:tabLst/>
                <a:defRPr/>
              </a:pPr>
              <a:t>25</a:t>
            </a:fld>
            <a:endParaRPr kumimoji="0" lang="el-GR"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8" name="Rectangle 7"/>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411511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Πίνακας 5">
            <a:extLst>
              <a:ext uri="{FF2B5EF4-FFF2-40B4-BE49-F238E27FC236}">
                <a16:creationId xmlns:a16="http://schemas.microsoft.com/office/drawing/2014/main" xmlns="" id="{586371FD-10A0-44A6-9B9B-9DFDCCB8BF08}"/>
              </a:ext>
            </a:extLst>
          </p:cNvPr>
          <p:cNvGraphicFramePr>
            <a:graphicFrameLocks noGrp="1"/>
          </p:cNvGraphicFramePr>
          <p:nvPr>
            <p:ph idx="1"/>
            <p:extLst>
              <p:ext uri="{D42A27DB-BD31-4B8C-83A1-F6EECF244321}">
                <p14:modId xmlns:p14="http://schemas.microsoft.com/office/powerpoint/2010/main" val="1331130511"/>
              </p:ext>
            </p:extLst>
          </p:nvPr>
        </p:nvGraphicFramePr>
        <p:xfrm>
          <a:off x="15" y="1628800"/>
          <a:ext cx="9108496" cy="3811212"/>
        </p:xfrm>
        <a:graphic>
          <a:graphicData uri="http://schemas.openxmlformats.org/drawingml/2006/table">
            <a:tbl>
              <a:tblPr firstRow="1" bandRow="1">
                <a:tableStyleId>{5FD0F851-EC5A-4D38-B0AD-8093EC10F338}</a:tableStyleId>
              </a:tblPr>
              <a:tblGrid>
                <a:gridCol w="603249">
                  <a:extLst>
                    <a:ext uri="{9D8B030D-6E8A-4147-A177-3AD203B41FA5}">
                      <a16:colId xmlns:a16="http://schemas.microsoft.com/office/drawing/2014/main" xmlns="" val="3064791188"/>
                    </a:ext>
                  </a:extLst>
                </a:gridCol>
                <a:gridCol w="315585">
                  <a:extLst>
                    <a:ext uri="{9D8B030D-6E8A-4147-A177-3AD203B41FA5}">
                      <a16:colId xmlns:a16="http://schemas.microsoft.com/office/drawing/2014/main" xmlns="" val="3526143490"/>
                    </a:ext>
                  </a:extLst>
                </a:gridCol>
                <a:gridCol w="314987">
                  <a:extLst>
                    <a:ext uri="{9D8B030D-6E8A-4147-A177-3AD203B41FA5}">
                      <a16:colId xmlns:a16="http://schemas.microsoft.com/office/drawing/2014/main" xmlns="" val="192983055"/>
                    </a:ext>
                  </a:extLst>
                </a:gridCol>
                <a:gridCol w="314987">
                  <a:extLst>
                    <a:ext uri="{9D8B030D-6E8A-4147-A177-3AD203B41FA5}">
                      <a16:colId xmlns:a16="http://schemas.microsoft.com/office/drawing/2014/main" xmlns="" val="2392345314"/>
                    </a:ext>
                  </a:extLst>
                </a:gridCol>
                <a:gridCol w="314987">
                  <a:extLst>
                    <a:ext uri="{9D8B030D-6E8A-4147-A177-3AD203B41FA5}">
                      <a16:colId xmlns:a16="http://schemas.microsoft.com/office/drawing/2014/main" xmlns="" val="2570511072"/>
                    </a:ext>
                  </a:extLst>
                </a:gridCol>
                <a:gridCol w="314987">
                  <a:extLst>
                    <a:ext uri="{9D8B030D-6E8A-4147-A177-3AD203B41FA5}">
                      <a16:colId xmlns:a16="http://schemas.microsoft.com/office/drawing/2014/main" xmlns="" val="3629883175"/>
                    </a:ext>
                  </a:extLst>
                </a:gridCol>
                <a:gridCol w="314987">
                  <a:extLst>
                    <a:ext uri="{9D8B030D-6E8A-4147-A177-3AD203B41FA5}">
                      <a16:colId xmlns:a16="http://schemas.microsoft.com/office/drawing/2014/main" xmlns="" val="1985347821"/>
                    </a:ext>
                  </a:extLst>
                </a:gridCol>
                <a:gridCol w="314987">
                  <a:extLst>
                    <a:ext uri="{9D8B030D-6E8A-4147-A177-3AD203B41FA5}">
                      <a16:colId xmlns:a16="http://schemas.microsoft.com/office/drawing/2014/main" xmlns="" val="241849202"/>
                    </a:ext>
                  </a:extLst>
                </a:gridCol>
                <a:gridCol w="314987">
                  <a:extLst>
                    <a:ext uri="{9D8B030D-6E8A-4147-A177-3AD203B41FA5}">
                      <a16:colId xmlns:a16="http://schemas.microsoft.com/office/drawing/2014/main" xmlns="" val="3609871361"/>
                    </a:ext>
                  </a:extLst>
                </a:gridCol>
                <a:gridCol w="314987">
                  <a:extLst>
                    <a:ext uri="{9D8B030D-6E8A-4147-A177-3AD203B41FA5}">
                      <a16:colId xmlns:a16="http://schemas.microsoft.com/office/drawing/2014/main" xmlns="" val="1454521782"/>
                    </a:ext>
                  </a:extLst>
                </a:gridCol>
                <a:gridCol w="314987">
                  <a:extLst>
                    <a:ext uri="{9D8B030D-6E8A-4147-A177-3AD203B41FA5}">
                      <a16:colId xmlns:a16="http://schemas.microsoft.com/office/drawing/2014/main" xmlns="" val="3102003278"/>
                    </a:ext>
                  </a:extLst>
                </a:gridCol>
                <a:gridCol w="314987">
                  <a:extLst>
                    <a:ext uri="{9D8B030D-6E8A-4147-A177-3AD203B41FA5}">
                      <a16:colId xmlns:a16="http://schemas.microsoft.com/office/drawing/2014/main" xmlns="" val="1163152618"/>
                    </a:ext>
                  </a:extLst>
                </a:gridCol>
                <a:gridCol w="314987">
                  <a:extLst>
                    <a:ext uri="{9D8B030D-6E8A-4147-A177-3AD203B41FA5}">
                      <a16:colId xmlns:a16="http://schemas.microsoft.com/office/drawing/2014/main" xmlns="" val="2916121743"/>
                    </a:ext>
                  </a:extLst>
                </a:gridCol>
                <a:gridCol w="314987">
                  <a:extLst>
                    <a:ext uri="{9D8B030D-6E8A-4147-A177-3AD203B41FA5}">
                      <a16:colId xmlns:a16="http://schemas.microsoft.com/office/drawing/2014/main" xmlns="" val="3800119159"/>
                    </a:ext>
                  </a:extLst>
                </a:gridCol>
                <a:gridCol w="314987">
                  <a:extLst>
                    <a:ext uri="{9D8B030D-6E8A-4147-A177-3AD203B41FA5}">
                      <a16:colId xmlns:a16="http://schemas.microsoft.com/office/drawing/2014/main" xmlns="" val="3574128463"/>
                    </a:ext>
                  </a:extLst>
                </a:gridCol>
                <a:gridCol w="314987">
                  <a:extLst>
                    <a:ext uri="{9D8B030D-6E8A-4147-A177-3AD203B41FA5}">
                      <a16:colId xmlns:a16="http://schemas.microsoft.com/office/drawing/2014/main" xmlns="" val="2550836177"/>
                    </a:ext>
                  </a:extLst>
                </a:gridCol>
                <a:gridCol w="314987">
                  <a:extLst>
                    <a:ext uri="{9D8B030D-6E8A-4147-A177-3AD203B41FA5}">
                      <a16:colId xmlns:a16="http://schemas.microsoft.com/office/drawing/2014/main" xmlns="" val="3445630435"/>
                    </a:ext>
                  </a:extLst>
                </a:gridCol>
                <a:gridCol w="314987">
                  <a:extLst>
                    <a:ext uri="{9D8B030D-6E8A-4147-A177-3AD203B41FA5}">
                      <a16:colId xmlns:a16="http://schemas.microsoft.com/office/drawing/2014/main" xmlns="" val="445534517"/>
                    </a:ext>
                  </a:extLst>
                </a:gridCol>
                <a:gridCol w="314987">
                  <a:extLst>
                    <a:ext uri="{9D8B030D-6E8A-4147-A177-3AD203B41FA5}">
                      <a16:colId xmlns:a16="http://schemas.microsoft.com/office/drawing/2014/main" xmlns="" val="698969401"/>
                    </a:ext>
                  </a:extLst>
                </a:gridCol>
                <a:gridCol w="314987">
                  <a:extLst>
                    <a:ext uri="{9D8B030D-6E8A-4147-A177-3AD203B41FA5}">
                      <a16:colId xmlns:a16="http://schemas.microsoft.com/office/drawing/2014/main" xmlns="" val="645177485"/>
                    </a:ext>
                  </a:extLst>
                </a:gridCol>
                <a:gridCol w="314987">
                  <a:extLst>
                    <a:ext uri="{9D8B030D-6E8A-4147-A177-3AD203B41FA5}">
                      <a16:colId xmlns:a16="http://schemas.microsoft.com/office/drawing/2014/main" xmlns="" val="2854399661"/>
                    </a:ext>
                  </a:extLst>
                </a:gridCol>
                <a:gridCol w="314987">
                  <a:extLst>
                    <a:ext uri="{9D8B030D-6E8A-4147-A177-3AD203B41FA5}">
                      <a16:colId xmlns:a16="http://schemas.microsoft.com/office/drawing/2014/main" xmlns="" val="3550339785"/>
                    </a:ext>
                  </a:extLst>
                </a:gridCol>
                <a:gridCol w="314987">
                  <a:extLst>
                    <a:ext uri="{9D8B030D-6E8A-4147-A177-3AD203B41FA5}">
                      <a16:colId xmlns:a16="http://schemas.microsoft.com/office/drawing/2014/main" xmlns="" val="4110463676"/>
                    </a:ext>
                  </a:extLst>
                </a:gridCol>
                <a:gridCol w="314987">
                  <a:extLst>
                    <a:ext uri="{9D8B030D-6E8A-4147-A177-3AD203B41FA5}">
                      <a16:colId xmlns:a16="http://schemas.microsoft.com/office/drawing/2014/main" xmlns="" val="3323450620"/>
                    </a:ext>
                  </a:extLst>
                </a:gridCol>
                <a:gridCol w="314987">
                  <a:extLst>
                    <a:ext uri="{9D8B030D-6E8A-4147-A177-3AD203B41FA5}">
                      <a16:colId xmlns:a16="http://schemas.microsoft.com/office/drawing/2014/main" xmlns="" val="4240471792"/>
                    </a:ext>
                  </a:extLst>
                </a:gridCol>
                <a:gridCol w="314987">
                  <a:extLst>
                    <a:ext uri="{9D8B030D-6E8A-4147-A177-3AD203B41FA5}">
                      <a16:colId xmlns:a16="http://schemas.microsoft.com/office/drawing/2014/main" xmlns="" val="3303460036"/>
                    </a:ext>
                  </a:extLst>
                </a:gridCol>
                <a:gridCol w="314987">
                  <a:extLst>
                    <a:ext uri="{9D8B030D-6E8A-4147-A177-3AD203B41FA5}">
                      <a16:colId xmlns:a16="http://schemas.microsoft.com/office/drawing/2014/main" xmlns="" val="883512240"/>
                    </a:ext>
                  </a:extLst>
                </a:gridCol>
                <a:gridCol w="314987">
                  <a:extLst>
                    <a:ext uri="{9D8B030D-6E8A-4147-A177-3AD203B41FA5}">
                      <a16:colId xmlns:a16="http://schemas.microsoft.com/office/drawing/2014/main" xmlns="" val="3178062237"/>
                    </a:ext>
                  </a:extLst>
                </a:gridCol>
              </a:tblGrid>
              <a:tr h="281374">
                <a:tc>
                  <a:txBody>
                    <a:bodyPr/>
                    <a:lstStyle/>
                    <a:p>
                      <a:endParaRPr lang="en-US" sz="900" dirty="0"/>
                    </a:p>
                  </a:txBody>
                  <a:tcPr/>
                </a:tc>
                <a:tc>
                  <a:txBody>
                    <a:bodyPr/>
                    <a:lstStyle/>
                    <a:p>
                      <a:pPr algn="ctr"/>
                      <a:r>
                        <a:rPr lang="el-GR" sz="500" b="1" dirty="0"/>
                        <a:t>Μαρ-18</a:t>
                      </a:r>
                    </a:p>
                  </a:txBody>
                  <a:tcPr anchor="ctr"/>
                </a:tc>
                <a:tc>
                  <a:txBody>
                    <a:bodyPr/>
                    <a:lstStyle/>
                    <a:p>
                      <a:pPr algn="ctr"/>
                      <a:r>
                        <a:rPr lang="el-GR" sz="500" b="1" dirty="0"/>
                        <a:t>Απρ-18</a:t>
                      </a:r>
                    </a:p>
                  </a:txBody>
                  <a:tcPr anchor="ctr"/>
                </a:tc>
                <a:tc>
                  <a:txBody>
                    <a:bodyPr/>
                    <a:lstStyle/>
                    <a:p>
                      <a:pPr algn="ctr"/>
                      <a:r>
                        <a:rPr lang="el-GR" sz="500" b="1" dirty="0"/>
                        <a:t>Μάι-18</a:t>
                      </a:r>
                    </a:p>
                  </a:txBody>
                  <a:tcPr anchor="ctr"/>
                </a:tc>
                <a:tc>
                  <a:txBody>
                    <a:bodyPr/>
                    <a:lstStyle/>
                    <a:p>
                      <a:pPr algn="ctr"/>
                      <a:r>
                        <a:rPr lang="el-GR" sz="500" b="1" dirty="0"/>
                        <a:t>Ιουν-18</a:t>
                      </a:r>
                    </a:p>
                  </a:txBody>
                  <a:tcPr anchor="ctr"/>
                </a:tc>
                <a:tc>
                  <a:txBody>
                    <a:bodyPr/>
                    <a:lstStyle/>
                    <a:p>
                      <a:pPr algn="ctr"/>
                      <a:r>
                        <a:rPr lang="el-GR" sz="500" b="1" dirty="0"/>
                        <a:t>Σεπ-18</a:t>
                      </a:r>
                    </a:p>
                  </a:txBody>
                  <a:tcPr anchor="ctr"/>
                </a:tc>
                <a:tc>
                  <a:txBody>
                    <a:bodyPr/>
                    <a:lstStyle/>
                    <a:p>
                      <a:pPr algn="ctr"/>
                      <a:r>
                        <a:rPr lang="el-GR" sz="500" b="1" dirty="0"/>
                        <a:t>Οκτ-18</a:t>
                      </a:r>
                    </a:p>
                  </a:txBody>
                  <a:tcPr anchor="ctr"/>
                </a:tc>
                <a:tc>
                  <a:txBody>
                    <a:bodyPr/>
                    <a:lstStyle/>
                    <a:p>
                      <a:pPr algn="ctr"/>
                      <a:r>
                        <a:rPr lang="el-GR" sz="500" b="1" dirty="0"/>
                        <a:t>Νοε-18</a:t>
                      </a:r>
                    </a:p>
                  </a:txBody>
                  <a:tcPr anchor="ctr"/>
                </a:tc>
                <a:tc>
                  <a:txBody>
                    <a:bodyPr/>
                    <a:lstStyle/>
                    <a:p>
                      <a:pPr algn="ctr"/>
                      <a:r>
                        <a:rPr lang="el-GR" sz="500" b="1" dirty="0"/>
                        <a:t>Δεκ-18</a:t>
                      </a:r>
                    </a:p>
                  </a:txBody>
                  <a:tcPr anchor="ctr"/>
                </a:tc>
                <a:tc>
                  <a:txBody>
                    <a:bodyPr/>
                    <a:lstStyle/>
                    <a:p>
                      <a:pPr algn="ctr"/>
                      <a:r>
                        <a:rPr lang="el-GR" sz="500" b="1" dirty="0"/>
                        <a:t>Ιαν-19</a:t>
                      </a:r>
                    </a:p>
                  </a:txBody>
                  <a:tcPr anchor="ctr"/>
                </a:tc>
                <a:tc>
                  <a:txBody>
                    <a:bodyPr/>
                    <a:lstStyle/>
                    <a:p>
                      <a:pPr algn="ctr"/>
                      <a:r>
                        <a:rPr lang="el-GR" sz="500" b="1" dirty="0"/>
                        <a:t>Φεβ-19</a:t>
                      </a:r>
                    </a:p>
                  </a:txBody>
                  <a:tcPr anchor="ctr"/>
                </a:tc>
                <a:tc>
                  <a:txBody>
                    <a:bodyPr/>
                    <a:lstStyle/>
                    <a:p>
                      <a:pPr algn="ctr"/>
                      <a:r>
                        <a:rPr lang="el-GR" sz="500" b="1" dirty="0"/>
                        <a:t>Μαρ-19</a:t>
                      </a:r>
                    </a:p>
                  </a:txBody>
                  <a:tcPr anchor="ctr"/>
                </a:tc>
                <a:tc>
                  <a:txBody>
                    <a:bodyPr/>
                    <a:lstStyle/>
                    <a:p>
                      <a:pPr algn="ctr"/>
                      <a:r>
                        <a:rPr lang="el-GR" sz="500" b="1" dirty="0"/>
                        <a:t>Απρ-17</a:t>
                      </a:r>
                    </a:p>
                  </a:txBody>
                  <a:tcPr anchor="ctr"/>
                </a:tc>
                <a:tc>
                  <a:txBody>
                    <a:bodyPr/>
                    <a:lstStyle/>
                    <a:p>
                      <a:pPr algn="ctr"/>
                      <a:r>
                        <a:rPr lang="el-GR" sz="500" b="1" dirty="0"/>
                        <a:t>Μαι-19</a:t>
                      </a:r>
                    </a:p>
                  </a:txBody>
                  <a:tcPr anchor="ctr"/>
                </a:tc>
                <a:tc>
                  <a:txBody>
                    <a:bodyPr/>
                    <a:lstStyle/>
                    <a:p>
                      <a:pPr algn="ctr"/>
                      <a:r>
                        <a:rPr lang="el-GR" sz="500" b="1" dirty="0"/>
                        <a:t>14-19/6/19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1" dirty="0">
                          <a:solidFill>
                            <a:schemeClr val="tx1"/>
                          </a:solidFill>
                        </a:rPr>
                        <a:t>27/6-1/7/</a:t>
                      </a:r>
                      <a:endParaRPr lang="el-GR" sz="5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00" b="1" dirty="0">
                          <a:solidFill>
                            <a:schemeClr val="tx1"/>
                          </a:solidFill>
                        </a:rPr>
                        <a:t>19</a:t>
                      </a:r>
                      <a:endParaRPr lang="el-GR" sz="500" b="1" dirty="0">
                        <a:solidFill>
                          <a:schemeClr val="tx1"/>
                        </a:solidFill>
                      </a:endParaRPr>
                    </a:p>
                  </a:txBody>
                  <a:tcPr anchor="ctr"/>
                </a:tc>
                <a:tc>
                  <a:txBody>
                    <a:bodyPr/>
                    <a:lstStyle/>
                    <a:p>
                      <a:pPr algn="ctr"/>
                      <a:r>
                        <a:rPr lang="el-GR" sz="500" b="1" dirty="0"/>
                        <a:t>Ιουλ-19</a:t>
                      </a:r>
                    </a:p>
                  </a:txBody>
                  <a:tcPr anchor="ctr"/>
                </a:tc>
                <a:tc>
                  <a:txBody>
                    <a:bodyPr/>
                    <a:lstStyle/>
                    <a:p>
                      <a:pPr algn="ctr"/>
                      <a:r>
                        <a:rPr lang="el-GR" sz="500" b="1" dirty="0"/>
                        <a:t>Σεπ-19</a:t>
                      </a:r>
                    </a:p>
                  </a:txBody>
                  <a:tcPr anchor="ctr"/>
                </a:tc>
                <a:tc>
                  <a:txBody>
                    <a:bodyPr/>
                    <a:lstStyle/>
                    <a:p>
                      <a:pPr algn="ctr"/>
                      <a:r>
                        <a:rPr lang="el-GR" sz="500" b="1" dirty="0"/>
                        <a:t>Οκτ</a:t>
                      </a:r>
                      <a:r>
                        <a:rPr lang="en-US" sz="500" b="1" dirty="0"/>
                        <a:t>-19</a:t>
                      </a:r>
                      <a:endParaRPr lang="el-GR" sz="500" b="1" dirty="0"/>
                    </a:p>
                  </a:txBody>
                  <a:tcPr anchor="ctr"/>
                </a:tc>
                <a:tc>
                  <a:txBody>
                    <a:bodyPr/>
                    <a:lstStyle/>
                    <a:p>
                      <a:pPr algn="ctr"/>
                      <a:r>
                        <a:rPr lang="el-GR" sz="500" b="1" dirty="0"/>
                        <a:t>Νοε-19</a:t>
                      </a:r>
                    </a:p>
                  </a:txBody>
                  <a:tcPr anchor="ctr"/>
                </a:tc>
                <a:tc>
                  <a:txBody>
                    <a:bodyPr/>
                    <a:lstStyle/>
                    <a:p>
                      <a:pPr algn="ctr"/>
                      <a:r>
                        <a:rPr lang="el-GR" sz="500" b="1" dirty="0"/>
                        <a:t>Δεκ-19</a:t>
                      </a:r>
                    </a:p>
                  </a:txBody>
                  <a:tcPr anchor="ctr"/>
                </a:tc>
                <a:tc>
                  <a:txBody>
                    <a:bodyPr/>
                    <a:lstStyle/>
                    <a:p>
                      <a:pPr algn="ctr"/>
                      <a:r>
                        <a:rPr lang="el-GR" sz="500" b="1" dirty="0"/>
                        <a:t>Ιαν-20</a:t>
                      </a:r>
                    </a:p>
                  </a:txBody>
                  <a:tcPr anchor="ctr"/>
                </a:tc>
                <a:tc>
                  <a:txBody>
                    <a:bodyPr/>
                    <a:lstStyle/>
                    <a:p>
                      <a:pPr algn="ctr"/>
                      <a:r>
                        <a:rPr lang="el-GR" sz="500" b="1" dirty="0"/>
                        <a:t>Φεβ-20</a:t>
                      </a:r>
                    </a:p>
                  </a:txBody>
                  <a:tcPr anchor="ctr"/>
                </a:tc>
                <a:tc>
                  <a:txBody>
                    <a:bodyPr/>
                    <a:lstStyle/>
                    <a:p>
                      <a:pPr algn="ctr"/>
                      <a:r>
                        <a:rPr lang="el-GR" sz="500" b="1" dirty="0"/>
                        <a:t>Μαρ-20</a:t>
                      </a:r>
                    </a:p>
                  </a:txBody>
                  <a:tcPr anchor="ctr"/>
                </a:tc>
                <a:tc>
                  <a:txBody>
                    <a:bodyPr/>
                    <a:lstStyle/>
                    <a:p>
                      <a:pPr algn="ctr"/>
                      <a:r>
                        <a:rPr lang="el-GR" sz="500" b="1" dirty="0"/>
                        <a:t>Απρ-20</a:t>
                      </a:r>
                    </a:p>
                  </a:txBody>
                  <a:tcPr anchor="ctr"/>
                </a:tc>
                <a:tc>
                  <a:txBody>
                    <a:bodyPr/>
                    <a:lstStyle/>
                    <a:p>
                      <a:pPr algn="ctr"/>
                      <a:r>
                        <a:rPr lang="el-GR" sz="500" b="1" dirty="0"/>
                        <a:t>Μάι-20</a:t>
                      </a:r>
                    </a:p>
                  </a:txBody>
                  <a:tcPr anchor="ctr"/>
                </a:tc>
                <a:tc>
                  <a:txBody>
                    <a:bodyPr/>
                    <a:lstStyle/>
                    <a:p>
                      <a:pPr algn="ctr"/>
                      <a:r>
                        <a:rPr lang="el-GR" sz="500" b="1" dirty="0"/>
                        <a:t>Ιουν-20</a:t>
                      </a:r>
                    </a:p>
                  </a:txBody>
                  <a:tcPr anchor="ctr"/>
                </a:tc>
                <a:tc>
                  <a:txBody>
                    <a:bodyPr/>
                    <a:lstStyle/>
                    <a:p>
                      <a:pPr algn="ctr"/>
                      <a:r>
                        <a:rPr lang="el-GR" sz="500" b="1" dirty="0"/>
                        <a:t>Σεπ-20</a:t>
                      </a:r>
                    </a:p>
                  </a:txBody>
                  <a:tcPr anchor="ctr"/>
                </a:tc>
                <a:extLst>
                  <a:ext uri="{0D108BD9-81ED-4DB2-BD59-A6C34878D82A}">
                    <a16:rowId xmlns:a16="http://schemas.microsoft.com/office/drawing/2014/main" xmlns="" val="3505353078"/>
                  </a:ext>
                </a:extLst>
              </a:tr>
              <a:tr h="320635">
                <a:tc>
                  <a:txBody>
                    <a:bodyPr/>
                    <a:lstStyle/>
                    <a:p>
                      <a:pPr algn="r" fontAlgn="ctr"/>
                      <a:r>
                        <a:rPr lang="el-GR" sz="700" b="1" i="0" u="none" strike="noStrike" dirty="0">
                          <a:solidFill>
                            <a:srgbClr val="000000"/>
                          </a:solidFill>
                          <a:effectLst/>
                          <a:latin typeface="Trebuchet MS"/>
                        </a:rPr>
                        <a:t>Μητσοτάκης Κυριάκος</a:t>
                      </a:r>
                    </a:p>
                  </a:txBody>
                  <a:tcPr marL="9525" marR="9525" marT="9525" marB="0" anchor="ctr"/>
                </a:tc>
                <a:tc>
                  <a:txBody>
                    <a:bodyPr/>
                    <a:lstStyle/>
                    <a:p>
                      <a:pPr algn="ctr" fontAlgn="ctr"/>
                      <a:r>
                        <a:rPr lang="en-US" sz="800" b="1" i="0" u="none" strike="noStrike" dirty="0">
                          <a:solidFill>
                            <a:srgbClr val="000000"/>
                          </a:solidFill>
                          <a:effectLst/>
                          <a:latin typeface="Trebuchet MS"/>
                        </a:rPr>
                        <a:t>25</a:t>
                      </a:r>
                    </a:p>
                  </a:txBody>
                  <a:tcPr marL="9525" marR="9525" marT="9525" marB="0" anchor="ctr"/>
                </a:tc>
                <a:tc>
                  <a:txBody>
                    <a:bodyPr/>
                    <a:lstStyle/>
                    <a:p>
                      <a:pPr algn="ctr" fontAlgn="ctr"/>
                      <a:r>
                        <a:rPr lang="en-US" sz="800" b="1" i="0" u="none" strike="noStrike" dirty="0">
                          <a:solidFill>
                            <a:srgbClr val="000000"/>
                          </a:solidFill>
                          <a:effectLst/>
                          <a:latin typeface="Trebuchet MS"/>
                        </a:rPr>
                        <a:t>26</a:t>
                      </a:r>
                    </a:p>
                  </a:txBody>
                  <a:tcPr marL="9525" marR="9525" marT="9525" marB="0" anchor="ctr"/>
                </a:tc>
                <a:tc>
                  <a:txBody>
                    <a:bodyPr/>
                    <a:lstStyle/>
                    <a:p>
                      <a:pPr algn="ctr" fontAlgn="ctr"/>
                      <a:r>
                        <a:rPr lang="en-US" sz="800" b="1" i="0" u="none" strike="noStrike" dirty="0">
                          <a:solidFill>
                            <a:srgbClr val="000000"/>
                          </a:solidFill>
                          <a:effectLst/>
                          <a:latin typeface="Trebuchet MS"/>
                        </a:rPr>
                        <a:t>28</a:t>
                      </a:r>
                    </a:p>
                  </a:txBody>
                  <a:tcPr marL="9525" marR="9525" marT="9525" marB="0" anchor="ctr"/>
                </a:tc>
                <a:tc>
                  <a:txBody>
                    <a:bodyPr/>
                    <a:lstStyle/>
                    <a:p>
                      <a:pPr algn="ctr" fontAlgn="ctr"/>
                      <a:r>
                        <a:rPr lang="en-US" sz="800" b="1" i="0" u="none" strike="noStrike" dirty="0">
                          <a:solidFill>
                            <a:srgbClr val="000000"/>
                          </a:solidFill>
                          <a:effectLst/>
                          <a:latin typeface="Trebuchet MS"/>
                        </a:rPr>
                        <a:t>25</a:t>
                      </a:r>
                    </a:p>
                  </a:txBody>
                  <a:tcPr marL="9525" marR="9525" marT="9525" marB="0" anchor="ctr"/>
                </a:tc>
                <a:tc>
                  <a:txBody>
                    <a:bodyPr/>
                    <a:lstStyle/>
                    <a:p>
                      <a:pPr algn="ctr" fontAlgn="ctr"/>
                      <a:r>
                        <a:rPr lang="el-GR" sz="800" b="1" i="0" u="none" strike="noStrike" dirty="0">
                          <a:solidFill>
                            <a:srgbClr val="000000"/>
                          </a:solidFill>
                          <a:effectLst/>
                          <a:latin typeface="Trebuchet MS"/>
                        </a:rPr>
                        <a:t>28</a:t>
                      </a:r>
                    </a:p>
                  </a:txBody>
                  <a:tcPr marL="9525" marR="9525" marT="9525" marB="0" anchor="ctr"/>
                </a:tc>
                <a:tc>
                  <a:txBody>
                    <a:bodyPr/>
                    <a:lstStyle/>
                    <a:p>
                      <a:pPr algn="ctr" fontAlgn="ctr"/>
                      <a:r>
                        <a:rPr lang="el-GR" sz="800" b="1" i="0" u="none" strike="noStrike" dirty="0">
                          <a:solidFill>
                            <a:srgbClr val="000000"/>
                          </a:solidFill>
                          <a:effectLst/>
                          <a:latin typeface="Trebuchet MS"/>
                        </a:rPr>
                        <a:t>29</a:t>
                      </a:r>
                    </a:p>
                  </a:txBody>
                  <a:tcPr marL="9525" marR="9525" marT="9525" marB="0" anchor="ctr"/>
                </a:tc>
                <a:tc>
                  <a:txBody>
                    <a:bodyPr/>
                    <a:lstStyle/>
                    <a:p>
                      <a:pPr algn="ctr" fontAlgn="ctr"/>
                      <a:r>
                        <a:rPr lang="el-GR" sz="800" b="1" i="0" u="none" strike="noStrike" dirty="0">
                          <a:solidFill>
                            <a:srgbClr val="000000"/>
                          </a:solidFill>
                          <a:effectLst/>
                          <a:latin typeface="Trebuchet MS"/>
                        </a:rPr>
                        <a:t>31</a:t>
                      </a:r>
                    </a:p>
                  </a:txBody>
                  <a:tcPr marL="9525" marR="9525" marT="9525" marB="0" anchor="ctr"/>
                </a:tc>
                <a:tc>
                  <a:txBody>
                    <a:bodyPr/>
                    <a:lstStyle/>
                    <a:p>
                      <a:pPr algn="ctr" fontAlgn="ctr"/>
                      <a:r>
                        <a:rPr lang="el-GR" sz="800" b="1" i="0" u="none" strike="noStrike" dirty="0">
                          <a:solidFill>
                            <a:srgbClr val="000000"/>
                          </a:solidFill>
                          <a:effectLst/>
                          <a:latin typeface="Trebuchet MS"/>
                        </a:rPr>
                        <a:t>30</a:t>
                      </a:r>
                    </a:p>
                  </a:txBody>
                  <a:tcPr marL="9525" marR="9525" marT="9525" marB="0" anchor="ctr"/>
                </a:tc>
                <a:tc>
                  <a:txBody>
                    <a:bodyPr/>
                    <a:lstStyle/>
                    <a:p>
                      <a:pPr algn="ctr" fontAlgn="ctr"/>
                      <a:r>
                        <a:rPr lang="el-GR" sz="800" b="1" i="0" u="none" strike="noStrike" dirty="0">
                          <a:solidFill>
                            <a:srgbClr val="000000"/>
                          </a:solidFill>
                          <a:effectLst/>
                          <a:latin typeface="Trebuchet MS"/>
                        </a:rPr>
                        <a:t>30</a:t>
                      </a:r>
                    </a:p>
                  </a:txBody>
                  <a:tcPr marL="9525" marR="9525" marT="9525" marB="0" anchor="ctr"/>
                </a:tc>
                <a:tc>
                  <a:txBody>
                    <a:bodyPr/>
                    <a:lstStyle/>
                    <a:p>
                      <a:pPr algn="ctr" fontAlgn="ctr"/>
                      <a:r>
                        <a:rPr lang="el-GR" sz="800" b="1" i="0" u="none" strike="noStrike" dirty="0">
                          <a:solidFill>
                            <a:srgbClr val="000000"/>
                          </a:solidFill>
                          <a:effectLst/>
                          <a:latin typeface="Trebuchet MS"/>
                        </a:rPr>
                        <a:t>29</a:t>
                      </a:r>
                    </a:p>
                  </a:txBody>
                  <a:tcPr marL="9525" marR="9525" marT="9525" marB="0" anchor="ctr"/>
                </a:tc>
                <a:tc>
                  <a:txBody>
                    <a:bodyPr/>
                    <a:lstStyle/>
                    <a:p>
                      <a:pPr algn="ctr" fontAlgn="ctr"/>
                      <a:r>
                        <a:rPr lang="el-GR" sz="800" b="1" i="0" u="none" strike="noStrike" dirty="0">
                          <a:solidFill>
                            <a:srgbClr val="000000"/>
                          </a:solidFill>
                          <a:effectLst/>
                          <a:latin typeface="Trebuchet MS"/>
                        </a:rPr>
                        <a:t>28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28</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28</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46</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45</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44</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51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52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52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50</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47</a:t>
                      </a:r>
                    </a:p>
                  </a:txBody>
                  <a:tcPr marL="9525" marR="9525" marT="9525" marB="0" anchor="ctr"/>
                </a:tc>
                <a:extLst>
                  <a:ext uri="{0D108BD9-81ED-4DB2-BD59-A6C34878D82A}">
                    <a16:rowId xmlns:a16="http://schemas.microsoft.com/office/drawing/2014/main" xmlns="" val="4036813159"/>
                  </a:ext>
                </a:extLst>
              </a:tr>
              <a:tr h="272563">
                <a:tc>
                  <a:txBody>
                    <a:bodyPr/>
                    <a:lstStyle/>
                    <a:p>
                      <a:pPr algn="r" fontAlgn="ctr"/>
                      <a:r>
                        <a:rPr lang="el-GR" sz="700" b="1" i="0" u="none" strike="noStrike" dirty="0" err="1">
                          <a:solidFill>
                            <a:srgbClr val="000000"/>
                          </a:solidFill>
                          <a:effectLst/>
                          <a:latin typeface="Trebuchet MS"/>
                        </a:rPr>
                        <a:t>Τσίπρας</a:t>
                      </a:r>
                      <a:r>
                        <a:rPr lang="el-GR" sz="700" b="1" i="0" u="none" strike="noStrike" dirty="0">
                          <a:solidFill>
                            <a:srgbClr val="000000"/>
                          </a:solidFill>
                          <a:effectLst/>
                          <a:latin typeface="Trebuchet MS"/>
                        </a:rPr>
                        <a:t> Αλέξης</a:t>
                      </a:r>
                    </a:p>
                  </a:txBody>
                  <a:tcPr marL="9525" marR="9525" marT="9525" marB="0" anchor="ctr"/>
                </a:tc>
                <a:tc>
                  <a:txBody>
                    <a:bodyPr/>
                    <a:lstStyle/>
                    <a:p>
                      <a:pPr algn="ctr" fontAlgn="ctr"/>
                      <a:r>
                        <a:rPr lang="en-US" sz="800" b="1" i="0" u="none" strike="noStrike">
                          <a:solidFill>
                            <a:srgbClr val="000000"/>
                          </a:solidFill>
                          <a:effectLst/>
                          <a:latin typeface="Trebuchet MS"/>
                        </a:rPr>
                        <a:t>17</a:t>
                      </a:r>
                    </a:p>
                  </a:txBody>
                  <a:tcPr marL="9525" marR="9525" marT="9525" marB="0" anchor="ctr"/>
                </a:tc>
                <a:tc>
                  <a:txBody>
                    <a:bodyPr/>
                    <a:lstStyle/>
                    <a:p>
                      <a:pPr algn="ctr" fontAlgn="ctr"/>
                      <a:r>
                        <a:rPr lang="en-US" sz="800" b="1" i="0" u="none" strike="noStrike">
                          <a:solidFill>
                            <a:srgbClr val="000000"/>
                          </a:solidFill>
                          <a:effectLst/>
                          <a:latin typeface="Trebuchet MS"/>
                        </a:rPr>
                        <a:t>17</a:t>
                      </a:r>
                    </a:p>
                  </a:txBody>
                  <a:tcPr marL="9525" marR="9525" marT="9525" marB="0" anchor="ctr"/>
                </a:tc>
                <a:tc>
                  <a:txBody>
                    <a:bodyPr/>
                    <a:lstStyle/>
                    <a:p>
                      <a:pPr algn="ctr" fontAlgn="ctr"/>
                      <a:r>
                        <a:rPr lang="en-US" sz="800" b="1" i="0" u="none" strike="noStrike">
                          <a:solidFill>
                            <a:srgbClr val="000000"/>
                          </a:solidFill>
                          <a:effectLst/>
                          <a:latin typeface="Trebuchet MS"/>
                        </a:rPr>
                        <a:t>16</a:t>
                      </a:r>
                    </a:p>
                  </a:txBody>
                  <a:tcPr marL="9525" marR="9525" marT="9525" marB="0" anchor="ctr"/>
                </a:tc>
                <a:tc>
                  <a:txBody>
                    <a:bodyPr/>
                    <a:lstStyle/>
                    <a:p>
                      <a:pPr algn="ctr" fontAlgn="ctr"/>
                      <a:r>
                        <a:rPr lang="en-US" sz="800" b="1" i="0" u="none" strike="noStrike">
                          <a:solidFill>
                            <a:srgbClr val="000000"/>
                          </a:solidFill>
                          <a:effectLst/>
                          <a:latin typeface="Trebuchet MS"/>
                        </a:rPr>
                        <a:t>16</a:t>
                      </a:r>
                    </a:p>
                  </a:txBody>
                  <a:tcPr marL="9525" marR="9525" marT="9525" marB="0" anchor="ctr"/>
                </a:tc>
                <a:tc>
                  <a:txBody>
                    <a:bodyPr/>
                    <a:lstStyle/>
                    <a:p>
                      <a:pPr algn="ctr" fontAlgn="ctr"/>
                      <a:r>
                        <a:rPr lang="el-GR" sz="800" b="1" i="0" u="none" strike="noStrike">
                          <a:solidFill>
                            <a:srgbClr val="000000"/>
                          </a:solidFill>
                          <a:effectLst/>
                          <a:latin typeface="Trebuchet MS"/>
                        </a:rPr>
                        <a:t>18</a:t>
                      </a:r>
                    </a:p>
                  </a:txBody>
                  <a:tcPr marL="9525" marR="9525" marT="9525" marB="0" anchor="ctr"/>
                </a:tc>
                <a:tc>
                  <a:txBody>
                    <a:bodyPr/>
                    <a:lstStyle/>
                    <a:p>
                      <a:pPr algn="ctr" fontAlgn="ctr"/>
                      <a:r>
                        <a:rPr lang="el-GR" sz="800" b="1" i="0" u="none" strike="noStrike" dirty="0">
                          <a:solidFill>
                            <a:srgbClr val="000000"/>
                          </a:solidFill>
                          <a:effectLst/>
                          <a:latin typeface="Trebuchet MS"/>
                        </a:rPr>
                        <a:t>19</a:t>
                      </a:r>
                    </a:p>
                  </a:txBody>
                  <a:tcPr marL="9525" marR="9525" marT="9525" marB="0" anchor="ctr"/>
                </a:tc>
                <a:tc>
                  <a:txBody>
                    <a:bodyPr/>
                    <a:lstStyle/>
                    <a:p>
                      <a:pPr algn="ctr" fontAlgn="ctr"/>
                      <a:r>
                        <a:rPr lang="el-GR" sz="800" b="1" i="0" u="none" strike="noStrike" dirty="0">
                          <a:solidFill>
                            <a:srgbClr val="000000"/>
                          </a:solidFill>
                          <a:effectLst/>
                          <a:latin typeface="Trebuchet MS"/>
                        </a:rPr>
                        <a:t>20</a:t>
                      </a:r>
                    </a:p>
                  </a:txBody>
                  <a:tcPr marL="9525" marR="9525" marT="9525" marB="0" anchor="ctr"/>
                </a:tc>
                <a:tc>
                  <a:txBody>
                    <a:bodyPr/>
                    <a:lstStyle/>
                    <a:p>
                      <a:pPr algn="ctr" fontAlgn="ctr"/>
                      <a:r>
                        <a:rPr lang="el-GR" sz="800" b="1" i="0" u="none" strike="noStrike">
                          <a:solidFill>
                            <a:srgbClr val="000000"/>
                          </a:solidFill>
                          <a:effectLst/>
                          <a:latin typeface="Trebuchet MS"/>
                        </a:rPr>
                        <a:t>19</a:t>
                      </a:r>
                    </a:p>
                  </a:txBody>
                  <a:tcPr marL="9525" marR="9525" marT="9525" marB="0" anchor="ctr"/>
                </a:tc>
                <a:tc>
                  <a:txBody>
                    <a:bodyPr/>
                    <a:lstStyle/>
                    <a:p>
                      <a:pPr algn="ctr" fontAlgn="ctr"/>
                      <a:r>
                        <a:rPr lang="el-GR" sz="800" b="1" i="0" u="none" strike="noStrike" dirty="0">
                          <a:solidFill>
                            <a:srgbClr val="000000"/>
                          </a:solidFill>
                          <a:effectLst/>
                          <a:latin typeface="Trebuchet MS"/>
                        </a:rPr>
                        <a:t>19</a:t>
                      </a:r>
                    </a:p>
                  </a:txBody>
                  <a:tcPr marL="9525" marR="9525" marT="9525" marB="0" anchor="ctr"/>
                </a:tc>
                <a:tc>
                  <a:txBody>
                    <a:bodyPr/>
                    <a:lstStyle/>
                    <a:p>
                      <a:pPr algn="ctr" fontAlgn="ctr"/>
                      <a:r>
                        <a:rPr lang="el-GR" sz="800" b="1" i="0" u="none" strike="noStrike" dirty="0">
                          <a:solidFill>
                            <a:srgbClr val="000000"/>
                          </a:solidFill>
                          <a:effectLst/>
                          <a:latin typeface="Trebuchet MS"/>
                        </a:rPr>
                        <a:t>19</a:t>
                      </a:r>
                    </a:p>
                  </a:txBody>
                  <a:tcPr marL="9525" marR="9525" marT="9525" marB="0" anchor="ctr"/>
                </a:tc>
                <a:tc>
                  <a:txBody>
                    <a:bodyPr/>
                    <a:lstStyle/>
                    <a:p>
                      <a:pPr algn="ctr" fontAlgn="ctr"/>
                      <a:r>
                        <a:rPr lang="el-GR" sz="800" b="1" i="0" u="none" strike="noStrike" dirty="0">
                          <a:solidFill>
                            <a:srgbClr val="000000"/>
                          </a:solidFill>
                          <a:effectLst/>
                          <a:latin typeface="Trebuchet MS"/>
                        </a:rPr>
                        <a:t>18</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23</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22</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23</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25</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24</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16</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17</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15</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17</a:t>
                      </a:r>
                    </a:p>
                  </a:txBody>
                  <a:tcPr marL="9525" marR="9525" marT="9525" marB="0" anchor="ctr"/>
                </a:tc>
                <a:extLst>
                  <a:ext uri="{0D108BD9-81ED-4DB2-BD59-A6C34878D82A}">
                    <a16:rowId xmlns:a16="http://schemas.microsoft.com/office/drawing/2014/main" xmlns="" val="3789587716"/>
                  </a:ext>
                </a:extLst>
              </a:tr>
              <a:tr h="272563">
                <a:tc>
                  <a:txBody>
                    <a:bodyPr/>
                    <a:lstStyle/>
                    <a:p>
                      <a:pPr algn="r" fontAlgn="ctr"/>
                      <a:r>
                        <a:rPr lang="el-GR" sz="700" b="1" i="0" u="none" strike="noStrike" dirty="0" err="1">
                          <a:solidFill>
                            <a:srgbClr val="000000"/>
                          </a:solidFill>
                          <a:effectLst/>
                          <a:latin typeface="Trebuchet MS"/>
                        </a:rPr>
                        <a:t>Βελόπουλος</a:t>
                      </a:r>
                      <a:r>
                        <a:rPr lang="el-GR" sz="700" b="1" i="0" u="none" strike="noStrike" dirty="0">
                          <a:solidFill>
                            <a:srgbClr val="000000"/>
                          </a:solidFill>
                          <a:effectLst/>
                          <a:latin typeface="Trebuchet MS"/>
                        </a:rPr>
                        <a:t> Κυριάκος</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3</a:t>
                      </a:r>
                    </a:p>
                  </a:txBody>
                  <a:tcPr marL="9525" marR="9525" marT="9525" marB="0" anchor="ctr"/>
                </a:tc>
                <a:extLst>
                  <a:ext uri="{0D108BD9-81ED-4DB2-BD59-A6C34878D82A}">
                    <a16:rowId xmlns:a16="http://schemas.microsoft.com/office/drawing/2014/main" xmlns="" val="2056071888"/>
                  </a:ext>
                </a:extLst>
              </a:tr>
              <a:tr h="272563">
                <a:tc>
                  <a:txBody>
                    <a:bodyPr/>
                    <a:lstStyle/>
                    <a:p>
                      <a:pPr algn="r" fontAlgn="ctr"/>
                      <a:r>
                        <a:rPr lang="el-GR" sz="700" b="1" i="0" u="none" strike="noStrike" dirty="0">
                          <a:solidFill>
                            <a:srgbClr val="000000"/>
                          </a:solidFill>
                          <a:effectLst/>
                          <a:latin typeface="Trebuchet MS"/>
                        </a:rPr>
                        <a:t>Γεννηματά</a:t>
                      </a:r>
                      <a:r>
                        <a:rPr lang="el-GR" sz="700" b="1" i="0" u="none" strike="noStrike" baseline="0" dirty="0">
                          <a:solidFill>
                            <a:srgbClr val="000000"/>
                          </a:solidFill>
                          <a:effectLst/>
                          <a:latin typeface="Trebuchet MS"/>
                        </a:rPr>
                        <a:t> Φώφη</a:t>
                      </a:r>
                      <a:endParaRPr lang="el-GR" sz="7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3</a:t>
                      </a:r>
                    </a:p>
                  </a:txBody>
                  <a:tcPr marL="9525" marR="9525" marT="9525" marB="0" anchor="ctr"/>
                </a:tc>
                <a:tc>
                  <a:txBody>
                    <a:bodyPr/>
                    <a:lstStyle/>
                    <a:p>
                      <a:pPr algn="ctr" fontAlgn="ctr"/>
                      <a:r>
                        <a:rPr lang="en-US" sz="800" b="1" i="0" u="none" strike="noStrike">
                          <a:solidFill>
                            <a:srgbClr val="000000"/>
                          </a:solidFill>
                          <a:effectLst/>
                          <a:latin typeface="Trebuchet MS"/>
                        </a:rPr>
                        <a:t>2</a:t>
                      </a:r>
                    </a:p>
                  </a:txBody>
                  <a:tcPr marL="9525" marR="9525" marT="9525" marB="0" anchor="ctr"/>
                </a:tc>
                <a:tc>
                  <a:txBody>
                    <a:bodyPr/>
                    <a:lstStyle/>
                    <a:p>
                      <a:pPr algn="ctr" fontAlgn="ctr"/>
                      <a:r>
                        <a:rPr lang="en-US" sz="800" b="1" i="0" u="none" strike="noStrike" dirty="0">
                          <a:solidFill>
                            <a:srgbClr val="000000"/>
                          </a:solidFill>
                          <a:effectLst/>
                          <a:latin typeface="Trebuchet MS"/>
                        </a:rPr>
                        <a:t>3</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1</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extLst>
                  <a:ext uri="{0D108BD9-81ED-4DB2-BD59-A6C34878D82A}">
                    <a16:rowId xmlns:a16="http://schemas.microsoft.com/office/drawing/2014/main" xmlns="" val="1062586478"/>
                  </a:ext>
                </a:extLst>
              </a:tr>
              <a:tr h="272563">
                <a:tc>
                  <a:txBody>
                    <a:bodyPr/>
                    <a:lstStyle/>
                    <a:p>
                      <a:pPr algn="r" fontAlgn="ctr"/>
                      <a:r>
                        <a:rPr lang="el-GR" sz="700" b="1" i="0" u="none" strike="noStrike" dirty="0" err="1">
                          <a:solidFill>
                            <a:srgbClr val="000000"/>
                          </a:solidFill>
                          <a:effectLst/>
                          <a:latin typeface="Trebuchet MS"/>
                        </a:rPr>
                        <a:t>Βαρουφάκης</a:t>
                      </a:r>
                      <a:r>
                        <a:rPr lang="el-GR" sz="700" b="1" i="0" u="none" strike="noStrike" dirty="0">
                          <a:solidFill>
                            <a:srgbClr val="000000"/>
                          </a:solidFill>
                          <a:effectLst/>
                          <a:latin typeface="Trebuchet MS"/>
                        </a:rPr>
                        <a:t> </a:t>
                      </a:r>
                      <a:r>
                        <a:rPr lang="el-GR" sz="700" b="1" i="0" u="none" strike="noStrike" dirty="0" err="1">
                          <a:solidFill>
                            <a:srgbClr val="000000"/>
                          </a:solidFill>
                          <a:effectLst/>
                          <a:latin typeface="Trebuchet MS"/>
                        </a:rPr>
                        <a:t>Γιάνης</a:t>
                      </a:r>
                      <a:endParaRPr lang="el-GR" sz="700" b="1" i="0" u="none" strike="noStrike" dirty="0">
                        <a:solidFill>
                          <a:srgbClr val="000000"/>
                        </a:solidFill>
                        <a:effectLst/>
                        <a:latin typeface="Trebuchet M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extLst>
                  <a:ext uri="{0D108BD9-81ED-4DB2-BD59-A6C34878D82A}">
                    <a16:rowId xmlns:a16="http://schemas.microsoft.com/office/drawing/2014/main" xmlns="" val="3407008522"/>
                  </a:ext>
                </a:extLst>
              </a:tr>
              <a:tr h="320635">
                <a:tc>
                  <a:txBody>
                    <a:bodyPr/>
                    <a:lstStyle/>
                    <a:p>
                      <a:pPr algn="r" fontAlgn="ctr"/>
                      <a:r>
                        <a:rPr lang="el-GR" sz="700" b="1" i="0" u="none" strike="noStrike" dirty="0" err="1">
                          <a:solidFill>
                            <a:srgbClr val="000000"/>
                          </a:solidFill>
                          <a:effectLst/>
                          <a:latin typeface="Trebuchet MS"/>
                        </a:rPr>
                        <a:t>Κουτσούμπας</a:t>
                      </a:r>
                      <a:r>
                        <a:rPr lang="el-GR" sz="700" b="1" i="0" u="none" strike="noStrike" dirty="0">
                          <a:solidFill>
                            <a:srgbClr val="000000"/>
                          </a:solidFill>
                          <a:effectLst/>
                          <a:latin typeface="Trebuchet MS"/>
                        </a:rPr>
                        <a:t> Δημήτρης</a:t>
                      </a:r>
                    </a:p>
                  </a:txBody>
                  <a:tcPr marL="9525" marR="9525" marT="9525" marB="0" anchor="ctr"/>
                </a:tc>
                <a:tc>
                  <a:txBody>
                    <a:bodyPr/>
                    <a:lstStyle/>
                    <a:p>
                      <a:pPr algn="ctr" fontAlgn="ctr"/>
                      <a:r>
                        <a:rPr lang="en-US" sz="800" b="1" i="0" u="none" strike="noStrike">
                          <a:solidFill>
                            <a:srgbClr val="000000"/>
                          </a:solidFill>
                          <a:effectLst/>
                          <a:latin typeface="Trebuchet MS"/>
                        </a:rPr>
                        <a:t>2</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a:solidFill>
                            <a:srgbClr val="000000"/>
                          </a:solidFill>
                          <a:effectLst/>
                          <a:latin typeface="Trebuchet MS"/>
                        </a:rPr>
                        <a:t>2</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extLst>
                  <a:ext uri="{0D108BD9-81ED-4DB2-BD59-A6C34878D82A}">
                    <a16:rowId xmlns:a16="http://schemas.microsoft.com/office/drawing/2014/main" xmlns="" val="1138172264"/>
                  </a:ext>
                </a:extLst>
              </a:tr>
              <a:tr h="272563">
                <a:tc>
                  <a:txBody>
                    <a:bodyPr/>
                    <a:lstStyle/>
                    <a:p>
                      <a:pPr algn="r" fontAlgn="ctr"/>
                      <a:r>
                        <a:rPr lang="el-GR" sz="700" b="1" i="0" u="none" strike="noStrike" dirty="0" err="1">
                          <a:solidFill>
                            <a:srgbClr val="000000"/>
                          </a:solidFill>
                          <a:effectLst/>
                          <a:latin typeface="Trebuchet MS"/>
                        </a:rPr>
                        <a:t>Μιχαλολιάκος</a:t>
                      </a:r>
                      <a:r>
                        <a:rPr lang="el-GR" sz="700" b="1" i="0" u="none" strike="noStrike" dirty="0">
                          <a:solidFill>
                            <a:srgbClr val="000000"/>
                          </a:solidFill>
                          <a:effectLst/>
                          <a:latin typeface="Trebuchet MS"/>
                        </a:rPr>
                        <a:t> Νίκος</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1</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3322755670"/>
                  </a:ext>
                </a:extLst>
              </a:tr>
              <a:tr h="272563">
                <a:tc>
                  <a:txBody>
                    <a:bodyPr/>
                    <a:lstStyle/>
                    <a:p>
                      <a:pPr algn="r" fontAlgn="ctr"/>
                      <a:r>
                        <a:rPr lang="el-GR" sz="700" b="1" i="0" u="none" strike="noStrike" dirty="0">
                          <a:solidFill>
                            <a:srgbClr val="000000"/>
                          </a:solidFill>
                          <a:effectLst/>
                          <a:latin typeface="Trebuchet MS"/>
                        </a:rPr>
                        <a:t>Λεβέντης Βασίλης</a:t>
                      </a: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a:t>
                      </a:r>
                      <a:endParaRPr lang="el-GR" sz="800" b="1"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3905705400"/>
                  </a:ext>
                </a:extLst>
              </a:tr>
              <a:tr h="320635">
                <a:tc>
                  <a:txBody>
                    <a:bodyPr/>
                    <a:lstStyle/>
                    <a:p>
                      <a:pPr algn="r" fontAlgn="ctr"/>
                      <a:r>
                        <a:rPr lang="el-GR" sz="700" b="1" i="0" u="none" strike="noStrike" dirty="0" err="1">
                          <a:solidFill>
                            <a:srgbClr val="000000"/>
                          </a:solidFill>
                          <a:effectLst/>
                          <a:latin typeface="Trebuchet MS"/>
                        </a:rPr>
                        <a:t>Κωνσταντο</a:t>
                      </a:r>
                      <a:endParaRPr lang="el-GR" sz="700" b="1" i="0" u="none" strike="noStrike" dirty="0">
                        <a:solidFill>
                          <a:srgbClr val="000000"/>
                        </a:solidFill>
                        <a:effectLst/>
                        <a:latin typeface="Trebuchet MS"/>
                      </a:endParaRPr>
                    </a:p>
                    <a:p>
                      <a:pPr algn="r" fontAlgn="ctr"/>
                      <a:r>
                        <a:rPr lang="el-GR" sz="700" b="1" i="0" u="none" strike="noStrike" dirty="0" err="1">
                          <a:solidFill>
                            <a:srgbClr val="000000"/>
                          </a:solidFill>
                          <a:effectLst/>
                          <a:latin typeface="Trebuchet MS"/>
                        </a:rPr>
                        <a:t>πούλου</a:t>
                      </a:r>
                      <a:r>
                        <a:rPr lang="el-GR" sz="700" b="1" i="0" u="none" strike="noStrike" dirty="0">
                          <a:solidFill>
                            <a:srgbClr val="000000"/>
                          </a:solidFill>
                          <a:effectLst/>
                          <a:latin typeface="Trebuchet MS"/>
                        </a:rPr>
                        <a:t> Ζωή</a:t>
                      </a: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n-US" sz="800" b="1" i="0" u="none" strike="noStrike" dirty="0">
                          <a:solidFill>
                            <a:srgbClr val="000000"/>
                          </a:solidFill>
                          <a:effectLst/>
                          <a:latin typeface="Trebuchet MS"/>
                        </a:rPr>
                        <a:t>1</a:t>
                      </a: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1</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1</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1</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a:ln>
                            <a:noFill/>
                          </a:ln>
                          <a:solidFill>
                            <a:srgbClr val="000000"/>
                          </a:solidFill>
                          <a:effectLst/>
                          <a:uLnTx/>
                          <a:uFillTx/>
                          <a:latin typeface="Trebuchet MS"/>
                          <a:ea typeface="+mn-ea"/>
                          <a:cs typeface="+mn-cs"/>
                        </a:rPr>
                        <a:t>*</a:t>
                      </a:r>
                      <a:endParaRPr kumimoji="0" lang="en-US" sz="800" b="1" i="0" u="none" strike="noStrike" kern="1200" cap="none" spc="0" normalizeH="0" baseline="0" noProof="0" dirty="0">
                        <a:ln>
                          <a:noFill/>
                        </a:ln>
                        <a:solidFill>
                          <a:srgbClr val="000000"/>
                        </a:solidFill>
                        <a:effectLst/>
                        <a:uLnTx/>
                        <a:uFillTx/>
                        <a:latin typeface="Trebuchet MS"/>
                        <a:ea typeface="+mn-ea"/>
                        <a:cs typeface="+mn-c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tc>
                  <a:txBody>
                    <a:bodyPr/>
                    <a:lstStyle/>
                    <a:p>
                      <a:pPr algn="ctr" fontAlgn="ctr"/>
                      <a:r>
                        <a:rPr lang="en-US" sz="800" b="1" i="0" u="none" strike="noStrike" dirty="0">
                          <a:solidFill>
                            <a:srgbClr val="000000"/>
                          </a:solidFill>
                          <a:effectLst/>
                          <a:latin typeface="Trebuchet MS"/>
                        </a:rPr>
                        <a:t>*</a:t>
                      </a:r>
                    </a:p>
                  </a:txBody>
                  <a:tcPr marL="9525" marR="9525" marT="9525" marB="0" anchor="ctr"/>
                </a:tc>
                <a:extLst>
                  <a:ext uri="{0D108BD9-81ED-4DB2-BD59-A6C34878D82A}">
                    <a16:rowId xmlns:a16="http://schemas.microsoft.com/office/drawing/2014/main" xmlns="" val="2900113541"/>
                  </a:ext>
                </a:extLst>
              </a:tr>
              <a:tr h="272563">
                <a:tc>
                  <a:txBody>
                    <a:bodyPr/>
                    <a:lstStyle/>
                    <a:p>
                      <a:pPr algn="r" fontAlgn="ctr"/>
                      <a:r>
                        <a:rPr lang="el-GR" sz="700" b="1" i="0" u="none" strike="noStrike" dirty="0">
                          <a:solidFill>
                            <a:srgbClr val="000000"/>
                          </a:solidFill>
                          <a:effectLst/>
                          <a:latin typeface="Trebuchet MS"/>
                        </a:rPr>
                        <a:t>Άλλος</a:t>
                      </a:r>
                    </a:p>
                  </a:txBody>
                  <a:tcPr marL="9525" marR="9525" marT="9525" marB="0" anchor="ctr"/>
                </a:tc>
                <a:tc>
                  <a:txBody>
                    <a:bodyPr/>
                    <a:lstStyle/>
                    <a:p>
                      <a:pPr algn="ctr" fontAlgn="ctr"/>
                      <a:r>
                        <a:rPr lang="en-US" sz="800" b="1" i="0" u="none" strike="noStrike" dirty="0">
                          <a:solidFill>
                            <a:srgbClr val="000000"/>
                          </a:solidFill>
                          <a:effectLst/>
                          <a:latin typeface="Trebuchet MS"/>
                        </a:rPr>
                        <a:t>6</a:t>
                      </a:r>
                    </a:p>
                  </a:txBody>
                  <a:tcPr marL="9525" marR="9525" marT="9525" marB="0" anchor="ctr"/>
                </a:tc>
                <a:tc>
                  <a:txBody>
                    <a:bodyPr/>
                    <a:lstStyle/>
                    <a:p>
                      <a:pPr algn="ctr" fontAlgn="ctr"/>
                      <a:r>
                        <a:rPr lang="en-US" sz="800" b="1" i="0" u="none" strike="noStrike" dirty="0">
                          <a:solidFill>
                            <a:srgbClr val="000000"/>
                          </a:solidFill>
                          <a:effectLst/>
                          <a:latin typeface="Trebuchet MS"/>
                        </a:rPr>
                        <a:t>6</a:t>
                      </a:r>
                    </a:p>
                  </a:txBody>
                  <a:tcPr marL="9525" marR="9525" marT="9525" marB="0" anchor="ctr"/>
                </a:tc>
                <a:tc>
                  <a:txBody>
                    <a:bodyPr/>
                    <a:lstStyle/>
                    <a:p>
                      <a:pPr algn="ctr" fontAlgn="ctr"/>
                      <a:r>
                        <a:rPr lang="en-US" sz="800" b="1" i="0" u="none" strike="noStrike" dirty="0">
                          <a:solidFill>
                            <a:srgbClr val="000000"/>
                          </a:solidFill>
                          <a:effectLst/>
                          <a:latin typeface="Trebuchet MS"/>
                        </a:rPr>
                        <a:t>5</a:t>
                      </a:r>
                    </a:p>
                  </a:txBody>
                  <a:tcPr marL="9525" marR="9525" marT="9525" marB="0" anchor="ctr"/>
                </a:tc>
                <a:tc>
                  <a:txBody>
                    <a:bodyPr/>
                    <a:lstStyle/>
                    <a:p>
                      <a:pPr algn="ctr" fontAlgn="ctr"/>
                      <a:r>
                        <a:rPr lang="el-GR" sz="800" b="1" i="0" u="none" strike="noStrike" dirty="0">
                          <a:solidFill>
                            <a:srgbClr val="000000"/>
                          </a:solidFill>
                          <a:effectLst/>
                          <a:latin typeface="Trebuchet MS"/>
                        </a:rPr>
                        <a:t>7</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n-US" sz="800" b="1" i="0" u="none" strike="noStrike" dirty="0">
                          <a:solidFill>
                            <a:srgbClr val="000000"/>
                          </a:solidFill>
                          <a:effectLst/>
                          <a:latin typeface="Trebuchet MS"/>
                        </a:rPr>
                        <a:t>7</a:t>
                      </a:r>
                      <a:endParaRPr lang="el-GR"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4</a:t>
                      </a:r>
                    </a:p>
                  </a:txBody>
                  <a:tcPr marL="9525" marR="9525" marT="9525" marB="0" anchor="ctr"/>
                </a:tc>
                <a:tc>
                  <a:txBody>
                    <a:bodyPr/>
                    <a:lstStyle/>
                    <a:p>
                      <a:pPr algn="ctr" fontAlgn="ctr"/>
                      <a:r>
                        <a:rPr lang="en-US" sz="800" b="1" i="0" u="none" strike="noStrike" dirty="0">
                          <a:solidFill>
                            <a:srgbClr val="000000"/>
                          </a:solidFill>
                          <a:effectLst/>
                          <a:latin typeface="Trebuchet MS"/>
                        </a:rPr>
                        <a:t>5</a:t>
                      </a:r>
                      <a:endParaRPr lang="el-GR"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5</a:t>
                      </a:r>
                    </a:p>
                  </a:txBody>
                  <a:tcPr marL="9525" marR="9525" marT="9525" marB="0" anchor="ctr"/>
                </a:tc>
                <a:tc>
                  <a:txBody>
                    <a:bodyPr/>
                    <a:lstStyle/>
                    <a:p>
                      <a:pPr algn="ctr" fontAlgn="ctr"/>
                      <a:r>
                        <a:rPr lang="el-GR"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5</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8</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6</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4</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1</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a:t>
                      </a:r>
                    </a:p>
                  </a:txBody>
                  <a:tcPr marL="9525" marR="9525" marT="9525" marB="0" anchor="ctr"/>
                </a:tc>
                <a:extLst>
                  <a:ext uri="{0D108BD9-81ED-4DB2-BD59-A6C34878D82A}">
                    <a16:rowId xmlns:a16="http://schemas.microsoft.com/office/drawing/2014/main" xmlns="" val="3068775471"/>
                  </a:ext>
                </a:extLst>
              </a:tr>
              <a:tr h="272563">
                <a:tc>
                  <a:txBody>
                    <a:bodyPr/>
                    <a:lstStyle/>
                    <a:p>
                      <a:pPr algn="r" fontAlgn="ctr"/>
                      <a:r>
                        <a:rPr lang="el-GR" sz="700" b="1" i="0" u="none" strike="noStrike" dirty="0">
                          <a:solidFill>
                            <a:srgbClr val="000000"/>
                          </a:solidFill>
                          <a:effectLst/>
                          <a:latin typeface="Trebuchet MS"/>
                        </a:rPr>
                        <a:t>Κανένας</a:t>
                      </a:r>
                    </a:p>
                  </a:txBody>
                  <a:tcPr marL="9525" marR="9525" marT="9525" marB="0" anchor="ctr"/>
                </a:tc>
                <a:tc>
                  <a:txBody>
                    <a:bodyPr/>
                    <a:lstStyle/>
                    <a:p>
                      <a:pPr algn="ctr" fontAlgn="ctr"/>
                      <a:r>
                        <a:rPr lang="en-US" sz="800" b="1" i="0" u="none" strike="noStrike">
                          <a:solidFill>
                            <a:srgbClr val="000000"/>
                          </a:solidFill>
                          <a:effectLst/>
                          <a:latin typeface="Trebuchet MS"/>
                        </a:rPr>
                        <a:t>39</a:t>
                      </a:r>
                    </a:p>
                  </a:txBody>
                  <a:tcPr marL="9525" marR="9525" marT="9525" marB="0" anchor="ctr"/>
                </a:tc>
                <a:tc>
                  <a:txBody>
                    <a:bodyPr/>
                    <a:lstStyle/>
                    <a:p>
                      <a:pPr algn="ctr" fontAlgn="ctr"/>
                      <a:r>
                        <a:rPr lang="en-US" sz="800" b="1" i="0" u="none" strike="noStrike">
                          <a:solidFill>
                            <a:srgbClr val="000000"/>
                          </a:solidFill>
                          <a:effectLst/>
                          <a:latin typeface="Trebuchet MS"/>
                        </a:rPr>
                        <a:t>38</a:t>
                      </a:r>
                    </a:p>
                  </a:txBody>
                  <a:tcPr marL="9525" marR="9525" marT="9525" marB="0" anchor="ctr"/>
                </a:tc>
                <a:tc>
                  <a:txBody>
                    <a:bodyPr/>
                    <a:lstStyle/>
                    <a:p>
                      <a:pPr algn="ctr" fontAlgn="ctr"/>
                      <a:r>
                        <a:rPr lang="en-US" sz="800" b="1" i="0" u="none" strike="noStrike">
                          <a:solidFill>
                            <a:srgbClr val="000000"/>
                          </a:solidFill>
                          <a:effectLst/>
                          <a:latin typeface="Trebuchet MS"/>
                        </a:rPr>
                        <a:t>40</a:t>
                      </a:r>
                    </a:p>
                  </a:txBody>
                  <a:tcPr marL="9525" marR="9525" marT="9525" marB="0" anchor="ctr"/>
                </a:tc>
                <a:tc>
                  <a:txBody>
                    <a:bodyPr/>
                    <a:lstStyle/>
                    <a:p>
                      <a:pPr algn="ctr" fontAlgn="ctr"/>
                      <a:r>
                        <a:rPr lang="el-GR" sz="800" b="1" i="0" u="none" strike="noStrike" dirty="0">
                          <a:solidFill>
                            <a:srgbClr val="000000"/>
                          </a:solidFill>
                          <a:effectLst/>
                          <a:latin typeface="Trebuchet MS"/>
                        </a:rPr>
                        <a:t>39</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35</a:t>
                      </a:r>
                    </a:p>
                  </a:txBody>
                  <a:tcPr marL="9525" marR="9525" marT="9525" marB="0" anchor="ctr"/>
                </a:tc>
                <a:tc>
                  <a:txBody>
                    <a:bodyPr/>
                    <a:lstStyle/>
                    <a:p>
                      <a:pPr algn="ctr" fontAlgn="ctr"/>
                      <a:r>
                        <a:rPr lang="el-GR" sz="800" b="1" i="0" u="none" strike="noStrike" dirty="0">
                          <a:solidFill>
                            <a:srgbClr val="000000"/>
                          </a:solidFill>
                          <a:effectLst/>
                          <a:latin typeface="Trebuchet MS"/>
                        </a:rPr>
                        <a:t>37</a:t>
                      </a:r>
                    </a:p>
                  </a:txBody>
                  <a:tcPr marL="9525" marR="9525" marT="9525" marB="0" anchor="ctr"/>
                </a:tc>
                <a:tc>
                  <a:txBody>
                    <a:bodyPr/>
                    <a:lstStyle/>
                    <a:p>
                      <a:pPr algn="ctr" fontAlgn="ctr"/>
                      <a:r>
                        <a:rPr lang="el-GR" sz="800" b="1" i="0" u="none" strike="noStrike" dirty="0">
                          <a:solidFill>
                            <a:srgbClr val="000000"/>
                          </a:solidFill>
                          <a:effectLst/>
                          <a:latin typeface="Trebuchet MS"/>
                        </a:rPr>
                        <a:t>33</a:t>
                      </a:r>
                    </a:p>
                  </a:txBody>
                  <a:tcPr marL="9525" marR="9525" marT="9525" marB="0" anchor="ctr"/>
                </a:tc>
                <a:tc>
                  <a:txBody>
                    <a:bodyPr/>
                    <a:lstStyle/>
                    <a:p>
                      <a:pPr algn="ctr" fontAlgn="ctr"/>
                      <a:r>
                        <a:rPr lang="el-GR" sz="800" b="1" i="0" u="none" strike="noStrike" dirty="0">
                          <a:solidFill>
                            <a:srgbClr val="000000"/>
                          </a:solidFill>
                          <a:effectLst/>
                          <a:latin typeface="Trebuchet MS"/>
                        </a:rPr>
                        <a:t>36</a:t>
                      </a:r>
                    </a:p>
                  </a:txBody>
                  <a:tcPr marL="9525" marR="9525" marT="9525" marB="0" anchor="ctr"/>
                </a:tc>
                <a:tc>
                  <a:txBody>
                    <a:bodyPr/>
                    <a:lstStyle/>
                    <a:p>
                      <a:pPr algn="ctr" fontAlgn="ctr"/>
                      <a:r>
                        <a:rPr lang="el-GR" sz="800" b="1" i="0" u="none" strike="noStrike" dirty="0">
                          <a:solidFill>
                            <a:srgbClr val="000000"/>
                          </a:solidFill>
                          <a:effectLst/>
                          <a:latin typeface="Trebuchet MS"/>
                        </a:rPr>
                        <a:t>37</a:t>
                      </a:r>
                    </a:p>
                  </a:txBody>
                  <a:tcPr marL="9525" marR="9525" marT="9525" marB="0" anchor="ctr"/>
                </a:tc>
                <a:tc>
                  <a:txBody>
                    <a:bodyPr/>
                    <a:lstStyle/>
                    <a:p>
                      <a:pPr algn="ctr" fontAlgn="ctr"/>
                      <a:r>
                        <a:rPr lang="el-GR" sz="800" b="1" i="0" u="none" strike="noStrike" dirty="0">
                          <a:solidFill>
                            <a:srgbClr val="000000"/>
                          </a:solidFill>
                          <a:effectLst/>
                          <a:latin typeface="Trebuchet MS"/>
                        </a:rPr>
                        <a:t>36</a:t>
                      </a:r>
                    </a:p>
                  </a:txBody>
                  <a:tcPr marL="9525" marR="9525" marT="9525" marB="0" anchor="ctr"/>
                </a:tc>
                <a:tc>
                  <a:txBody>
                    <a:bodyPr/>
                    <a:lstStyle/>
                    <a:p>
                      <a:pPr algn="ctr" fontAlgn="ctr"/>
                      <a:r>
                        <a:rPr lang="el-GR" sz="800" b="1" i="0" u="none" strike="noStrike" dirty="0">
                          <a:solidFill>
                            <a:srgbClr val="000000"/>
                          </a:solidFill>
                          <a:effectLst/>
                          <a:latin typeface="Trebuchet MS"/>
                        </a:rPr>
                        <a:t>37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34</a:t>
                      </a: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30</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28</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31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28</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19</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24</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21</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16</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20</a:t>
                      </a:r>
                    </a:p>
                  </a:txBody>
                  <a:tcPr marL="9525" marR="9525" marT="9525" marB="0" anchor="ctr"/>
                </a:tc>
                <a:extLst>
                  <a:ext uri="{0D108BD9-81ED-4DB2-BD59-A6C34878D82A}">
                    <a16:rowId xmlns:a16="http://schemas.microsoft.com/office/drawing/2014/main" xmlns="" val="2451696071"/>
                  </a:ext>
                </a:extLst>
              </a:tr>
              <a:tr h="272563">
                <a:tc>
                  <a:txBody>
                    <a:bodyPr/>
                    <a:lstStyle/>
                    <a:p>
                      <a:pPr algn="r" fontAlgn="ctr"/>
                      <a:r>
                        <a:rPr lang="el-GR" sz="700" b="1" i="0" u="none" strike="noStrike" dirty="0">
                          <a:solidFill>
                            <a:srgbClr val="000000"/>
                          </a:solidFill>
                          <a:effectLst/>
                          <a:latin typeface="Trebuchet MS"/>
                        </a:rPr>
                        <a:t>ΔΓ/ΔΑ</a:t>
                      </a:r>
                    </a:p>
                  </a:txBody>
                  <a:tcPr marL="9525" marR="9525" marT="9525" marB="0" anchor="ctr"/>
                </a:tc>
                <a:tc>
                  <a:txBody>
                    <a:bodyPr/>
                    <a:lstStyle/>
                    <a:p>
                      <a:pPr algn="ctr" fontAlgn="ctr"/>
                      <a:r>
                        <a:rPr lang="en-US" sz="800" b="1" i="0" u="none" strike="noStrike" dirty="0">
                          <a:solidFill>
                            <a:srgbClr val="000000"/>
                          </a:solidFill>
                          <a:effectLst/>
                          <a:latin typeface="Trebuchet MS"/>
                        </a:rPr>
                        <a:t>7</a:t>
                      </a:r>
                    </a:p>
                  </a:txBody>
                  <a:tcPr marL="9525" marR="9525" marT="9525" marB="0" anchor="ctr"/>
                </a:tc>
                <a:tc>
                  <a:txBody>
                    <a:bodyPr/>
                    <a:lstStyle/>
                    <a:p>
                      <a:pPr algn="ctr" fontAlgn="ctr"/>
                      <a:r>
                        <a:rPr lang="en-US" sz="800" b="1" i="0" u="none" strike="noStrike" dirty="0">
                          <a:solidFill>
                            <a:srgbClr val="000000"/>
                          </a:solidFill>
                          <a:effectLst/>
                          <a:latin typeface="Trebuchet MS"/>
                        </a:rPr>
                        <a:t>9</a:t>
                      </a:r>
                    </a:p>
                  </a:txBody>
                  <a:tcPr marL="9525" marR="9525" marT="9525" marB="0" anchor="ctr"/>
                </a:tc>
                <a:tc>
                  <a:txBody>
                    <a:bodyPr/>
                    <a:lstStyle/>
                    <a:p>
                      <a:pPr algn="ctr" fontAlgn="ctr"/>
                      <a:r>
                        <a:rPr lang="en-US"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8</a:t>
                      </a:r>
                      <a:endParaRPr lang="en-US" sz="800" b="1" i="0" u="none" strike="noStrike" dirty="0">
                        <a:solidFill>
                          <a:srgbClr val="000000"/>
                        </a:solidFill>
                        <a:effectLst/>
                        <a:latin typeface="Trebuchet MS"/>
                      </a:endParaRPr>
                    </a:p>
                  </a:txBody>
                  <a:tcPr marL="9525" marR="9525" marT="9525" marB="0" anchor="ctr"/>
                </a:tc>
                <a:tc>
                  <a:txBody>
                    <a:bodyPr/>
                    <a:lstStyle/>
                    <a:p>
                      <a:pPr algn="ctr" fontAlgn="ctr"/>
                      <a:r>
                        <a:rPr lang="el-GR" sz="800" b="1" i="0" u="none" strike="noStrike" dirty="0">
                          <a:solidFill>
                            <a:srgbClr val="000000"/>
                          </a:solidFill>
                          <a:effectLst/>
                          <a:latin typeface="Trebuchet MS"/>
                        </a:rPr>
                        <a:t>7</a:t>
                      </a:r>
                    </a:p>
                  </a:txBody>
                  <a:tcPr marL="9525" marR="9525" marT="9525" marB="0" anchor="ctr"/>
                </a:tc>
                <a:tc>
                  <a:txBody>
                    <a:bodyPr/>
                    <a:lstStyle/>
                    <a:p>
                      <a:pPr algn="ctr" fontAlgn="ctr"/>
                      <a:r>
                        <a:rPr lang="el-GR" sz="800" b="1" i="0" u="none" strike="noStrike" dirty="0">
                          <a:solidFill>
                            <a:srgbClr val="000000"/>
                          </a:solidFill>
                          <a:effectLst/>
                          <a:latin typeface="Trebuchet MS"/>
                        </a:rPr>
                        <a:t>7</a:t>
                      </a:r>
                    </a:p>
                  </a:txBody>
                  <a:tcPr marL="9525" marR="9525" marT="9525" marB="0" anchor="ctr"/>
                </a:tc>
                <a:tc>
                  <a:txBody>
                    <a:bodyPr/>
                    <a:lstStyle/>
                    <a:p>
                      <a:pPr algn="ctr" fontAlgn="ctr"/>
                      <a:r>
                        <a:rPr lang="el-GR" sz="800" b="1" i="0" u="none" strike="noStrike" dirty="0">
                          <a:solidFill>
                            <a:srgbClr val="000000"/>
                          </a:solidFill>
                          <a:effectLst/>
                          <a:latin typeface="Trebuchet MS"/>
                        </a:rPr>
                        <a:t>5</a:t>
                      </a:r>
                    </a:p>
                  </a:txBody>
                  <a:tcPr marL="9525" marR="9525" marT="9525" marB="0" anchor="ctr"/>
                </a:tc>
                <a:tc>
                  <a:txBody>
                    <a:bodyPr/>
                    <a:lstStyle/>
                    <a:p>
                      <a:pPr algn="ctr" fontAlgn="ctr"/>
                      <a:r>
                        <a:rPr lang="el-GR"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6</a:t>
                      </a:r>
                    </a:p>
                  </a:txBody>
                  <a:tcPr marL="9525" marR="9525" marT="9525" marB="0" anchor="ctr"/>
                </a:tc>
                <a:tc>
                  <a:txBody>
                    <a:bodyPr/>
                    <a:lstStyle/>
                    <a:p>
                      <a:pPr algn="ctr" fontAlgn="ctr"/>
                      <a:r>
                        <a:rPr lang="el-GR" sz="800" b="1" i="0" u="none" strike="noStrike" dirty="0">
                          <a:solidFill>
                            <a:srgbClr val="000000"/>
                          </a:solidFill>
                          <a:effectLst/>
                          <a:latin typeface="Trebuchet MS"/>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13</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9</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9</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7</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6</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n-US" sz="800" b="1" i="0" u="none" strike="noStrike" dirty="0">
                          <a:solidFill>
                            <a:srgbClr val="000000"/>
                          </a:solidFill>
                          <a:effectLst/>
                          <a:latin typeface="Trebuchet MS" panose="020B0603020202020204" pitchFamily="34" charset="0"/>
                        </a:rPr>
                        <a:t>8</a:t>
                      </a:r>
                      <a:endParaRPr lang="el-GR" sz="8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tc>
                  <a:txBody>
                    <a:bodyPr/>
                    <a:lstStyle/>
                    <a:p>
                      <a:pPr algn="ctr" fontAlgn="ctr"/>
                      <a:r>
                        <a:rPr lang="el-GR" sz="800" b="1" i="0" u="none" strike="noStrike" dirty="0">
                          <a:solidFill>
                            <a:srgbClr val="000000"/>
                          </a:solidFill>
                          <a:effectLst/>
                          <a:latin typeface="Trebuchet MS" panose="020B0603020202020204" pitchFamily="34" charset="0"/>
                        </a:rPr>
                        <a:t>7</a:t>
                      </a:r>
                    </a:p>
                  </a:txBody>
                  <a:tcPr marL="9525" marR="9525" marT="9525" marB="0" anchor="ctr"/>
                </a:tc>
                <a:extLst>
                  <a:ext uri="{0D108BD9-81ED-4DB2-BD59-A6C34878D82A}">
                    <a16:rowId xmlns:a16="http://schemas.microsoft.com/office/drawing/2014/main" xmlns="" val="2491314651"/>
                  </a:ext>
                </a:extLst>
              </a:tr>
            </a:tbl>
          </a:graphicData>
        </a:graphic>
      </p:graphicFrame>
      <p:sp>
        <p:nvSpPr>
          <p:cNvPr id="3" name="Τίτλος 2">
            <a:extLst>
              <a:ext uri="{FF2B5EF4-FFF2-40B4-BE49-F238E27FC236}">
                <a16:creationId xmlns:a16="http://schemas.microsoft.com/office/drawing/2014/main" xmlns="" id="{FA16582D-6738-441B-B494-02778CD8E98C}"/>
              </a:ext>
            </a:extLst>
          </p:cNvPr>
          <p:cNvSpPr>
            <a:spLocks noGrp="1"/>
          </p:cNvSpPr>
          <p:nvPr>
            <p:ph type="title"/>
          </p:nvPr>
        </p:nvSpPr>
        <p:spPr/>
        <p:txBody>
          <a:bodyPr/>
          <a:lstStyle/>
          <a:p>
            <a:r>
              <a:rPr lang="el-GR" sz="2200" dirty="0">
                <a:solidFill>
                  <a:srgbClr val="00ADDC">
                    <a:lumMod val="75000"/>
                  </a:srgbClr>
                </a:solidFill>
              </a:rPr>
              <a:t>Καταλληλότερος Πρωθυπουργός</a:t>
            </a:r>
            <a:r>
              <a:rPr lang="el-GR" dirty="0">
                <a:solidFill>
                  <a:srgbClr val="00ADDC">
                    <a:lumMod val="75000"/>
                  </a:srgbClr>
                </a:solidFill>
              </a:rPr>
              <a:t/>
            </a:r>
            <a:br>
              <a:rPr lang="el-GR" dirty="0">
                <a:solidFill>
                  <a:srgbClr val="00ADDC">
                    <a:lumMod val="75000"/>
                  </a:srgbClr>
                </a:solidFill>
              </a:rPr>
            </a:br>
            <a:r>
              <a:rPr lang="el-GR" sz="1400" u="sng" dirty="0">
                <a:solidFill>
                  <a:srgbClr val="00ADDC">
                    <a:lumMod val="75000"/>
                  </a:srgbClr>
                </a:solidFill>
              </a:rPr>
              <a:t>Διαχρονικά στοιχεία</a:t>
            </a:r>
            <a:endParaRPr lang="el-GR" dirty="0"/>
          </a:p>
        </p:txBody>
      </p:sp>
      <p:sp>
        <p:nvSpPr>
          <p:cNvPr id="4" name="Θέση αριθμού διαφάνειας 3">
            <a:extLst>
              <a:ext uri="{FF2B5EF4-FFF2-40B4-BE49-F238E27FC236}">
                <a16:creationId xmlns:a16="http://schemas.microsoft.com/office/drawing/2014/main" xmlns="" id="{626C5535-A3AB-4F63-8B24-E231E824A17B}"/>
              </a:ext>
            </a:extLst>
          </p:cNvPr>
          <p:cNvSpPr>
            <a:spLocks noGrp="1"/>
          </p:cNvSpPr>
          <p:nvPr>
            <p:ph type="sldNum" sz="quarter" idx="10"/>
          </p:nvPr>
        </p:nvSpPr>
        <p:spPr/>
        <p:txBody>
          <a:bodyPr/>
          <a:lstStyle/>
          <a:p>
            <a:pPr>
              <a:spcBef>
                <a:spcPct val="0"/>
              </a:spcBef>
            </a:pPr>
            <a:fld id="{DE70D37E-C867-47FE-9F10-9260555C453A}" type="slidenum">
              <a:rPr lang="el-GR" smtClean="0">
                <a:solidFill>
                  <a:srgbClr val="4E5B6F"/>
                </a:solidFill>
              </a:rPr>
              <a:pPr>
                <a:spcBef>
                  <a:spcPct val="0"/>
                </a:spcBef>
              </a:pPr>
              <a:t>26</a:t>
            </a:fld>
            <a:endParaRPr lang="el-GR" dirty="0">
              <a:solidFill>
                <a:srgbClr val="4E5B6F"/>
              </a:solidFill>
            </a:endParaRPr>
          </a:p>
        </p:txBody>
      </p:sp>
      <p:sp>
        <p:nvSpPr>
          <p:cNvPr id="7" name="Rectangle 10">
            <a:extLst>
              <a:ext uri="{FF2B5EF4-FFF2-40B4-BE49-F238E27FC236}">
                <a16:creationId xmlns:a16="http://schemas.microsoft.com/office/drawing/2014/main" xmlns="" id="{9101E3E2-6F6E-43B6-A094-420AC02A4619}"/>
              </a:ext>
            </a:extLst>
          </p:cNvPr>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spTree>
    <p:extLst>
      <p:ext uri="{BB962C8B-B14F-4D97-AF65-F5344CB8AC3E}">
        <p14:creationId xmlns:p14="http://schemas.microsoft.com/office/powerpoint/2010/main" val="1638199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03168842"/>
              </p:ext>
            </p:extLst>
          </p:nvPr>
        </p:nvGraphicFramePr>
        <p:xfrm>
          <a:off x="35496" y="1706328"/>
          <a:ext cx="9073008" cy="359906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5"/>
          <p:cNvSpPr>
            <a:spLocks noGrp="1"/>
          </p:cNvSpPr>
          <p:nvPr>
            <p:ph type="title"/>
          </p:nvPr>
        </p:nvSpPr>
        <p:spPr>
          <a:xfrm>
            <a:off x="-36512" y="188640"/>
            <a:ext cx="6704743" cy="1008112"/>
          </a:xfrm>
        </p:spPr>
        <p:txBody>
          <a:bodyPr/>
          <a:lstStyle/>
          <a:p>
            <a:r>
              <a:rPr lang="el-GR" sz="2200" dirty="0"/>
              <a:t>Πρόθεση ψήφου στις Βουλευτικές εκλογές</a:t>
            </a:r>
            <a:r>
              <a:rPr lang="el-GR" dirty="0"/>
              <a:t/>
            </a:r>
            <a:br>
              <a:rPr lang="el-GR" dirty="0"/>
            </a:br>
            <a:r>
              <a:rPr lang="el-GR" sz="1400" i="1" dirty="0"/>
              <a:t>‘</a:t>
            </a:r>
            <a:r>
              <a:rPr lang="el-GR" sz="1400" b="1" i="1" dirty="0"/>
              <a:t>Και αν είχαμε την επόμενη Κυριακή Βουλευτικές εκλογές τι θα ψηφίζατε;</a:t>
            </a:r>
            <a:r>
              <a:rPr lang="el-GR" sz="1400" i="1" dirty="0"/>
              <a:t>’</a:t>
            </a:r>
          </a:p>
        </p:txBody>
      </p:sp>
      <p:sp>
        <p:nvSpPr>
          <p:cNvPr id="5" name="Slide Number Placeholder 4"/>
          <p:cNvSpPr>
            <a:spLocks noGrp="1"/>
          </p:cNvSpPr>
          <p:nvPr>
            <p:ph type="sldNum" sz="quarter" idx="10"/>
          </p:nvPr>
        </p:nvSpPr>
        <p:spPr>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F2F16D7-CA32-4F81-8526-3805C5351F1A}" type="slidenum">
              <a:rPr kumimoji="0" lang="en-US" sz="1600" b="1" i="0" u="none" strike="noStrike" kern="1200" cap="none" spc="0" normalizeH="0" baseline="0" noProof="0" smtClean="0">
                <a:ln>
                  <a:noFill/>
                </a:ln>
                <a:solidFill>
                  <a:srgbClr val="4E5B6F"/>
                </a:solidFill>
                <a:effectLst>
                  <a:outerShdw blurRad="38100" dist="38100" dir="2700000" algn="tl">
                    <a:srgbClr val="000000">
                      <a:alpha val="43137"/>
                    </a:srgbClr>
                  </a:outerShdw>
                </a:effectLst>
                <a:uLnTx/>
                <a:uFillTx/>
                <a:latin typeface="Trebuchet MS"/>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1600" b="1" i="0" u="none" strike="noStrike" kern="1200" cap="none" spc="0" normalizeH="0" baseline="0" noProof="0" dirty="0">
              <a:ln>
                <a:noFill/>
              </a:ln>
              <a:solidFill>
                <a:srgbClr val="4E5B6F"/>
              </a:solidFill>
              <a:effectLst>
                <a:outerShdw blurRad="38100" dist="38100" dir="2700000" algn="tl">
                  <a:srgbClr val="000000">
                    <a:alpha val="43137"/>
                  </a:srgbClr>
                </a:outerShdw>
              </a:effectLst>
              <a:uLnTx/>
              <a:uFillTx/>
              <a:latin typeface="Trebuchet MS"/>
              <a:ea typeface="+mj-ea"/>
              <a:cs typeface="+mj-cs"/>
            </a:endParaRPr>
          </a:p>
        </p:txBody>
      </p:sp>
      <p:sp>
        <p:nvSpPr>
          <p:cNvPr id="11" name="TextBox 10"/>
          <p:cNvSpPr txBox="1"/>
          <p:nvPr/>
        </p:nvSpPr>
        <p:spPr>
          <a:xfrm>
            <a:off x="5436096" y="5301256"/>
            <a:ext cx="432000" cy="432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800" b="1" i="0" u="none" strike="noStrike" kern="1200" cap="none" spc="0" normalizeH="0" baseline="0" noProof="0" dirty="0">
                <a:ln>
                  <a:noFill/>
                </a:ln>
                <a:solidFill>
                  <a:prstClr val="black"/>
                </a:solidFill>
                <a:effectLst/>
                <a:uLnTx/>
                <a:uFillTx/>
                <a:latin typeface="Trebuchet MS"/>
                <a:ea typeface="+mn-ea"/>
                <a:cs typeface="+mn-cs"/>
              </a:rPr>
              <a:t>Άλλο</a:t>
            </a:r>
          </a:p>
        </p:txBody>
      </p:sp>
      <p:sp>
        <p:nvSpPr>
          <p:cNvPr id="26" name="TextBox 25"/>
          <p:cNvSpPr txBox="1"/>
          <p:nvPr/>
        </p:nvSpPr>
        <p:spPr>
          <a:xfrm>
            <a:off x="6156176" y="5300158"/>
            <a:ext cx="432000" cy="432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 b="1" i="0" u="none" strike="noStrike" kern="1200" cap="none" spc="0" normalizeH="0" baseline="0" noProof="0" dirty="0">
                <a:ln>
                  <a:noFill/>
                </a:ln>
                <a:solidFill>
                  <a:prstClr val="black"/>
                </a:solidFill>
                <a:effectLst/>
                <a:uLnTx/>
                <a:uFillTx/>
                <a:latin typeface="Trebuchet MS"/>
                <a:ea typeface="+mn-ea"/>
                <a:cs typeface="+mn-cs"/>
              </a:rPr>
              <a:t>Άκυρο - Λευκό</a:t>
            </a:r>
          </a:p>
        </p:txBody>
      </p:sp>
      <p:sp>
        <p:nvSpPr>
          <p:cNvPr id="27" name="TextBox 26"/>
          <p:cNvSpPr txBox="1"/>
          <p:nvPr/>
        </p:nvSpPr>
        <p:spPr>
          <a:xfrm>
            <a:off x="8460480" y="5300206"/>
            <a:ext cx="432000" cy="432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prstClr val="black"/>
                </a:solidFill>
                <a:effectLst/>
                <a:uLnTx/>
                <a:uFillTx/>
                <a:latin typeface="Trebuchet MS"/>
                <a:ea typeface="+mn-ea"/>
                <a:cs typeface="+mn-cs"/>
              </a:rPr>
              <a:t>ΔΑ</a:t>
            </a:r>
          </a:p>
        </p:txBody>
      </p:sp>
      <p:sp>
        <p:nvSpPr>
          <p:cNvPr id="28" name="TextBox 27"/>
          <p:cNvSpPr txBox="1"/>
          <p:nvPr/>
        </p:nvSpPr>
        <p:spPr>
          <a:xfrm>
            <a:off x="7668392" y="5300206"/>
            <a:ext cx="432000" cy="432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 b="1" i="0" u="none" strike="noStrike" kern="1200" cap="none" spc="0" normalizeH="0" baseline="0" noProof="0" dirty="0" err="1">
                <a:ln>
                  <a:noFill/>
                </a:ln>
                <a:solidFill>
                  <a:prstClr val="black"/>
                </a:solidFill>
                <a:effectLst/>
                <a:uLnTx/>
                <a:uFillTx/>
                <a:latin typeface="Trebuchet MS"/>
                <a:ea typeface="+mn-ea"/>
                <a:cs typeface="+mn-cs"/>
              </a:rPr>
              <a:t>Αναποφάσι</a:t>
            </a:r>
            <a:endParaRPr kumimoji="0" lang="el-GR" sz="600" b="1" i="0" u="none" strike="noStrike" kern="1200" cap="none" spc="0" normalizeH="0" baseline="0" noProof="0" dirty="0">
              <a:ln>
                <a:noFill/>
              </a:ln>
              <a:solidFill>
                <a:prstClr val="black"/>
              </a:solidFill>
              <a:effectLst/>
              <a:uLnTx/>
              <a:uFillTx/>
              <a:latin typeface="Trebuchet MS"/>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600" b="1" i="0" u="none" strike="noStrike" kern="1200" cap="none" spc="0" normalizeH="0" baseline="0" noProof="0" dirty="0" err="1">
                <a:ln>
                  <a:noFill/>
                </a:ln>
                <a:solidFill>
                  <a:prstClr val="black"/>
                </a:solidFill>
                <a:effectLst/>
                <a:uLnTx/>
                <a:uFillTx/>
                <a:latin typeface="Trebuchet MS"/>
                <a:ea typeface="+mn-ea"/>
                <a:cs typeface="+mn-cs"/>
              </a:rPr>
              <a:t>στοι</a:t>
            </a:r>
            <a:endParaRPr kumimoji="0" lang="el-GR" sz="6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29" name="TextBox 28"/>
          <p:cNvSpPr txBox="1"/>
          <p:nvPr/>
        </p:nvSpPr>
        <p:spPr>
          <a:xfrm>
            <a:off x="6876256" y="5300206"/>
            <a:ext cx="432000" cy="432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700" b="1" i="0" u="none" strike="noStrike" kern="1200" cap="none" spc="0" normalizeH="0" baseline="0" noProof="0" dirty="0">
                <a:ln>
                  <a:noFill/>
                </a:ln>
                <a:solidFill>
                  <a:prstClr val="black"/>
                </a:solidFill>
                <a:effectLst/>
                <a:uLnTx/>
                <a:uFillTx/>
                <a:latin typeface="Trebuchet MS"/>
                <a:ea typeface="+mn-ea"/>
                <a:cs typeface="+mn-cs"/>
              </a:rPr>
              <a:t>Δε θα ψηφίσουν</a:t>
            </a:r>
          </a:p>
        </p:txBody>
      </p:sp>
      <p:sp>
        <p:nvSpPr>
          <p:cNvPr id="12" name="TextBox 11"/>
          <p:cNvSpPr txBox="1"/>
          <p:nvPr/>
        </p:nvSpPr>
        <p:spPr>
          <a:xfrm>
            <a:off x="7513892" y="3505860"/>
            <a:ext cx="1316920" cy="46166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uLnTx/>
                <a:uFillTx/>
                <a:latin typeface="Trebuchet MS"/>
                <a:ea typeface="+mn-ea"/>
                <a:cs typeface="+mn-cs"/>
              </a:rPr>
              <a:t>Αδιευκρίνιστη ψήφος: </a:t>
            </a:r>
            <a:r>
              <a:rPr kumimoji="0" lang="en-US" sz="1200" b="1" i="0" u="none" strike="noStrike" kern="1200" cap="none" spc="0" normalizeH="0" baseline="0" noProof="0" dirty="0">
                <a:ln>
                  <a:noFill/>
                </a:ln>
                <a:solidFill>
                  <a:prstClr val="black"/>
                </a:solidFill>
                <a:effectLst/>
                <a:uLnTx/>
                <a:uFillTx/>
                <a:latin typeface="Trebuchet MS"/>
                <a:ea typeface="+mn-ea"/>
                <a:cs typeface="+mn-cs"/>
              </a:rPr>
              <a:t>8</a:t>
            </a:r>
            <a:r>
              <a:rPr kumimoji="0" lang="el-GR" sz="1200" b="1" i="0" u="none" strike="noStrike" kern="1200" cap="none" spc="0" normalizeH="0" baseline="0" noProof="0" dirty="0">
                <a:ln>
                  <a:noFill/>
                </a:ln>
                <a:solidFill>
                  <a:prstClr val="black"/>
                </a:solidFill>
                <a:effectLst/>
                <a:uLnTx/>
                <a:uFillTx/>
                <a:latin typeface="Trebuchet MS"/>
                <a:ea typeface="+mn-ea"/>
                <a:cs typeface="+mn-cs"/>
              </a:rPr>
              <a:t>,</a:t>
            </a:r>
            <a:r>
              <a:rPr kumimoji="0" lang="en-US" sz="1200" b="1" i="0" u="none" strike="noStrike" kern="1200" cap="none" spc="0" normalizeH="0" baseline="0" noProof="0" dirty="0">
                <a:ln>
                  <a:noFill/>
                </a:ln>
                <a:solidFill>
                  <a:prstClr val="black"/>
                </a:solidFill>
                <a:effectLst/>
                <a:uLnTx/>
                <a:uFillTx/>
                <a:latin typeface="Trebuchet MS"/>
                <a:ea typeface="+mn-ea"/>
                <a:cs typeface="+mn-cs"/>
              </a:rPr>
              <a:t>6</a:t>
            </a:r>
            <a:endParaRPr kumimoji="0" lang="el-GR" sz="1200" b="1" i="0" u="none" strike="noStrike" kern="1200" cap="none" spc="0" normalizeH="0" baseline="0" noProof="0" dirty="0">
              <a:ln>
                <a:noFill/>
              </a:ln>
              <a:solidFill>
                <a:prstClr val="black"/>
              </a:solidFill>
              <a:effectLst/>
              <a:uLnTx/>
              <a:uFillTx/>
              <a:latin typeface="Trebuchet MS"/>
              <a:ea typeface="+mn-ea"/>
              <a:cs typeface="+mn-cs"/>
            </a:endParaRPr>
          </a:p>
        </p:txBody>
      </p:sp>
      <p:sp>
        <p:nvSpPr>
          <p:cNvPr id="2" name="AutoShape 2" descr="https://scontent-a.xx.fbcdn.net/hphotos-xfp1/v/t1.0-9/1507778_752815788134306_5359371938799271678_n.png?oh=4f15ff60707d93a87ac459cc4a6b55bc&amp;oe=55364B4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Trebuchet MS"/>
              <a:ea typeface="+mn-ea"/>
              <a:cs typeface="+mn-cs"/>
            </a:endParaRPr>
          </a:p>
        </p:txBody>
      </p:sp>
      <p:sp>
        <p:nvSpPr>
          <p:cNvPr id="23" name="Rectangle 2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rPr>
              <a:t>%</a:t>
            </a:r>
            <a:endPar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rebuchet MS"/>
              <a:ea typeface="+mn-ea"/>
              <a:cs typeface="+mn-cs"/>
            </a:endParaRPr>
          </a:p>
        </p:txBody>
      </p:sp>
      <p:pic>
        <p:nvPicPr>
          <p:cNvPr id="15" name="Picture 13" descr="http://radio-lehovo.gr/wp-content/uploads/2015/02/KKE-logo.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776" y="5264198"/>
            <a:ext cx="396000" cy="39600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Αποτέλεσμα εικόνας για ελληνικη λυση"/>
          <p:cNvSpPr>
            <a:spLocks noChangeAspect="1" noChangeArrowheads="1"/>
          </p:cNvSpPr>
          <p:nvPr/>
        </p:nvSpPr>
        <p:spPr bwMode="auto">
          <a:xfrm>
            <a:off x="155575" y="-2338388"/>
            <a:ext cx="4876800" cy="4876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a:ea typeface="+mn-ea"/>
              <a:cs typeface="+mn-cs"/>
            </a:endParaRPr>
          </a:p>
        </p:txBody>
      </p:sp>
      <p:pic>
        <p:nvPicPr>
          <p:cNvPr id="33" name="Picture 3">
            <a:extLst>
              <a:ext uri="{FF2B5EF4-FFF2-40B4-BE49-F238E27FC236}">
                <a16:creationId xmlns:a16="http://schemas.microsoft.com/office/drawing/2014/main" xmlns="" id="{3171D497-7E49-48DC-8240-A66E238459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2047" y="5257472"/>
            <a:ext cx="465857" cy="465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AutoShape 2" descr="Αποτέλεσμα εικόνας για μερα 25"/>
          <p:cNvSpPr>
            <a:spLocks noChangeAspect="1" noChangeArrowheads="1"/>
          </p:cNvSpPr>
          <p:nvPr/>
        </p:nvSpPr>
        <p:spPr bwMode="auto">
          <a:xfrm>
            <a:off x="155575" y="-1608138"/>
            <a:ext cx="5629275"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25" name="Picture 24" descr="Image result for Î½Î´ Î»Î¿Î³Î¿ÏÏÏÎ¿">
            <a:extLst>
              <a:ext uri="{FF2B5EF4-FFF2-40B4-BE49-F238E27FC236}">
                <a16:creationId xmlns:a16="http://schemas.microsoft.com/office/drawing/2014/main" xmlns="" id="{D61648E4-DD2D-4430-9E89-F385EC7EE2E7}"/>
              </a:ext>
            </a:extLst>
          </p:cNvPr>
          <p:cNvPicPr/>
          <p:nvPr/>
        </p:nvPicPr>
        <p:blipFill rotWithShape="1">
          <a:blip r:embed="rId6" cstate="print">
            <a:extLst>
              <a:ext uri="{28A0092B-C50C-407E-A947-70E740481C1C}">
                <a14:useLocalDpi xmlns:a14="http://schemas.microsoft.com/office/drawing/2010/main" val="0"/>
              </a:ext>
            </a:extLst>
          </a:blip>
          <a:srcRect l="12673" t="4811" r="13145" b="8581"/>
          <a:stretch/>
        </p:blipFill>
        <p:spPr bwMode="auto">
          <a:xfrm>
            <a:off x="314251" y="5305393"/>
            <a:ext cx="441325" cy="311785"/>
          </a:xfrm>
          <a:prstGeom prst="rect">
            <a:avLst/>
          </a:prstGeom>
          <a:noFill/>
        </p:spPr>
      </p:pic>
      <p:pic>
        <p:nvPicPr>
          <p:cNvPr id="30" name="Picture 29" descr="https://kinimaallagis.gr/gggg/uploads/2018/08/kinimaallagis-logo-1.png">
            <a:extLst>
              <a:ext uri="{FF2B5EF4-FFF2-40B4-BE49-F238E27FC236}">
                <a16:creationId xmlns:a16="http://schemas.microsoft.com/office/drawing/2014/main" xmlns="" id="{55CE7D05-14B8-4B2B-A367-9130EC4515BE}"/>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763688" y="5264198"/>
            <a:ext cx="390525" cy="390525"/>
          </a:xfrm>
          <a:prstGeom prst="rect">
            <a:avLst/>
          </a:prstGeom>
          <a:noFill/>
        </p:spPr>
      </p:pic>
      <p:pic>
        <p:nvPicPr>
          <p:cNvPr id="34" name="Picture 2">
            <a:extLst>
              <a:ext uri="{FF2B5EF4-FFF2-40B4-BE49-F238E27FC236}">
                <a16:creationId xmlns:a16="http://schemas.microsoft.com/office/drawing/2014/main" xmlns="" id="{1C90A5E2-4011-452C-9F1E-A6F8316A6C4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48935" y="5356960"/>
            <a:ext cx="479049" cy="3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A picture containing clipart&#10;&#10;Description automatically generated">
            <a:extLst>
              <a:ext uri="{FF2B5EF4-FFF2-40B4-BE49-F238E27FC236}">
                <a16:creationId xmlns:a16="http://schemas.microsoft.com/office/drawing/2014/main" xmlns="" id="{18AFE62C-69B5-485D-9690-9AF5E1322F9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3766" y="5295073"/>
            <a:ext cx="411890" cy="365125"/>
          </a:xfrm>
          <a:prstGeom prst="rect">
            <a:avLst/>
          </a:prstGeom>
        </p:spPr>
      </p:pic>
      <p:pic>
        <p:nvPicPr>
          <p:cNvPr id="13" name="Picture 12" descr="A picture containing drawing, game&#10;&#10;Description automatically generated">
            <a:extLst>
              <a:ext uri="{FF2B5EF4-FFF2-40B4-BE49-F238E27FC236}">
                <a16:creationId xmlns:a16="http://schemas.microsoft.com/office/drawing/2014/main" xmlns="" id="{CCD638A7-CAE4-4092-A047-63CB7021D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478689" y="5180703"/>
            <a:ext cx="885399" cy="529272"/>
          </a:xfrm>
          <a:prstGeom prst="rect">
            <a:avLst/>
          </a:prstGeom>
        </p:spPr>
      </p:pic>
      <p:sp>
        <p:nvSpPr>
          <p:cNvPr id="7" name="TextBox 6">
            <a:extLst>
              <a:ext uri="{FF2B5EF4-FFF2-40B4-BE49-F238E27FC236}">
                <a16:creationId xmlns:a16="http://schemas.microsoft.com/office/drawing/2014/main" xmlns="" id="{4DC65758-407D-44C9-8D30-4B6A478445F2}"/>
              </a:ext>
            </a:extLst>
          </p:cNvPr>
          <p:cNvSpPr txBox="1"/>
          <p:nvPr/>
        </p:nvSpPr>
        <p:spPr>
          <a:xfrm>
            <a:off x="227583" y="5949280"/>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37,7</a:t>
            </a:r>
            <a:endParaRPr lang="el-GR" sz="1200" b="1" dirty="0"/>
          </a:p>
        </p:txBody>
      </p:sp>
      <p:sp>
        <p:nvSpPr>
          <p:cNvPr id="14" name="TextBox 13">
            <a:extLst>
              <a:ext uri="{FF2B5EF4-FFF2-40B4-BE49-F238E27FC236}">
                <a16:creationId xmlns:a16="http://schemas.microsoft.com/office/drawing/2014/main" xmlns="" id="{19FF6CAD-AE10-4A5B-9E8C-F2164DF70462}"/>
              </a:ext>
            </a:extLst>
          </p:cNvPr>
          <p:cNvSpPr txBox="1"/>
          <p:nvPr/>
        </p:nvSpPr>
        <p:spPr>
          <a:xfrm>
            <a:off x="947663" y="5949280"/>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19,3</a:t>
            </a:r>
            <a:endParaRPr lang="el-GR" sz="1200" b="1" dirty="0"/>
          </a:p>
        </p:txBody>
      </p:sp>
      <p:sp>
        <p:nvSpPr>
          <p:cNvPr id="16" name="TextBox 15">
            <a:extLst>
              <a:ext uri="{FF2B5EF4-FFF2-40B4-BE49-F238E27FC236}">
                <a16:creationId xmlns:a16="http://schemas.microsoft.com/office/drawing/2014/main" xmlns="" id="{7DDE9FF5-A5A1-42F6-8366-DF73104BEDCA}"/>
              </a:ext>
            </a:extLst>
          </p:cNvPr>
          <p:cNvSpPr txBox="1"/>
          <p:nvPr/>
        </p:nvSpPr>
        <p:spPr>
          <a:xfrm>
            <a:off x="1700064" y="5949279"/>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5,2</a:t>
            </a:r>
            <a:endParaRPr lang="el-GR" sz="1200" b="1" dirty="0"/>
          </a:p>
        </p:txBody>
      </p:sp>
      <p:sp>
        <p:nvSpPr>
          <p:cNvPr id="17" name="TextBox 16">
            <a:extLst>
              <a:ext uri="{FF2B5EF4-FFF2-40B4-BE49-F238E27FC236}">
                <a16:creationId xmlns:a16="http://schemas.microsoft.com/office/drawing/2014/main" xmlns="" id="{14B5B4D7-6F17-4146-BC6E-256991801446}"/>
              </a:ext>
            </a:extLst>
          </p:cNvPr>
          <p:cNvSpPr txBox="1"/>
          <p:nvPr/>
        </p:nvSpPr>
        <p:spPr>
          <a:xfrm>
            <a:off x="2434209" y="5949278"/>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5,7</a:t>
            </a:r>
            <a:endParaRPr lang="el-GR" sz="1200" b="1" dirty="0"/>
          </a:p>
        </p:txBody>
      </p:sp>
      <p:sp>
        <p:nvSpPr>
          <p:cNvPr id="18" name="TextBox 17">
            <a:extLst>
              <a:ext uri="{FF2B5EF4-FFF2-40B4-BE49-F238E27FC236}">
                <a16:creationId xmlns:a16="http://schemas.microsoft.com/office/drawing/2014/main" xmlns="" id="{81601B3F-4AF5-4AEA-AC70-F9EBC16D7EC2}"/>
              </a:ext>
            </a:extLst>
          </p:cNvPr>
          <p:cNvSpPr txBox="1"/>
          <p:nvPr/>
        </p:nvSpPr>
        <p:spPr>
          <a:xfrm>
            <a:off x="3168354" y="5949278"/>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2,9</a:t>
            </a:r>
            <a:endParaRPr lang="el-GR" sz="1200" b="1" dirty="0"/>
          </a:p>
        </p:txBody>
      </p:sp>
      <p:sp>
        <p:nvSpPr>
          <p:cNvPr id="19" name="TextBox 18">
            <a:extLst>
              <a:ext uri="{FF2B5EF4-FFF2-40B4-BE49-F238E27FC236}">
                <a16:creationId xmlns:a16="http://schemas.microsoft.com/office/drawing/2014/main" xmlns="" id="{1E2779F1-D86E-4CA5-B826-27BC45E5F8A7}"/>
              </a:ext>
            </a:extLst>
          </p:cNvPr>
          <p:cNvSpPr txBox="1"/>
          <p:nvPr/>
        </p:nvSpPr>
        <p:spPr>
          <a:xfrm>
            <a:off x="3908479" y="5949278"/>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3,0</a:t>
            </a:r>
            <a:endParaRPr lang="el-GR" sz="1200" b="1" dirty="0"/>
          </a:p>
        </p:txBody>
      </p:sp>
      <p:sp>
        <p:nvSpPr>
          <p:cNvPr id="20" name="TextBox 19">
            <a:extLst>
              <a:ext uri="{FF2B5EF4-FFF2-40B4-BE49-F238E27FC236}">
                <a16:creationId xmlns:a16="http://schemas.microsoft.com/office/drawing/2014/main" xmlns="" id="{8B96228E-11D0-4260-A1E8-5DFFAD5EE014}"/>
              </a:ext>
            </a:extLst>
          </p:cNvPr>
          <p:cNvSpPr txBox="1"/>
          <p:nvPr/>
        </p:nvSpPr>
        <p:spPr>
          <a:xfrm>
            <a:off x="4643906" y="5949280"/>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1,4</a:t>
            </a:r>
            <a:endParaRPr lang="el-GR" sz="1200" b="1" dirty="0"/>
          </a:p>
        </p:txBody>
      </p:sp>
      <p:sp>
        <p:nvSpPr>
          <p:cNvPr id="21" name="TextBox 20">
            <a:extLst>
              <a:ext uri="{FF2B5EF4-FFF2-40B4-BE49-F238E27FC236}">
                <a16:creationId xmlns:a16="http://schemas.microsoft.com/office/drawing/2014/main" xmlns="" id="{AC5DCA6E-ADD3-465A-819A-3BE7ED419C68}"/>
              </a:ext>
            </a:extLst>
          </p:cNvPr>
          <p:cNvSpPr txBox="1"/>
          <p:nvPr/>
        </p:nvSpPr>
        <p:spPr>
          <a:xfrm>
            <a:off x="5412678" y="5949280"/>
            <a:ext cx="60000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b="1" dirty="0"/>
              <a:t>3,2</a:t>
            </a:r>
            <a:endParaRPr lang="el-GR" sz="1200" b="1" dirty="0"/>
          </a:p>
        </p:txBody>
      </p:sp>
      <p:sp>
        <p:nvSpPr>
          <p:cNvPr id="49" name="TextBox 48">
            <a:extLst>
              <a:ext uri="{FF2B5EF4-FFF2-40B4-BE49-F238E27FC236}">
                <a16:creationId xmlns:a16="http://schemas.microsoft.com/office/drawing/2014/main" xmlns="" id="{E049D10C-07CC-4B86-820F-1C1BD89FEA02}"/>
              </a:ext>
            </a:extLst>
          </p:cNvPr>
          <p:cNvSpPr txBox="1"/>
          <p:nvPr/>
        </p:nvSpPr>
        <p:spPr>
          <a:xfrm>
            <a:off x="6236815" y="5963180"/>
            <a:ext cx="2799681"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1200" b="1" dirty="0"/>
              <a:t>Ιούνιος 2020</a:t>
            </a:r>
          </a:p>
        </p:txBody>
      </p:sp>
    </p:spTree>
    <p:extLst>
      <p:ext uri="{BB962C8B-B14F-4D97-AF65-F5344CB8AC3E}">
        <p14:creationId xmlns:p14="http://schemas.microsoft.com/office/powerpoint/2010/main" val="42360086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052736"/>
            <a:ext cx="4032448" cy="648072"/>
          </a:xfrm>
          <a:noFill/>
          <a:ln>
            <a:noFill/>
          </a:ln>
          <a:effectLst/>
        </p:spPr>
        <p:style>
          <a:lnRef idx="1">
            <a:schemeClr val="accent2"/>
          </a:lnRef>
          <a:fillRef idx="3">
            <a:schemeClr val="accent2"/>
          </a:fillRef>
          <a:effectRef idx="2">
            <a:schemeClr val="accent2"/>
          </a:effectRef>
          <a:fontRef idx="minor">
            <a:schemeClr val="lt1"/>
          </a:fontRef>
        </p:style>
        <p:txBody>
          <a:bodyPr anchor="t">
            <a:normAutofit/>
          </a:bodyPr>
          <a:lstStyle/>
          <a:p>
            <a:r>
              <a:rPr lang="el-GR" sz="2200" dirty="0">
                <a:solidFill>
                  <a:schemeClr val="accent1">
                    <a:lumMod val="75000"/>
                  </a:schemeClr>
                </a:solidFill>
                <a:effectLst>
                  <a:innerShdw blurRad="63500" dist="50800" dir="10800000">
                    <a:prstClr val="black">
                      <a:alpha val="50000"/>
                    </a:prstClr>
                  </a:innerShdw>
                </a:effectLst>
              </a:rPr>
              <a:t>συνδρομητική έρευνα</a:t>
            </a:r>
            <a:endParaRPr lang="en-GB" sz="2200" dirty="0">
              <a:solidFill>
                <a:schemeClr val="accent1">
                  <a:lumMod val="75000"/>
                </a:schemeClr>
              </a:solidFill>
              <a:effectLst>
                <a:innerShdw blurRad="63500" dist="50800" dir="10800000">
                  <a:prstClr val="black">
                    <a:alpha val="50000"/>
                  </a:prstClr>
                </a:innerShdw>
              </a:effectLst>
            </a:endParaRPr>
          </a:p>
        </p:txBody>
      </p:sp>
      <p:sp>
        <p:nvSpPr>
          <p:cNvPr id="3" name="Subtitle 2"/>
          <p:cNvSpPr>
            <a:spLocks noGrp="1"/>
          </p:cNvSpPr>
          <p:nvPr>
            <p:ph type="subTitle" idx="1"/>
          </p:nvPr>
        </p:nvSpPr>
        <p:spPr>
          <a:xfrm>
            <a:off x="5868144" y="861864"/>
            <a:ext cx="3056384" cy="622920"/>
          </a:xfrm>
          <a:noFill/>
          <a:ln>
            <a:noFill/>
          </a:ln>
          <a:effectLst/>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b">
            <a:normAutofit/>
          </a:bodyPr>
          <a:lstStyle/>
          <a:p>
            <a:pPr algn="r">
              <a:spcBef>
                <a:spcPct val="0"/>
              </a:spcBef>
            </a:pPr>
            <a:r>
              <a:rPr lang="el-GR" sz="2200" spc="100" dirty="0">
                <a:solidFill>
                  <a:schemeClr val="accent1">
                    <a:lumMod val="75000"/>
                  </a:schemeClr>
                </a:solidFill>
                <a:effectLst>
                  <a:innerShdw blurRad="63500" dist="50800" dir="10800000">
                    <a:prstClr val="black">
                      <a:alpha val="50000"/>
                    </a:prstClr>
                  </a:innerShdw>
                </a:effectLst>
              </a:rPr>
              <a:t>Σεπτέμβριος 2020</a:t>
            </a:r>
            <a:endParaRPr lang="en-GB" sz="2200" spc="100" dirty="0">
              <a:solidFill>
                <a:schemeClr val="accent1">
                  <a:lumMod val="75000"/>
                </a:schemeClr>
              </a:solidFill>
              <a:effectLst>
                <a:innerShdw blurRad="63500" dist="50800" dir="10800000">
                  <a:prstClr val="black">
                    <a:alpha val="50000"/>
                  </a:prstClr>
                </a:innerShdw>
              </a:effectLst>
            </a:endParaRPr>
          </a:p>
        </p:txBody>
      </p:sp>
      <p:sp>
        <p:nvSpPr>
          <p:cNvPr id="4" name="TextBox 3"/>
          <p:cNvSpPr txBox="1"/>
          <p:nvPr/>
        </p:nvSpPr>
        <p:spPr>
          <a:xfrm>
            <a:off x="216024" y="6237312"/>
            <a:ext cx="3275856" cy="369332"/>
          </a:xfrm>
          <a:prstGeom prst="rect">
            <a:avLst/>
          </a:prstGeom>
          <a:noFill/>
        </p:spPr>
        <p:txBody>
          <a:bodyPr wrap="square" rtlCol="0">
            <a:spAutoFit/>
          </a:bodyPr>
          <a:lstStyle/>
          <a:p>
            <a:r>
              <a:rPr lang="el-GR" b="1" dirty="0">
                <a:solidFill>
                  <a:srgbClr val="FF0000"/>
                </a:solidFill>
              </a:rPr>
              <a:t>ΑΥΣΤΗΡΑ ΕΜΠΙΣΤΕΥΤΙΚΟ</a:t>
            </a:r>
            <a:endParaRPr lang="en-US" b="1" dirty="0">
              <a:solidFill>
                <a:srgbClr val="FF0000"/>
              </a:solidFill>
            </a:endParaRPr>
          </a:p>
        </p:txBody>
      </p:sp>
    </p:spTree>
    <p:extLst>
      <p:ext uri="{BB962C8B-B14F-4D97-AF65-F5344CB8AC3E}">
        <p14:creationId xmlns:p14="http://schemas.microsoft.com/office/powerpoint/2010/main" val="1590620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sz="2200" dirty="0"/>
              <a:t>Περιεχόμενα</a:t>
            </a:r>
            <a:endParaRPr lang="en-US" sz="2200" dirty="0"/>
          </a:p>
        </p:txBody>
      </p:sp>
      <p:sp>
        <p:nvSpPr>
          <p:cNvPr id="4" name="Slide Number Placeholder 3"/>
          <p:cNvSpPr>
            <a:spLocks noGrp="1"/>
          </p:cNvSpPr>
          <p:nvPr>
            <p:ph type="sldNum" sz="quarter" idx="10"/>
          </p:nvPr>
        </p:nvSpPr>
        <p:spPr/>
        <p:txBody>
          <a:bodyPr/>
          <a:lstStyle/>
          <a:p>
            <a:pPr>
              <a:spcBef>
                <a:spcPct val="0"/>
              </a:spcBef>
            </a:pPr>
            <a:fld id="{DE70D37E-C867-47FE-9F10-9260555C453A}" type="slidenum">
              <a:rPr lang="en-GB" sz="1600" smtClean="0"/>
              <a:pPr>
                <a:spcBef>
                  <a:spcPct val="0"/>
                </a:spcBef>
              </a:pPr>
              <a:t>3</a:t>
            </a:fld>
            <a:endParaRPr lang="en-GB" sz="1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6596979"/>
              </p:ext>
            </p:extLst>
          </p:nvPr>
        </p:nvGraphicFramePr>
        <p:xfrm>
          <a:off x="251520" y="1412776"/>
          <a:ext cx="8640960" cy="3950360"/>
        </p:xfrm>
        <a:graphic>
          <a:graphicData uri="http://schemas.openxmlformats.org/drawingml/2006/table">
            <a:tbl>
              <a:tblPr firstRow="1" bandRow="1">
                <a:tableStyleId>{5FD0F851-EC5A-4D38-B0AD-8093EC10F338}</a:tableStyleId>
              </a:tblPr>
              <a:tblGrid>
                <a:gridCol w="7581254">
                  <a:extLst>
                    <a:ext uri="{9D8B030D-6E8A-4147-A177-3AD203B41FA5}">
                      <a16:colId xmlns:a16="http://schemas.microsoft.com/office/drawing/2014/main" xmlns="" val="20000"/>
                    </a:ext>
                  </a:extLst>
                </a:gridCol>
                <a:gridCol w="1059706">
                  <a:extLst>
                    <a:ext uri="{9D8B030D-6E8A-4147-A177-3AD203B41FA5}">
                      <a16:colId xmlns:a16="http://schemas.microsoft.com/office/drawing/2014/main" xmlns="" val="20001"/>
                    </a:ext>
                  </a:extLst>
                </a:gridCol>
              </a:tblGrid>
              <a:tr h="437090">
                <a:tc>
                  <a:txBody>
                    <a:bodyPr/>
                    <a:lstStyle/>
                    <a:p>
                      <a:pPr>
                        <a:lnSpc>
                          <a:spcPct val="150000"/>
                        </a:lnSpc>
                      </a:pPr>
                      <a:r>
                        <a:rPr lang="el-GR" sz="1600" dirty="0"/>
                        <a:t>Ενότητα</a:t>
                      </a:r>
                    </a:p>
                  </a:txBody>
                  <a:tcPr anchor="ctr"/>
                </a:tc>
                <a:tc>
                  <a:txBody>
                    <a:bodyPr/>
                    <a:lstStyle/>
                    <a:p>
                      <a:pPr algn="r">
                        <a:lnSpc>
                          <a:spcPct val="150000"/>
                        </a:lnSpc>
                      </a:pPr>
                      <a:r>
                        <a:rPr lang="el-GR" sz="1600" dirty="0"/>
                        <a:t>Σελ</a:t>
                      </a:r>
                    </a:p>
                  </a:txBody>
                  <a:tcPr anchor="ctr"/>
                </a:tc>
                <a:extLst>
                  <a:ext uri="{0D108BD9-81ED-4DB2-BD59-A6C34878D82A}">
                    <a16:rowId xmlns:a16="http://schemas.microsoft.com/office/drawing/2014/main" xmlns="" val="10000"/>
                  </a:ext>
                </a:extLst>
              </a:tr>
              <a:tr h="437090">
                <a:tc>
                  <a:txBody>
                    <a:bodyPr/>
                    <a:lstStyle/>
                    <a:p>
                      <a:pPr>
                        <a:lnSpc>
                          <a:spcPct val="150000"/>
                        </a:lnSpc>
                      </a:pPr>
                      <a:r>
                        <a:rPr lang="el-GR" sz="1600" dirty="0"/>
                        <a:t>Οικονομία &amp; Ανεργία Ξανά στο Επίκεντρο</a:t>
                      </a:r>
                      <a:endParaRPr lang="el-GR" sz="1600" b="0" dirty="0"/>
                    </a:p>
                  </a:txBody>
                  <a:tcPr anchor="ctr"/>
                </a:tc>
                <a:tc>
                  <a:txBody>
                    <a:bodyPr/>
                    <a:lstStyle/>
                    <a:p>
                      <a:pPr algn="r">
                        <a:lnSpc>
                          <a:spcPct val="150000"/>
                        </a:lnSpc>
                      </a:pPr>
                      <a:r>
                        <a:rPr lang="el-GR" sz="1600" dirty="0"/>
                        <a:t>5</a:t>
                      </a:r>
                    </a:p>
                  </a:txBody>
                  <a:tcPr anchor="ctr"/>
                </a:tc>
                <a:extLst>
                  <a:ext uri="{0D108BD9-81ED-4DB2-BD59-A6C34878D82A}">
                    <a16:rowId xmlns:a16="http://schemas.microsoft.com/office/drawing/2014/main" xmlns="" val="2778982715"/>
                  </a:ext>
                </a:extLst>
              </a:tr>
              <a:tr h="437090">
                <a:tc>
                  <a:txBody>
                    <a:bodyPr/>
                    <a:lstStyle/>
                    <a:p>
                      <a:pPr>
                        <a:lnSpc>
                          <a:spcPct val="150000"/>
                        </a:lnSpc>
                      </a:pPr>
                      <a:r>
                        <a:rPr lang="el-GR" sz="1600" dirty="0"/>
                        <a:t>Το Γενικό Κλίμα</a:t>
                      </a:r>
                      <a:endParaRPr lang="el-GR" sz="1600" b="0" dirty="0"/>
                    </a:p>
                  </a:txBody>
                  <a:tcPr anchor="ctr"/>
                </a:tc>
                <a:tc>
                  <a:txBody>
                    <a:bodyPr/>
                    <a:lstStyle/>
                    <a:p>
                      <a:pPr algn="r">
                        <a:lnSpc>
                          <a:spcPct val="150000"/>
                        </a:lnSpc>
                      </a:pPr>
                      <a:r>
                        <a:rPr lang="el-GR" sz="1600" dirty="0"/>
                        <a:t>12</a:t>
                      </a:r>
                    </a:p>
                  </a:txBody>
                  <a:tcPr anchor="ctr"/>
                </a:tc>
                <a:extLst>
                  <a:ext uri="{0D108BD9-81ED-4DB2-BD59-A6C34878D82A}">
                    <a16:rowId xmlns:a16="http://schemas.microsoft.com/office/drawing/2014/main" xmlns="" val="10002"/>
                  </a:ext>
                </a:extLst>
              </a:tr>
              <a:tr h="437090">
                <a:tc>
                  <a:txBody>
                    <a:bodyPr/>
                    <a:lstStyle/>
                    <a:p>
                      <a:pPr>
                        <a:lnSpc>
                          <a:spcPct val="150000"/>
                        </a:lnSpc>
                      </a:pPr>
                      <a:r>
                        <a:rPr lang="el-GR" sz="1600" dirty="0"/>
                        <a:t>Το Οικονομικό Κλίμα</a:t>
                      </a:r>
                      <a:endParaRPr lang="el-GR" sz="1600" b="0" dirty="0"/>
                    </a:p>
                  </a:txBody>
                  <a:tcPr anchor="ctr"/>
                </a:tc>
                <a:tc>
                  <a:txBody>
                    <a:bodyPr/>
                    <a:lstStyle/>
                    <a:p>
                      <a:pPr algn="r">
                        <a:lnSpc>
                          <a:spcPct val="150000"/>
                        </a:lnSpc>
                      </a:pPr>
                      <a:r>
                        <a:rPr lang="el-GR" sz="1600" dirty="0"/>
                        <a:t>34</a:t>
                      </a:r>
                    </a:p>
                  </a:txBody>
                  <a:tcPr anchor="ctr"/>
                </a:tc>
                <a:extLst>
                  <a:ext uri="{0D108BD9-81ED-4DB2-BD59-A6C34878D82A}">
                    <a16:rowId xmlns:a16="http://schemas.microsoft.com/office/drawing/2014/main" xmlns="" val="1782494045"/>
                  </a:ext>
                </a:extLst>
              </a:tr>
              <a:tr h="437090">
                <a:tc>
                  <a:txBody>
                    <a:bodyPr/>
                    <a:lstStyle/>
                    <a:p>
                      <a:pPr>
                        <a:lnSpc>
                          <a:spcPct val="150000"/>
                        </a:lnSpc>
                      </a:pPr>
                      <a:r>
                        <a:rPr lang="el-GR" sz="1600" dirty="0"/>
                        <a:t>Θέματα Ευρωπαϊκής Ένωσης</a:t>
                      </a:r>
                      <a:endParaRPr lang="el-GR" sz="1600" b="0" dirty="0"/>
                    </a:p>
                  </a:txBody>
                  <a:tcPr anchor="ctr"/>
                </a:tc>
                <a:tc>
                  <a:txBody>
                    <a:bodyPr/>
                    <a:lstStyle/>
                    <a:p>
                      <a:pPr algn="r">
                        <a:lnSpc>
                          <a:spcPct val="150000"/>
                        </a:lnSpc>
                      </a:pPr>
                      <a:r>
                        <a:rPr lang="el-GR" sz="1600" dirty="0"/>
                        <a:t>40</a:t>
                      </a:r>
                    </a:p>
                  </a:txBody>
                  <a:tcPr anchor="ctr"/>
                </a:tc>
                <a:extLst>
                  <a:ext uri="{0D108BD9-81ED-4DB2-BD59-A6C34878D82A}">
                    <a16:rowId xmlns:a16="http://schemas.microsoft.com/office/drawing/2014/main" xmlns="" val="3352233812"/>
                  </a:ext>
                </a:extLst>
              </a:tr>
              <a:tr h="437090">
                <a:tc>
                  <a:txBody>
                    <a:bodyPr/>
                    <a:lstStyle/>
                    <a:p>
                      <a:pPr>
                        <a:lnSpc>
                          <a:spcPct val="150000"/>
                        </a:lnSpc>
                      </a:pPr>
                      <a:r>
                        <a:rPr lang="el-GR" sz="1600" dirty="0"/>
                        <a:t>Κοινωνική </a:t>
                      </a:r>
                      <a:r>
                        <a:rPr lang="en-US" sz="1600" dirty="0"/>
                        <a:t>&amp;</a:t>
                      </a:r>
                      <a:r>
                        <a:rPr lang="el-GR" sz="1600" dirty="0"/>
                        <a:t> Πολιτική Εμπιστοσύνη</a:t>
                      </a:r>
                      <a:endParaRPr lang="el-GR" sz="1600" b="0" dirty="0"/>
                    </a:p>
                  </a:txBody>
                  <a:tcPr anchor="ctr"/>
                </a:tc>
                <a:tc>
                  <a:txBody>
                    <a:bodyPr/>
                    <a:lstStyle/>
                    <a:p>
                      <a:pPr algn="r">
                        <a:lnSpc>
                          <a:spcPct val="150000"/>
                        </a:lnSpc>
                      </a:pPr>
                      <a:r>
                        <a:rPr lang="el-GR" sz="1600" dirty="0"/>
                        <a:t>45</a:t>
                      </a:r>
                    </a:p>
                  </a:txBody>
                  <a:tcPr anchor="ctr"/>
                </a:tc>
                <a:extLst>
                  <a:ext uri="{0D108BD9-81ED-4DB2-BD59-A6C34878D82A}">
                    <a16:rowId xmlns:a16="http://schemas.microsoft.com/office/drawing/2014/main" xmlns="" val="10006"/>
                  </a:ext>
                </a:extLst>
              </a:tr>
              <a:tr h="453640">
                <a:tc>
                  <a:txBody>
                    <a:bodyPr/>
                    <a:lstStyle/>
                    <a:p>
                      <a:pPr>
                        <a:lnSpc>
                          <a:spcPct val="150000"/>
                        </a:lnSpc>
                      </a:pPr>
                      <a:r>
                        <a:rPr lang="el-GR" sz="1600" dirty="0"/>
                        <a:t>Δημοτικότητες Πολιτικών Προσώπων &amp; Καταλληλότερος για Πρωθυπουργός</a:t>
                      </a:r>
                      <a:endParaRPr lang="el-GR" sz="1600" b="0" dirty="0"/>
                    </a:p>
                  </a:txBody>
                  <a:tcPr anchor="ctr"/>
                </a:tc>
                <a:tc>
                  <a:txBody>
                    <a:bodyPr/>
                    <a:lstStyle/>
                    <a:p>
                      <a:pPr algn="r">
                        <a:lnSpc>
                          <a:spcPct val="150000"/>
                        </a:lnSpc>
                      </a:pPr>
                      <a:r>
                        <a:rPr lang="el-GR" sz="1600" dirty="0"/>
                        <a:t>51</a:t>
                      </a:r>
                    </a:p>
                  </a:txBody>
                  <a:tcPr anchor="ctr"/>
                </a:tc>
                <a:extLst>
                  <a:ext uri="{0D108BD9-81ED-4DB2-BD59-A6C34878D82A}">
                    <a16:rowId xmlns:a16="http://schemas.microsoft.com/office/drawing/2014/main" xmlns="" val="10007"/>
                  </a:ext>
                </a:extLst>
              </a:tr>
              <a:tr h="437090">
                <a:tc>
                  <a:txBody>
                    <a:bodyPr/>
                    <a:lstStyle/>
                    <a:p>
                      <a:pPr>
                        <a:lnSpc>
                          <a:spcPct val="150000"/>
                        </a:lnSpc>
                      </a:pPr>
                      <a:r>
                        <a:rPr lang="el-GR" sz="1600" dirty="0"/>
                        <a:t>Πρόθεση Ψήφου</a:t>
                      </a:r>
                      <a:endParaRPr lang="el-GR" sz="1600" b="0" dirty="0"/>
                    </a:p>
                  </a:txBody>
                  <a:tcPr anchor="ctr"/>
                </a:tc>
                <a:tc>
                  <a:txBody>
                    <a:bodyPr/>
                    <a:lstStyle/>
                    <a:p>
                      <a:pPr algn="r">
                        <a:lnSpc>
                          <a:spcPct val="150000"/>
                        </a:lnSpc>
                      </a:pPr>
                      <a:r>
                        <a:rPr lang="el-GR" sz="1600" dirty="0"/>
                        <a:t>60</a:t>
                      </a:r>
                    </a:p>
                  </a:txBody>
                  <a:tcPr anchor="ctr"/>
                </a:tc>
                <a:extLst>
                  <a:ext uri="{0D108BD9-81ED-4DB2-BD59-A6C34878D82A}">
                    <a16:rowId xmlns:a16="http://schemas.microsoft.com/office/drawing/2014/main" xmlns="" val="10008"/>
                  </a:ext>
                </a:extLst>
              </a:tr>
              <a:tr h="437090">
                <a:tc>
                  <a:txBody>
                    <a:bodyPr/>
                    <a:lstStyle/>
                    <a:p>
                      <a:pPr>
                        <a:lnSpc>
                          <a:spcPct val="150000"/>
                        </a:lnSpc>
                      </a:pPr>
                      <a:r>
                        <a:rPr lang="el-GR" sz="1600" dirty="0" err="1"/>
                        <a:t>Κοινωνικοδημογραφικό</a:t>
                      </a:r>
                      <a:r>
                        <a:rPr lang="el-GR" sz="1600" dirty="0"/>
                        <a:t> Προφίλ Ερωτώμενων</a:t>
                      </a:r>
                      <a:endParaRPr lang="el-GR" sz="1600" b="0" dirty="0"/>
                    </a:p>
                  </a:txBody>
                  <a:tcPr anchor="ctr"/>
                </a:tc>
                <a:tc>
                  <a:txBody>
                    <a:bodyPr/>
                    <a:lstStyle/>
                    <a:p>
                      <a:pPr algn="r">
                        <a:lnSpc>
                          <a:spcPct val="150000"/>
                        </a:lnSpc>
                      </a:pPr>
                      <a:r>
                        <a:rPr lang="el-GR" sz="1600"/>
                        <a:t>78</a:t>
                      </a:r>
                      <a:endParaRPr lang="el-GR" sz="1600" dirty="0"/>
                    </a:p>
                  </a:txBody>
                  <a:tcPr anchor="ctr"/>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223692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81002162"/>
              </p:ext>
            </p:extLst>
          </p:nvPr>
        </p:nvGraphicFramePr>
        <p:xfrm>
          <a:off x="179512" y="1628800"/>
          <a:ext cx="8569076" cy="4570718"/>
        </p:xfrm>
        <a:graphic>
          <a:graphicData uri="http://schemas.openxmlformats.org/drawingml/2006/table">
            <a:tbl>
              <a:tblPr firstRow="1" bandRow="1">
                <a:tableStyleId>{5C22544A-7EE6-4342-B048-85BDC9FD1C3A}</a:tableStyleId>
              </a:tblPr>
              <a:tblGrid>
                <a:gridCol w="2520404">
                  <a:extLst>
                    <a:ext uri="{9D8B030D-6E8A-4147-A177-3AD203B41FA5}">
                      <a16:colId xmlns:a16="http://schemas.microsoft.com/office/drawing/2014/main" xmlns="" val="20000"/>
                    </a:ext>
                  </a:extLst>
                </a:gridCol>
                <a:gridCol w="6048672">
                  <a:extLst>
                    <a:ext uri="{9D8B030D-6E8A-4147-A177-3AD203B41FA5}">
                      <a16:colId xmlns:a16="http://schemas.microsoft.com/office/drawing/2014/main" xmlns="" val="20001"/>
                    </a:ext>
                  </a:extLst>
                </a:gridCol>
              </a:tblGrid>
              <a:tr h="351356">
                <a:tc>
                  <a:txBody>
                    <a:bodyPr/>
                    <a:lstStyle/>
                    <a:p>
                      <a:pPr algn="l" fontAlgn="b"/>
                      <a:r>
                        <a:rPr lang="el-GR" sz="1400" u="none" strike="noStrike" dirty="0">
                          <a:effectLst/>
                        </a:rPr>
                        <a:t>Ημερομηνία</a:t>
                      </a:r>
                      <a:endParaRPr lang="en-US" sz="1400" b="1" i="0" u="none" strike="noStrike" dirty="0">
                        <a:solidFill>
                          <a:srgbClr val="000000"/>
                        </a:solidFill>
                        <a:effectLst/>
                        <a:latin typeface="Calibri"/>
                      </a:endParaRPr>
                    </a:p>
                  </a:txBody>
                  <a:tcPr marL="9525" marR="9525" marT="9525" marB="0" anchor="ctr"/>
                </a:tc>
                <a:tc>
                  <a:txBody>
                    <a:bodyPr/>
                    <a:lstStyle/>
                    <a:p>
                      <a:pPr algn="l" fontAlgn="b"/>
                      <a:r>
                        <a:rPr lang="el-GR" sz="1400" u="none" strike="noStrike">
                          <a:effectLst/>
                        </a:rPr>
                        <a:t>Κύρια</a:t>
                      </a:r>
                      <a:r>
                        <a:rPr lang="el-GR" sz="1400" u="none" strike="noStrike" baseline="0">
                          <a:effectLst/>
                        </a:rPr>
                        <a:t> είδηση</a:t>
                      </a:r>
                      <a:endParaRPr lang="en-US" sz="140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xmlns="" val="10000"/>
                  </a:ext>
                </a:extLst>
              </a:tr>
              <a:tr h="635017">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3/09/2020</a:t>
                      </a:r>
                    </a:p>
                  </a:txBody>
                  <a:tcPr marL="9525" marR="9525" marT="9525" marB="0" anchor="ctr"/>
                </a:tc>
                <a:tc>
                  <a:txBody>
                    <a:bodyPr/>
                    <a:lstStyle/>
                    <a:p>
                      <a:pPr algn="l" fontAlgn="b"/>
                      <a:r>
                        <a:rPr lang="el-GR" sz="1300" b="1" i="0" u="none" strike="noStrike" kern="1200" dirty="0">
                          <a:solidFill>
                            <a:srgbClr val="000000"/>
                          </a:solidFill>
                          <a:effectLst/>
                          <a:latin typeface="+mj-lt"/>
                          <a:ea typeface="+mn-ea"/>
                          <a:cs typeface="+mn-cs"/>
                        </a:rPr>
                        <a:t>Ανησυχία για τη μείωση των διαθέσιμων κλινών </a:t>
                      </a:r>
                      <a:r>
                        <a:rPr lang="el-GR" sz="1300" b="1" i="0" u="none" strike="noStrike" kern="1200" dirty="0" err="1">
                          <a:solidFill>
                            <a:srgbClr val="000000"/>
                          </a:solidFill>
                          <a:effectLst/>
                          <a:latin typeface="+mj-lt"/>
                          <a:ea typeface="+mn-ea"/>
                          <a:cs typeface="+mn-cs"/>
                        </a:rPr>
                        <a:t>ΜΕΘ</a:t>
                      </a:r>
                      <a:r>
                        <a:rPr lang="el-GR" sz="1300" b="1" i="0" u="none" strike="noStrike" kern="1200" dirty="0">
                          <a:solidFill>
                            <a:srgbClr val="000000"/>
                          </a:solidFill>
                          <a:effectLst/>
                          <a:latin typeface="+mj-lt"/>
                          <a:ea typeface="+mn-ea"/>
                          <a:cs typeface="+mn-cs"/>
                        </a:rPr>
                        <a:t> στα δημόσια νοσοκομεία – Μεταφορές μη-</a:t>
                      </a:r>
                      <a:r>
                        <a:rPr lang="en-US" sz="1300" b="1" i="0" u="none" strike="noStrike" kern="1200" dirty="0">
                          <a:solidFill>
                            <a:srgbClr val="000000"/>
                          </a:solidFill>
                          <a:effectLst/>
                          <a:latin typeface="+mj-lt"/>
                          <a:ea typeface="+mn-ea"/>
                          <a:cs typeface="+mn-cs"/>
                        </a:rPr>
                        <a:t>COVID </a:t>
                      </a:r>
                      <a:r>
                        <a:rPr lang="el-GR" sz="1300" b="1" i="0" u="none" strike="noStrike" kern="1200" dirty="0">
                          <a:solidFill>
                            <a:srgbClr val="000000"/>
                          </a:solidFill>
                          <a:effectLst/>
                          <a:latin typeface="+mj-lt"/>
                          <a:ea typeface="+mn-ea"/>
                          <a:cs typeface="+mn-cs"/>
                        </a:rPr>
                        <a:t>ασθενών σε ιδιωτικά θεραπευτήρια για αποσυμφόρηση των </a:t>
                      </a:r>
                      <a:r>
                        <a:rPr lang="el-GR" sz="1300" b="1" i="0" u="none" strike="noStrike" kern="1200" dirty="0" err="1">
                          <a:solidFill>
                            <a:srgbClr val="000000"/>
                          </a:solidFill>
                          <a:effectLst/>
                          <a:latin typeface="+mj-lt"/>
                          <a:ea typeface="+mn-ea"/>
                          <a:cs typeface="+mn-cs"/>
                        </a:rPr>
                        <a:t>ΜΕΘ</a:t>
                      </a:r>
                      <a:endParaRPr lang="el-GR" sz="1300" b="1" i="0" u="none" strike="noStrike" kern="1200" dirty="0">
                        <a:solidFill>
                          <a:srgbClr val="000000"/>
                        </a:solidFill>
                        <a:effectLst/>
                        <a:latin typeface="+mj-lt"/>
                        <a:ea typeface="+mn-ea"/>
                        <a:cs typeface="+mn-cs"/>
                      </a:endParaRPr>
                    </a:p>
                  </a:txBody>
                  <a:tcPr marL="9525" marR="9525" marT="9525" marB="0" anchor="ctr"/>
                </a:tc>
                <a:extLst>
                  <a:ext uri="{0D108BD9-81ED-4DB2-BD59-A6C34878D82A}">
                    <a16:rowId xmlns:a16="http://schemas.microsoft.com/office/drawing/2014/main" xmlns="" val="10001"/>
                  </a:ext>
                </a:extLst>
              </a:tr>
              <a:tr h="635017">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4/09/2020</a:t>
                      </a:r>
                    </a:p>
                  </a:txBody>
                  <a:tcPr marL="9525" marR="9525" marT="9525" marB="0" anchor="ctr"/>
                </a:tc>
                <a:tc>
                  <a:txBody>
                    <a:bodyPr/>
                    <a:lstStyle/>
                    <a:p>
                      <a:pPr algn="l" fontAlgn="b"/>
                      <a:r>
                        <a:rPr lang="el-GR" sz="1300" b="1" i="0" u="none" strike="noStrike" kern="1200" dirty="0">
                          <a:solidFill>
                            <a:srgbClr val="000000"/>
                          </a:solidFill>
                          <a:effectLst/>
                          <a:latin typeface="+mj-lt"/>
                          <a:ea typeface="+mn-ea"/>
                          <a:cs typeface="+mn-cs"/>
                        </a:rPr>
                        <a:t>Το τηλεοπτικό διάγγελμα του πρωθυπουργού για την πορεία της πανδημίας – Έκκληση του κ. Μητσοτάκη στους πολίτες για πιστή εφαρμογή των μέτρων</a:t>
                      </a:r>
                    </a:p>
                  </a:txBody>
                  <a:tcPr marL="9525" marR="9525" marT="9525" marB="0" anchor="ctr"/>
                </a:tc>
                <a:extLst>
                  <a:ext uri="{0D108BD9-81ED-4DB2-BD59-A6C34878D82A}">
                    <a16:rowId xmlns:a16="http://schemas.microsoft.com/office/drawing/2014/main" xmlns="" val="10002"/>
                  </a:ext>
                </a:extLst>
              </a:tr>
              <a:tr h="635017">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5/09/2020</a:t>
                      </a:r>
                    </a:p>
                  </a:txBody>
                  <a:tcPr marL="9525" marR="9525" marT="9525" marB="0" anchor="ct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300" b="1" i="0" u="none" strike="noStrike" kern="1200" dirty="0">
                          <a:solidFill>
                            <a:srgbClr val="000000"/>
                          </a:solidFill>
                          <a:effectLst/>
                          <a:latin typeface="+mn-lt"/>
                          <a:ea typeface="+mn-ea"/>
                          <a:cs typeface="+mn-cs"/>
                        </a:rPr>
                        <a:t>Τα έκτακτα μέτρα για την αποφυγή συνωστισμού σε πλατείες – Αναστολή της μεταμεσονύκτιας λειτουργίας περιπτέρων και καταστημάτων ψιλικών στην Αττική</a:t>
                      </a:r>
                    </a:p>
                  </a:txBody>
                  <a:tcPr marL="9525" marR="9525" marT="9525" marB="0" anchor="ctr"/>
                </a:tc>
                <a:extLst>
                  <a:ext uri="{0D108BD9-81ED-4DB2-BD59-A6C34878D82A}">
                    <a16:rowId xmlns:a16="http://schemas.microsoft.com/office/drawing/2014/main" xmlns="" val="10003"/>
                  </a:ext>
                </a:extLst>
              </a:tr>
              <a:tr h="570142">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6/09/2020</a:t>
                      </a:r>
                    </a:p>
                  </a:txBody>
                  <a:tcPr marL="9525" marR="9525" marT="9525" marB="0" anchor="ctr"/>
                </a:tc>
                <a:tc>
                  <a:txBody>
                    <a:bodyPr/>
                    <a:lstStyle/>
                    <a:p>
                      <a:pPr algn="l" fontAlgn="b"/>
                      <a:r>
                        <a:rPr lang="el-GR" sz="1300" b="1" i="0" u="none" strike="noStrike" dirty="0">
                          <a:solidFill>
                            <a:srgbClr val="000000"/>
                          </a:solidFill>
                          <a:effectLst/>
                          <a:latin typeface="+mj-lt"/>
                        </a:rPr>
                        <a:t>Η επικείμενη έναρξη ισχύος των νέων περιοριστικών μέτρων – Εκτιμήσεις για αυστηρότερα μέτρα για την αποφυγή ενός </a:t>
                      </a:r>
                      <a:r>
                        <a:rPr lang="en-US" sz="1300" b="1" i="0" u="none" strike="noStrike" dirty="0">
                          <a:solidFill>
                            <a:srgbClr val="000000"/>
                          </a:solidFill>
                          <a:effectLst/>
                          <a:latin typeface="+mj-lt"/>
                        </a:rPr>
                        <a:t>lockdown</a:t>
                      </a:r>
                      <a:endParaRPr lang="el-GR" sz="1300" b="1" i="0" u="none" strike="noStrike" dirty="0">
                        <a:solidFill>
                          <a:srgbClr val="000000"/>
                        </a:solidFill>
                        <a:effectLst/>
                        <a:latin typeface="+mj-lt"/>
                      </a:endParaRPr>
                    </a:p>
                  </a:txBody>
                  <a:tcPr marL="9525" marR="9525" marT="9525" marB="0" anchor="ctr"/>
                </a:tc>
                <a:extLst>
                  <a:ext uri="{0D108BD9-81ED-4DB2-BD59-A6C34878D82A}">
                    <a16:rowId xmlns:a16="http://schemas.microsoft.com/office/drawing/2014/main" xmlns="" val="1830265812"/>
                  </a:ext>
                </a:extLst>
              </a:tr>
              <a:tr h="570142">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7/09/2020</a:t>
                      </a:r>
                    </a:p>
                  </a:txBody>
                  <a:tcPr marL="9525" marR="9525" marT="9525" marB="0" anchor="ctr"/>
                </a:tc>
                <a:tc>
                  <a:txBody>
                    <a:bodyPr/>
                    <a:lstStyle/>
                    <a:p>
                      <a:pPr algn="l" fontAlgn="b"/>
                      <a:r>
                        <a:rPr lang="el-GR" sz="1300" b="1" i="0" u="none" strike="noStrike" dirty="0">
                          <a:solidFill>
                            <a:srgbClr val="000000"/>
                          </a:solidFill>
                          <a:effectLst/>
                          <a:latin typeface="+mj-lt"/>
                        </a:rPr>
                        <a:t>Συνεχίζονται τα φαινόμενα συνωστισμού σε πλατείες της Αθήνας και της Θεσσαλονίκης παρά τα περιοριστικά μέτρα</a:t>
                      </a:r>
                    </a:p>
                  </a:txBody>
                  <a:tcPr marL="9525" marR="9525" marT="9525" marB="0" anchor="ctr"/>
                </a:tc>
                <a:extLst>
                  <a:ext uri="{0D108BD9-81ED-4DB2-BD59-A6C34878D82A}">
                    <a16:rowId xmlns:a16="http://schemas.microsoft.com/office/drawing/2014/main" xmlns="" val="824811249"/>
                  </a:ext>
                </a:extLst>
              </a:tr>
              <a:tr h="570142">
                <a:tc>
                  <a:txBody>
                    <a:bodyPr/>
                    <a:lstStyle/>
                    <a:p>
                      <a:pPr algn="l" fontAlgn="b"/>
                      <a:r>
                        <a:rPr lang="el-GR" sz="1300" b="1" i="0" u="none" strike="noStrike" dirty="0">
                          <a:solidFill>
                            <a:srgbClr val="000000"/>
                          </a:solidFill>
                          <a:effectLst/>
                          <a:latin typeface="+mj-lt"/>
                        </a:rPr>
                        <a:t>2</a:t>
                      </a:r>
                      <a:r>
                        <a:rPr lang="en-US" sz="1300" b="1" i="0" u="none" strike="noStrike" dirty="0">
                          <a:solidFill>
                            <a:srgbClr val="000000"/>
                          </a:solidFill>
                          <a:effectLst/>
                          <a:latin typeface="+mj-lt"/>
                        </a:rPr>
                        <a:t>8/09/2020</a:t>
                      </a:r>
                    </a:p>
                  </a:txBody>
                  <a:tcPr marL="9525" marR="9525" marT="9525" marB="0" anchor="ctr"/>
                </a:tc>
                <a:tc>
                  <a:txBody>
                    <a:bodyPr/>
                    <a:lstStyle/>
                    <a:p>
                      <a:pPr algn="l" fontAlgn="b"/>
                      <a:r>
                        <a:rPr lang="el-GR" sz="1300" b="1" i="0" u="none" strike="noStrike" dirty="0">
                          <a:solidFill>
                            <a:srgbClr val="000000"/>
                          </a:solidFill>
                          <a:effectLst/>
                          <a:latin typeface="+mj-lt"/>
                        </a:rPr>
                        <a:t>Η συνάντηση του Αμερικανού υπουργού Εξωτερικών Μάικ </a:t>
                      </a:r>
                      <a:r>
                        <a:rPr lang="el-GR" sz="1300" b="1" i="0" u="none" strike="noStrike" dirty="0" err="1">
                          <a:solidFill>
                            <a:srgbClr val="000000"/>
                          </a:solidFill>
                          <a:effectLst/>
                          <a:latin typeface="+mj-lt"/>
                        </a:rPr>
                        <a:t>Πομπέο</a:t>
                      </a:r>
                      <a:r>
                        <a:rPr lang="el-GR" sz="1300" b="1" i="0" u="none" strike="noStrike" dirty="0">
                          <a:solidFill>
                            <a:srgbClr val="000000"/>
                          </a:solidFill>
                          <a:effectLst/>
                          <a:latin typeface="+mj-lt"/>
                        </a:rPr>
                        <a:t> με το Νίκο </a:t>
                      </a:r>
                      <a:r>
                        <a:rPr lang="el-GR" sz="1300" b="1" i="0" u="none" strike="noStrike" dirty="0" err="1">
                          <a:solidFill>
                            <a:srgbClr val="000000"/>
                          </a:solidFill>
                          <a:effectLst/>
                          <a:latin typeface="+mj-lt"/>
                        </a:rPr>
                        <a:t>Δένδια</a:t>
                      </a:r>
                      <a:r>
                        <a:rPr lang="el-GR" sz="1300" b="1" i="0" u="none" strike="noStrike" dirty="0">
                          <a:solidFill>
                            <a:srgbClr val="000000"/>
                          </a:solidFill>
                          <a:effectLst/>
                          <a:latin typeface="+mj-lt"/>
                        </a:rPr>
                        <a:t> στη Θεσσαλονίκη – Δηλώσεις στήριξης των ελληνικών θέσεων για την ανατολική Μεσόγειο</a:t>
                      </a:r>
                    </a:p>
                  </a:txBody>
                  <a:tcPr marL="9525" marR="9525" marT="9525" marB="0" anchor="ctr"/>
                </a:tc>
                <a:extLst>
                  <a:ext uri="{0D108BD9-81ED-4DB2-BD59-A6C34878D82A}">
                    <a16:rowId xmlns:a16="http://schemas.microsoft.com/office/drawing/2014/main" xmlns="" val="2427499809"/>
                  </a:ext>
                </a:extLst>
              </a:tr>
              <a:tr h="57014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l-GR" sz="1300" b="1" i="0" u="none" strike="noStrike" kern="1200" dirty="0">
                          <a:solidFill>
                            <a:srgbClr val="000000"/>
                          </a:solidFill>
                          <a:effectLst/>
                          <a:latin typeface="+mj-lt"/>
                          <a:ea typeface="+mn-ea"/>
                          <a:cs typeface="+mn-cs"/>
                        </a:rPr>
                        <a:t>29</a:t>
                      </a:r>
                      <a:r>
                        <a:rPr lang="en-US" sz="1300" b="1" i="0" u="none" strike="noStrike" kern="1200" dirty="0">
                          <a:solidFill>
                            <a:srgbClr val="000000"/>
                          </a:solidFill>
                          <a:effectLst/>
                          <a:latin typeface="+mj-lt"/>
                          <a:ea typeface="+mn-ea"/>
                          <a:cs typeface="+mn-cs"/>
                        </a:rPr>
                        <a:t>/09/2020</a:t>
                      </a:r>
                    </a:p>
                  </a:txBody>
                  <a:tcPr marL="9525" marR="9525" marT="9525" marB="0" anchor="ctr"/>
                </a:tc>
                <a:tc>
                  <a:txBody>
                    <a:bodyPr/>
                    <a:lstStyle/>
                    <a:p>
                      <a:pPr algn="l" fontAlgn="b"/>
                      <a:r>
                        <a:rPr lang="el-GR" sz="1300" b="1" i="0" u="none" strike="noStrike" dirty="0">
                          <a:solidFill>
                            <a:srgbClr val="000000"/>
                          </a:solidFill>
                          <a:effectLst/>
                          <a:latin typeface="+mj-lt"/>
                        </a:rPr>
                        <a:t>Η συνάντηση του κ. </a:t>
                      </a:r>
                      <a:r>
                        <a:rPr lang="el-GR" sz="1300" b="1" i="0" u="none" strike="noStrike" dirty="0" err="1">
                          <a:solidFill>
                            <a:srgbClr val="000000"/>
                          </a:solidFill>
                          <a:effectLst/>
                          <a:latin typeface="+mj-lt"/>
                        </a:rPr>
                        <a:t>Πομπέο</a:t>
                      </a:r>
                      <a:r>
                        <a:rPr lang="el-GR" sz="1300" b="1" i="0" u="none" strike="noStrike" dirty="0">
                          <a:solidFill>
                            <a:srgbClr val="000000"/>
                          </a:solidFill>
                          <a:effectLst/>
                          <a:latin typeface="+mj-lt"/>
                        </a:rPr>
                        <a:t> με τον πρωθυπουργό κ. Μητσοτάκη – Η επίσκεψή τους στην αμερικανική βάση της Σούδας</a:t>
                      </a:r>
                    </a:p>
                  </a:txBody>
                  <a:tcPr marL="9525" marR="9525" marT="9525" marB="0" anchor="ctr"/>
                </a:tc>
                <a:extLst>
                  <a:ext uri="{0D108BD9-81ED-4DB2-BD59-A6C34878D82A}">
                    <a16:rowId xmlns:a16="http://schemas.microsoft.com/office/drawing/2014/main" xmlns="" val="3919089033"/>
                  </a:ext>
                </a:extLst>
              </a:tr>
            </a:tbl>
          </a:graphicData>
        </a:graphic>
      </p:graphicFrame>
      <p:sp>
        <p:nvSpPr>
          <p:cNvPr id="3" name="Title 2"/>
          <p:cNvSpPr>
            <a:spLocks noGrp="1"/>
          </p:cNvSpPr>
          <p:nvPr>
            <p:ph type="title"/>
          </p:nvPr>
        </p:nvSpPr>
        <p:spPr>
          <a:xfrm>
            <a:off x="35497" y="116632"/>
            <a:ext cx="6480719" cy="1080120"/>
          </a:xfrm>
        </p:spPr>
        <p:txBody>
          <a:bodyPr/>
          <a:lstStyle/>
          <a:p>
            <a:r>
              <a:rPr lang="el-GR" sz="2000" dirty="0"/>
              <a:t>Τα σημαντικότερα γεγονότα κατά τη διάρκεια διεξαγωγής της έρευνας πεδίου (2</a:t>
            </a:r>
            <a:r>
              <a:rPr lang="en-US" sz="2000" dirty="0"/>
              <a:t>3-2</a:t>
            </a:r>
            <a:r>
              <a:rPr lang="el-GR" sz="2000" dirty="0"/>
              <a:t>9/</a:t>
            </a:r>
            <a:r>
              <a:rPr lang="en-US" sz="2000" dirty="0"/>
              <a:t>09</a:t>
            </a:r>
            <a:r>
              <a:rPr lang="el-GR" sz="2000" dirty="0"/>
              <a:t>/20</a:t>
            </a:r>
            <a:r>
              <a:rPr lang="en-US" sz="2000" dirty="0"/>
              <a:t>20</a:t>
            </a:r>
            <a:r>
              <a:rPr lang="el-GR" sz="2000" dirty="0"/>
              <a:t>)</a:t>
            </a:r>
            <a:br>
              <a:rPr lang="el-GR" sz="2000" dirty="0"/>
            </a:br>
            <a:r>
              <a:rPr lang="el-GR" sz="2000" dirty="0"/>
              <a:t>(όπως παρουσιάστηκαν στην τηλεόραση) </a:t>
            </a:r>
            <a:endParaRPr lang="en-US" sz="2000" dirty="0"/>
          </a:p>
        </p:txBody>
      </p:sp>
      <p:sp>
        <p:nvSpPr>
          <p:cNvPr id="4" name="Slide Number Placeholder 3"/>
          <p:cNvSpPr>
            <a:spLocks noGrp="1"/>
          </p:cNvSpPr>
          <p:nvPr>
            <p:ph type="sldNum" sz="quarter" idx="10"/>
          </p:nvPr>
        </p:nvSpPr>
        <p:spPr/>
        <p:txBody>
          <a:bodyPr/>
          <a:lstStyle/>
          <a:p>
            <a:pPr>
              <a:spcBef>
                <a:spcPct val="0"/>
              </a:spcBef>
            </a:pPr>
            <a:fld id="{DE70D37E-C867-47FE-9F10-9260555C453A}" type="slidenum">
              <a:rPr lang="en-GB" smtClean="0"/>
              <a:pPr>
                <a:spcBef>
                  <a:spcPct val="0"/>
                </a:spcBef>
              </a:pPr>
              <a:t>4</a:t>
            </a:fld>
            <a:endParaRPr lang="en-GB" dirty="0"/>
          </a:p>
        </p:txBody>
      </p:sp>
    </p:spTree>
    <p:extLst>
      <p:ext uri="{BB962C8B-B14F-4D97-AF65-F5344CB8AC3E}">
        <p14:creationId xmlns:p14="http://schemas.microsoft.com/office/powerpoint/2010/main" val="1392016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264696" cy="1080120"/>
          </a:xfrm>
        </p:spPr>
        <p:txBody>
          <a:bodyPr/>
          <a:lstStyle/>
          <a:p>
            <a:r>
              <a:rPr lang="el-GR" sz="2200" dirty="0"/>
              <a:t>Η πορεία της χώρας</a:t>
            </a:r>
            <a:r>
              <a:rPr lang="el-GR" dirty="0"/>
              <a:t/>
            </a:r>
            <a:br>
              <a:rPr lang="el-GR" dirty="0"/>
            </a:br>
            <a:r>
              <a:rPr lang="el-GR" sz="1400" i="1" dirty="0"/>
              <a:t>‘Κατά τη γνώμη σας η χώρα μας αυτή την περίοδο κινείται προς τη σωστή ή προς τη λάθος κατεύθυνση;’</a:t>
            </a:r>
            <a:endParaRPr lang="en-US" sz="14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4037527621"/>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 </a:t>
            </a:r>
            <a:endParaRPr lang="en-US" sz="1300" b="1" u="sng"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689349527"/>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solidFill>
                  <a:prstClr val="black"/>
                </a:solidFill>
                <a:effectLst>
                  <a:outerShdw blurRad="38100" dist="38100" dir="2700000" algn="tl">
                    <a:srgbClr val="000000">
                      <a:alpha val="43137"/>
                    </a:srgbClr>
                  </a:outerShdw>
                </a:effectLst>
              </a:rPr>
              <a:t>%</a:t>
            </a:r>
            <a:endParaRPr lang="en-US" sz="1200" b="1" dirty="0">
              <a:solidFill>
                <a:prstClr val="black"/>
              </a:solidFill>
              <a:effectLst>
                <a:outerShdw blurRad="38100" dist="38100" dir="2700000" algn="tl">
                  <a:srgbClr val="000000">
                    <a:alpha val="43137"/>
                  </a:srgbClr>
                </a:outerShdw>
              </a:effectLst>
            </a:endParaRPr>
          </a:p>
        </p:txBody>
      </p:sp>
      <p:cxnSp>
        <p:nvCxnSpPr>
          <p:cNvPr id="15" name="Straight Connector 14"/>
          <p:cNvCxnSpPr/>
          <p:nvPr/>
        </p:nvCxnSpPr>
        <p:spPr>
          <a:xfrm>
            <a:off x="6084168" y="23760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2160" y="2205444"/>
            <a:ext cx="1944216" cy="215444"/>
          </a:xfrm>
          <a:prstGeom prst="rect">
            <a:avLst/>
          </a:prstGeom>
          <a:noFill/>
        </p:spPr>
        <p:txBody>
          <a:bodyPr wrap="square" rtlCol="0">
            <a:spAutoFit/>
          </a:bodyPr>
          <a:lstStyle/>
          <a:p>
            <a:r>
              <a:rPr lang="el-GR" sz="800" i="1" dirty="0">
                <a:solidFill>
                  <a:prstClr val="black"/>
                </a:solidFill>
              </a:rPr>
              <a:t>Ψήφος στις Βουλευτικές 19</a:t>
            </a:r>
            <a:endParaRPr lang="en-US" sz="800" i="1" dirty="0">
              <a:solidFill>
                <a:prstClr val="black"/>
              </a:solidFill>
            </a:endParaRPr>
          </a:p>
        </p:txBody>
      </p:sp>
      <p:cxnSp>
        <p:nvCxnSpPr>
          <p:cNvPr id="17" name="Straight Connector 16"/>
          <p:cNvCxnSpPr/>
          <p:nvPr/>
        </p:nvCxnSpPr>
        <p:spPr>
          <a:xfrm>
            <a:off x="6084168" y="443711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4293096"/>
            <a:ext cx="1728192" cy="215444"/>
          </a:xfrm>
          <a:prstGeom prst="rect">
            <a:avLst/>
          </a:prstGeom>
          <a:noFill/>
        </p:spPr>
        <p:txBody>
          <a:bodyPr wrap="square" rtlCol="0">
            <a:spAutoFit/>
          </a:bodyPr>
          <a:lstStyle/>
          <a:p>
            <a:r>
              <a:rPr lang="el-GR" sz="800" i="1" dirty="0">
                <a:solidFill>
                  <a:prstClr val="black"/>
                </a:solidFill>
              </a:rPr>
              <a:t>Πολιτική </a:t>
            </a:r>
            <a:r>
              <a:rPr lang="el-GR" sz="800" i="1" dirty="0" err="1">
                <a:solidFill>
                  <a:prstClr val="black"/>
                </a:solidFill>
              </a:rPr>
              <a:t>αυτοτοποθέτηση</a:t>
            </a:r>
            <a:endParaRPr lang="en-US" sz="800" i="1" dirty="0">
              <a:solidFill>
                <a:prstClr val="black"/>
              </a:solidFill>
            </a:endParaRPr>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spcBef>
                <a:spcPct val="0"/>
              </a:spcBef>
            </a:pPr>
            <a:fld id="{DE70D37E-C867-47FE-9F10-9260555C453A}" type="slidenum">
              <a:rPr/>
              <a:pPr>
                <a:spcBef>
                  <a:spcPct val="0"/>
                </a:spcBef>
              </a:pPr>
              <a:t>5</a:t>
            </a:fld>
            <a:endParaRPr dirty="0"/>
          </a:p>
        </p:txBody>
      </p:sp>
      <p:sp>
        <p:nvSpPr>
          <p:cNvPr id="21" name="Text Placeholder 4">
            <a:extLst>
              <a:ext uri="{FF2B5EF4-FFF2-40B4-BE49-F238E27FC236}">
                <a16:creationId xmlns:a16="http://schemas.microsoft.com/office/drawing/2014/main" xmlns="" id="{9523C36E-1029-4608-B932-C8150FBE4B8D}"/>
              </a:ext>
            </a:extLst>
          </p:cNvPr>
          <p:cNvSpPr txBox="1">
            <a:spLocks/>
          </p:cNvSpPr>
          <p:nvPr/>
        </p:nvSpPr>
        <p:spPr>
          <a:xfrm>
            <a:off x="396304" y="4032000"/>
            <a:ext cx="4068000"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solidFill>
                  <a:prstClr val="black"/>
                </a:solidFill>
              </a:rPr>
              <a:t>Διαχρονικά στοιχεία          </a:t>
            </a:r>
            <a:endParaRPr lang="en-US" sz="1300" b="1" u="sng" dirty="0">
              <a:solidFill>
                <a:prstClr val="black"/>
              </a:solidFill>
            </a:endParaRPr>
          </a:p>
        </p:txBody>
      </p:sp>
      <p:graphicFrame>
        <p:nvGraphicFramePr>
          <p:cNvPr id="22" name="Content Placeholder 8">
            <a:extLst>
              <a:ext uri="{FF2B5EF4-FFF2-40B4-BE49-F238E27FC236}">
                <a16:creationId xmlns:a16="http://schemas.microsoft.com/office/drawing/2014/main" xmlns="" id="{8A6B63BF-9B67-4608-973B-8149FDA7F34C}"/>
              </a:ext>
            </a:extLst>
          </p:cNvPr>
          <p:cNvGraphicFramePr>
            <a:graphicFrameLocks/>
          </p:cNvGraphicFramePr>
          <p:nvPr>
            <p:extLst>
              <p:ext uri="{D42A27DB-BD31-4B8C-83A1-F6EECF244321}">
                <p14:modId xmlns:p14="http://schemas.microsoft.com/office/powerpoint/2010/main" val="4179079628"/>
              </p:ext>
            </p:extLst>
          </p:nvPr>
        </p:nvGraphicFramePr>
        <p:xfrm>
          <a:off x="395536" y="4273624"/>
          <a:ext cx="4068768" cy="210770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69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264696" cy="1080120"/>
          </a:xfrm>
        </p:spPr>
        <p:txBody>
          <a:bodyPr>
            <a:normAutofit fontScale="90000"/>
          </a:bodyPr>
          <a:lstStyle/>
          <a:p>
            <a:r>
              <a:rPr lang="el-GR" dirty="0"/>
              <a:t>Προσωπική κατάσταση σε σχέση με ένα χρόνο πριν</a:t>
            </a:r>
            <a:br>
              <a:rPr lang="el-GR" dirty="0"/>
            </a:br>
            <a:r>
              <a:rPr lang="el-GR" sz="1600" i="1" dirty="0"/>
              <a:t>‘Εσείς προσωπικά σε σύγκριση με ένα χρόνο πριν, θα λέγατε ότι είστε σε καλύτερη, στην ίδια ή σε χειρότερη θέση;’</a:t>
            </a:r>
            <a:endParaRPr lang="en-US" sz="16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892414180"/>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Ανάλυση</a:t>
            </a:r>
            <a:endParaRPr lang="en-US" sz="1300" b="1" u="sng"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991780652"/>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 Placeholder 4"/>
          <p:cNvSpPr txBox="1">
            <a:spLocks/>
          </p:cNvSpPr>
          <p:nvPr/>
        </p:nvSpPr>
        <p:spPr>
          <a:xfrm>
            <a:off x="396304" y="4032000"/>
            <a:ext cx="4068000" cy="237672"/>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t>Διαχρονικά στοιχεία          </a:t>
            </a:r>
            <a:endParaRPr lang="en-US" sz="1300" b="1" u="sng" dirty="0"/>
          </a:p>
        </p:txBody>
      </p:sp>
      <p:graphicFrame>
        <p:nvGraphicFramePr>
          <p:cNvPr id="12" name="Content Placeholder 8"/>
          <p:cNvGraphicFramePr>
            <a:graphicFrameLocks/>
          </p:cNvGraphicFramePr>
          <p:nvPr>
            <p:extLst>
              <p:ext uri="{D42A27DB-BD31-4B8C-83A1-F6EECF244321}">
                <p14:modId xmlns:p14="http://schemas.microsoft.com/office/powerpoint/2010/main" val="2321190799"/>
              </p:ext>
            </p:extLst>
          </p:nvPr>
        </p:nvGraphicFramePr>
        <p:xfrm>
          <a:off x="395536" y="4273624"/>
          <a:ext cx="4068768" cy="2107704"/>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cxnSp>
        <p:nvCxnSpPr>
          <p:cNvPr id="15" name="Straight Connector 14"/>
          <p:cNvCxnSpPr/>
          <p:nvPr/>
        </p:nvCxnSpPr>
        <p:spPr>
          <a:xfrm>
            <a:off x="6084168" y="2232000"/>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2160" y="2052000"/>
            <a:ext cx="1728192" cy="215444"/>
          </a:xfrm>
          <a:prstGeom prst="rect">
            <a:avLst/>
          </a:prstGeom>
          <a:noFill/>
        </p:spPr>
        <p:txBody>
          <a:bodyPr wrap="square" rtlCol="0">
            <a:spAutoFit/>
          </a:bodyPr>
          <a:lstStyle/>
          <a:p>
            <a:r>
              <a:rPr lang="el-GR" sz="800" i="1" dirty="0"/>
              <a:t>Ηλικία</a:t>
            </a:r>
            <a:endParaRPr lang="en-US" sz="800" i="1" dirty="0"/>
          </a:p>
        </p:txBody>
      </p:sp>
      <p:cxnSp>
        <p:nvCxnSpPr>
          <p:cNvPr id="17" name="Straight Connector 16"/>
          <p:cNvCxnSpPr/>
          <p:nvPr/>
        </p:nvCxnSpPr>
        <p:spPr>
          <a:xfrm>
            <a:off x="6084000" y="4932000"/>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4752000"/>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23" name="TextBox 22"/>
          <p:cNvSpPr txBox="1"/>
          <p:nvPr/>
        </p:nvSpPr>
        <p:spPr>
          <a:xfrm>
            <a:off x="467544" y="6485274"/>
            <a:ext cx="2448272" cy="230832"/>
          </a:xfrm>
          <a:prstGeom prst="rect">
            <a:avLst/>
          </a:prstGeom>
          <a:noFill/>
        </p:spPr>
        <p:txBody>
          <a:bodyPr wrap="square" rtlCol="0">
            <a:spAutoFit/>
          </a:bodyPr>
          <a:lstStyle/>
          <a:p>
            <a:r>
              <a:rPr lang="el-GR" sz="900" b="1" dirty="0">
                <a:solidFill>
                  <a:prstClr val="black"/>
                </a:solidFill>
              </a:rPr>
              <a:t>*  Βάση μικρότερη των 60 ατόμων</a:t>
            </a: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spcBef>
                <a:spcPct val="0"/>
              </a:spcBef>
            </a:pPr>
            <a:fld id="{DE70D37E-C867-47FE-9F10-9260555C453A}" type="slidenum">
              <a:rPr lang="en-GB">
                <a:solidFill>
                  <a:srgbClr val="4E5B6F"/>
                </a:solidFill>
              </a:rPr>
              <a:pPr>
                <a:spcBef>
                  <a:spcPct val="0"/>
                </a:spcBef>
              </a:pPr>
              <a:t>6</a:t>
            </a:fld>
            <a:endParaRPr lang="en-GB" dirty="0">
              <a:solidFill>
                <a:srgbClr val="4E5B6F"/>
              </a:solidFill>
            </a:endParaRPr>
          </a:p>
        </p:txBody>
      </p:sp>
      <p:cxnSp>
        <p:nvCxnSpPr>
          <p:cNvPr id="19" name="Straight Connector 18"/>
          <p:cNvCxnSpPr/>
          <p:nvPr/>
        </p:nvCxnSpPr>
        <p:spPr>
          <a:xfrm>
            <a:off x="6084168" y="3573016"/>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12160" y="3384000"/>
            <a:ext cx="1728192" cy="215444"/>
          </a:xfrm>
          <a:prstGeom prst="rect">
            <a:avLst/>
          </a:prstGeom>
          <a:noFill/>
        </p:spPr>
        <p:txBody>
          <a:bodyPr wrap="square" rtlCol="0">
            <a:spAutoFit/>
          </a:bodyPr>
          <a:lstStyle/>
          <a:p>
            <a:r>
              <a:rPr lang="el-GR" sz="800" i="1" dirty="0"/>
              <a:t>Υποκειμενική κοινωνική ένταξη</a:t>
            </a:r>
            <a:endParaRPr lang="en-US" sz="800" i="1" dirty="0"/>
          </a:p>
        </p:txBody>
      </p:sp>
    </p:spTree>
    <p:extLst>
      <p:ext uri="{BB962C8B-B14F-4D97-AF65-F5344CB8AC3E}">
        <p14:creationId xmlns:p14="http://schemas.microsoft.com/office/powerpoint/2010/main" val="158995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5496" y="116632"/>
            <a:ext cx="6264696" cy="1080120"/>
          </a:xfrm>
        </p:spPr>
        <p:txBody>
          <a:bodyPr>
            <a:normAutofit fontScale="90000"/>
          </a:bodyPr>
          <a:lstStyle/>
          <a:p>
            <a:r>
              <a:rPr lang="el-GR" dirty="0"/>
              <a:t>Σημαντικότερο πρόβλημα της χώρας</a:t>
            </a:r>
            <a:r>
              <a:rPr lang="el-GR" sz="2700" dirty="0"/>
              <a:t/>
            </a:r>
            <a:br>
              <a:rPr lang="el-GR" sz="2700" dirty="0"/>
            </a:br>
            <a:r>
              <a:rPr lang="el-GR" sz="1600" i="1" dirty="0"/>
              <a:t>‘Ποιο νομίζετε ότι  είναι το σημαντικότερο πρόβλημα που αντιμετωπίζει σήμερα η χώρα μας;’</a:t>
            </a:r>
            <a:br>
              <a:rPr lang="el-GR" sz="1600" i="1" dirty="0"/>
            </a:br>
            <a:r>
              <a:rPr lang="el-GR" sz="1600" u="sng" dirty="0"/>
              <a:t>αυθόρμητες αναφορές </a:t>
            </a:r>
            <a:endParaRPr lang="en-US" sz="1600" u="sng"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222260434"/>
              </p:ext>
            </p:extLst>
          </p:nvPr>
        </p:nvGraphicFramePr>
        <p:xfrm>
          <a:off x="107504" y="1841789"/>
          <a:ext cx="5256585" cy="439552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pPr>
              <a:spcBef>
                <a:spcPct val="0"/>
              </a:spcBef>
            </a:pPr>
            <a:fld id="{DE70D37E-C867-47FE-9F10-9260555C453A}" type="slidenum">
              <a:rPr>
                <a:solidFill>
                  <a:srgbClr val="4E5B6F"/>
                </a:solidFill>
              </a:rPr>
              <a:pPr>
                <a:spcBef>
                  <a:spcPct val="0"/>
                </a:spcBef>
              </a:pPr>
              <a:t>7</a:t>
            </a:fld>
            <a:endParaRPr dirty="0">
              <a:solidFill>
                <a:srgbClr val="4E5B6F"/>
              </a:solidFill>
            </a:endParaRPr>
          </a:p>
        </p:txBody>
      </p:sp>
      <p:sp>
        <p:nvSpPr>
          <p:cNvPr id="12" name="Text Placeholder 4"/>
          <p:cNvSpPr>
            <a:spLocks noGrp="1"/>
          </p:cNvSpPr>
          <p:nvPr>
            <p:ph type="body" idx="1"/>
          </p:nvPr>
        </p:nvSpPr>
        <p:spPr>
          <a:xfrm>
            <a:off x="121669" y="1625798"/>
            <a:ext cx="5244834"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sp>
        <p:nvSpPr>
          <p:cNvPr id="19" name="Rectangle 18"/>
          <p:cNvSpPr/>
          <p:nvPr/>
        </p:nvSpPr>
        <p:spPr>
          <a:xfrm>
            <a:off x="106736" y="1340768"/>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solidFill>
                  <a:prstClr val="black"/>
                </a:solidFill>
                <a:effectLst>
                  <a:outerShdw blurRad="38100" dist="38100" dir="2700000" algn="tl">
                    <a:srgbClr val="000000">
                      <a:alpha val="43137"/>
                    </a:srgbClr>
                  </a:outerShdw>
                </a:effectLst>
              </a:rPr>
              <a:t>%</a:t>
            </a:r>
            <a:endParaRPr lang="en-US" sz="1200" b="1" dirty="0">
              <a:solidFill>
                <a:prstClr val="black"/>
              </a:solidFill>
              <a:effectLst>
                <a:outerShdw blurRad="38100" dist="38100" dir="2700000" algn="tl">
                  <a:srgbClr val="000000">
                    <a:alpha val="43137"/>
                  </a:srgbClr>
                </a:outerShdw>
              </a:effectLst>
            </a:endParaRPr>
          </a:p>
        </p:txBody>
      </p:sp>
      <p:sp>
        <p:nvSpPr>
          <p:cNvPr id="8" name="Rectangle 10">
            <a:extLst>
              <a:ext uri="{FF2B5EF4-FFF2-40B4-BE49-F238E27FC236}">
                <a16:creationId xmlns:a16="http://schemas.microsoft.com/office/drawing/2014/main" xmlns="" id="{18F44324-5E69-48AF-9E0F-F05D3C7AE4E4}"/>
              </a:ext>
            </a:extLst>
          </p:cNvPr>
          <p:cNvSpPr/>
          <p:nvPr/>
        </p:nvSpPr>
        <p:spPr>
          <a:xfrm>
            <a:off x="5580112" y="2852936"/>
            <a:ext cx="3384376" cy="1512168"/>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Trebuchet MS"/>
                <a:ea typeface="+mn-ea"/>
                <a:cs typeface="+mn-cs"/>
              </a:rPr>
              <a:t>Αυθόρμητες αναφορές με ποσοστό πάνω από 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sz="1100" b="0" i="0" u="none" strike="noStrike" kern="1200" cap="none" spc="0" normalizeH="0" baseline="0" noProof="0" dirty="0">
                <a:ln>
                  <a:noFill/>
                </a:ln>
                <a:solidFill>
                  <a:prstClr val="white"/>
                </a:solidFill>
                <a:effectLst/>
                <a:uLnTx/>
                <a:uFillTx/>
                <a:latin typeface="Trebuchet MS"/>
                <a:ea typeface="+mn-ea"/>
                <a:cs typeface="+mn-cs"/>
              </a:rPr>
              <a:t>Αναφέρθηκαν με ποσοστό κάτω του 1% </a:t>
            </a:r>
            <a:r>
              <a:rPr lang="el-GR" sz="1100" dirty="0">
                <a:solidFill>
                  <a:prstClr val="white"/>
                </a:solidFill>
                <a:latin typeface="Trebuchet MS"/>
              </a:rPr>
              <a:t>η διεθνής εξάρτηση</a:t>
            </a:r>
            <a:r>
              <a:rPr lang="el-GR" sz="1100" noProof="0" dirty="0">
                <a:solidFill>
                  <a:prstClr val="white"/>
                </a:solidFill>
                <a:latin typeface="Trebuchet MS"/>
              </a:rPr>
              <a:t>, </a:t>
            </a:r>
            <a:r>
              <a:rPr kumimoji="0" lang="el-GR" sz="1100" b="0" i="0" u="none" strike="noStrike" kern="1200" cap="none" spc="0" normalizeH="0" baseline="0" noProof="0" dirty="0">
                <a:ln>
                  <a:noFill/>
                </a:ln>
                <a:solidFill>
                  <a:prstClr val="white"/>
                </a:solidFill>
                <a:effectLst/>
                <a:uLnTx/>
                <a:uFillTx/>
                <a:latin typeface="Trebuchet MS"/>
                <a:ea typeface="+mn-ea"/>
                <a:cs typeface="+mn-cs"/>
              </a:rPr>
              <a:t>η διαφθορά, η έλλειψη τουρισμού, η υπανάπτυξη, το δημογραφικό, η φορολογία, η κρίση αξιών, η εγκληματικότητα, ο</a:t>
            </a:r>
            <a:r>
              <a:rPr kumimoji="0" lang="el-GR" sz="1100" b="0" i="0" u="none" strike="noStrike" kern="1200" cap="none" spc="0" normalizeH="0" noProof="0" dirty="0">
                <a:ln>
                  <a:noFill/>
                </a:ln>
                <a:solidFill>
                  <a:prstClr val="white"/>
                </a:solidFill>
                <a:effectLst/>
                <a:uLnTx/>
                <a:uFillTx/>
                <a:latin typeface="Trebuchet MS"/>
                <a:ea typeface="+mn-ea"/>
                <a:cs typeface="+mn-cs"/>
              </a:rPr>
              <a:t> Δημόσιος Τομέας</a:t>
            </a:r>
            <a:r>
              <a:rPr kumimoji="0" lang="el-GR" sz="1100" b="0" i="0" u="none" strike="noStrike" kern="1200" cap="none" spc="0" normalizeH="0" baseline="0" noProof="0" dirty="0">
                <a:ln>
                  <a:noFill/>
                </a:ln>
                <a:solidFill>
                  <a:prstClr val="white"/>
                </a:solidFill>
                <a:effectLst/>
                <a:uLnTx/>
                <a:uFillTx/>
                <a:latin typeface="Trebuchet MS"/>
                <a:ea typeface="+mn-ea"/>
                <a:cs typeface="+mn-cs"/>
              </a:rPr>
              <a:t> κ.α.</a:t>
            </a:r>
            <a:endParaRPr kumimoji="0" lang="en-US" sz="1100" b="0" i="0" u="none" strike="noStrike" kern="1200" cap="none" spc="0" normalizeH="0" baseline="0" noProof="0" dirty="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403434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xmlns="" id="{98F8758B-3D8F-464B-88C6-EBE13D58F616}"/>
              </a:ext>
            </a:extLst>
          </p:cNvPr>
          <p:cNvSpPr>
            <a:spLocks noGrp="1"/>
          </p:cNvSpPr>
          <p:nvPr>
            <p:ph type="title"/>
          </p:nvPr>
        </p:nvSpPr>
        <p:spPr/>
        <p:txBody>
          <a:bodyPr/>
          <a:lstStyle/>
          <a:p>
            <a:r>
              <a:rPr lang="el-GR" sz="2200" dirty="0">
                <a:solidFill>
                  <a:srgbClr val="00ADDC">
                    <a:lumMod val="75000"/>
                  </a:srgbClr>
                </a:solidFill>
              </a:rPr>
              <a:t>Σημαντικότερο πρόβλημα χώρας</a:t>
            </a:r>
            <a:br>
              <a:rPr lang="el-GR" sz="2200" dirty="0">
                <a:solidFill>
                  <a:srgbClr val="00ADDC">
                    <a:lumMod val="75000"/>
                  </a:srgbClr>
                </a:solidFill>
              </a:rPr>
            </a:br>
            <a:r>
              <a:rPr lang="el-GR" sz="1400" u="sng" dirty="0">
                <a:solidFill>
                  <a:srgbClr val="00ADDC">
                    <a:lumMod val="75000"/>
                  </a:srgbClr>
                </a:solidFill>
              </a:rPr>
              <a:t>Διαχρονικά στοιχεία</a:t>
            </a:r>
            <a:endParaRPr lang="el-GR" dirty="0"/>
          </a:p>
        </p:txBody>
      </p:sp>
      <p:sp>
        <p:nvSpPr>
          <p:cNvPr id="7" name="Θέση αριθμού διαφάνειας 6">
            <a:extLst>
              <a:ext uri="{FF2B5EF4-FFF2-40B4-BE49-F238E27FC236}">
                <a16:creationId xmlns:a16="http://schemas.microsoft.com/office/drawing/2014/main" xmlns="" id="{92979517-5BCA-4F04-9756-4A4F354499E3}"/>
              </a:ext>
            </a:extLst>
          </p:cNvPr>
          <p:cNvSpPr>
            <a:spLocks noGrp="1"/>
          </p:cNvSpPr>
          <p:nvPr>
            <p:ph type="sldNum" sz="quarter" idx="10"/>
          </p:nvPr>
        </p:nvSpPr>
        <p:spPr/>
        <p:txBody>
          <a:bodyPr/>
          <a:lstStyle/>
          <a:p>
            <a:pPr>
              <a:spcBef>
                <a:spcPct val="0"/>
              </a:spcBef>
            </a:pPr>
            <a:fld id="{DE70D37E-C867-47FE-9F10-9260555C453A}" type="slidenum">
              <a:rPr lang="en-GB" smtClean="0"/>
              <a:pPr>
                <a:spcBef>
                  <a:spcPct val="0"/>
                </a:spcBef>
              </a:pPr>
              <a:t>8</a:t>
            </a:fld>
            <a:endParaRPr lang="en-GB" dirty="0"/>
          </a:p>
        </p:txBody>
      </p:sp>
      <p:graphicFrame>
        <p:nvGraphicFramePr>
          <p:cNvPr id="14" name="Πίνακας 14">
            <a:extLst>
              <a:ext uri="{FF2B5EF4-FFF2-40B4-BE49-F238E27FC236}">
                <a16:creationId xmlns:a16="http://schemas.microsoft.com/office/drawing/2014/main" xmlns="" id="{EAA75E37-1C63-4907-ACB8-3FB5831AB98A}"/>
              </a:ext>
            </a:extLst>
          </p:cNvPr>
          <p:cNvGraphicFramePr>
            <a:graphicFrameLocks noGrp="1"/>
          </p:cNvGraphicFramePr>
          <p:nvPr>
            <p:ph idx="1"/>
            <p:extLst>
              <p:ext uri="{D42A27DB-BD31-4B8C-83A1-F6EECF244321}">
                <p14:modId xmlns:p14="http://schemas.microsoft.com/office/powerpoint/2010/main" val="2073951057"/>
              </p:ext>
            </p:extLst>
          </p:nvPr>
        </p:nvGraphicFramePr>
        <p:xfrm>
          <a:off x="99338" y="1533516"/>
          <a:ext cx="9009166" cy="4856703"/>
        </p:xfrm>
        <a:graphic>
          <a:graphicData uri="http://schemas.openxmlformats.org/drawingml/2006/table">
            <a:tbl>
              <a:tblPr firstRow="1" bandRow="1">
                <a:tableStyleId>{5FD0F851-EC5A-4D38-B0AD-8093EC10F338}</a:tableStyleId>
              </a:tblPr>
              <a:tblGrid>
                <a:gridCol w="639341">
                  <a:extLst>
                    <a:ext uri="{9D8B030D-6E8A-4147-A177-3AD203B41FA5}">
                      <a16:colId xmlns:a16="http://schemas.microsoft.com/office/drawing/2014/main" xmlns="" val="2946461154"/>
                    </a:ext>
                  </a:extLst>
                </a:gridCol>
                <a:gridCol w="334793">
                  <a:extLst>
                    <a:ext uri="{9D8B030D-6E8A-4147-A177-3AD203B41FA5}">
                      <a16:colId xmlns:a16="http://schemas.microsoft.com/office/drawing/2014/main" xmlns="" val="1628317889"/>
                    </a:ext>
                  </a:extLst>
                </a:gridCol>
                <a:gridCol w="334793">
                  <a:extLst>
                    <a:ext uri="{9D8B030D-6E8A-4147-A177-3AD203B41FA5}">
                      <a16:colId xmlns:a16="http://schemas.microsoft.com/office/drawing/2014/main" xmlns="" val="386718674"/>
                    </a:ext>
                  </a:extLst>
                </a:gridCol>
                <a:gridCol w="334793">
                  <a:extLst>
                    <a:ext uri="{9D8B030D-6E8A-4147-A177-3AD203B41FA5}">
                      <a16:colId xmlns:a16="http://schemas.microsoft.com/office/drawing/2014/main" xmlns="" val="624296507"/>
                    </a:ext>
                  </a:extLst>
                </a:gridCol>
                <a:gridCol w="334793">
                  <a:extLst>
                    <a:ext uri="{9D8B030D-6E8A-4147-A177-3AD203B41FA5}">
                      <a16:colId xmlns:a16="http://schemas.microsoft.com/office/drawing/2014/main" xmlns="" val="1275068005"/>
                    </a:ext>
                  </a:extLst>
                </a:gridCol>
                <a:gridCol w="334793">
                  <a:extLst>
                    <a:ext uri="{9D8B030D-6E8A-4147-A177-3AD203B41FA5}">
                      <a16:colId xmlns:a16="http://schemas.microsoft.com/office/drawing/2014/main" xmlns="" val="1591352322"/>
                    </a:ext>
                  </a:extLst>
                </a:gridCol>
                <a:gridCol w="334793">
                  <a:extLst>
                    <a:ext uri="{9D8B030D-6E8A-4147-A177-3AD203B41FA5}">
                      <a16:colId xmlns:a16="http://schemas.microsoft.com/office/drawing/2014/main" xmlns="" val="1804161259"/>
                    </a:ext>
                  </a:extLst>
                </a:gridCol>
                <a:gridCol w="334793">
                  <a:extLst>
                    <a:ext uri="{9D8B030D-6E8A-4147-A177-3AD203B41FA5}">
                      <a16:colId xmlns:a16="http://schemas.microsoft.com/office/drawing/2014/main" xmlns="" val="2731423530"/>
                    </a:ext>
                  </a:extLst>
                </a:gridCol>
                <a:gridCol w="334793">
                  <a:extLst>
                    <a:ext uri="{9D8B030D-6E8A-4147-A177-3AD203B41FA5}">
                      <a16:colId xmlns:a16="http://schemas.microsoft.com/office/drawing/2014/main" xmlns="" val="2672666800"/>
                    </a:ext>
                  </a:extLst>
                </a:gridCol>
                <a:gridCol w="334793">
                  <a:extLst>
                    <a:ext uri="{9D8B030D-6E8A-4147-A177-3AD203B41FA5}">
                      <a16:colId xmlns:a16="http://schemas.microsoft.com/office/drawing/2014/main" xmlns="" val="705367479"/>
                    </a:ext>
                  </a:extLst>
                </a:gridCol>
                <a:gridCol w="334793">
                  <a:extLst>
                    <a:ext uri="{9D8B030D-6E8A-4147-A177-3AD203B41FA5}">
                      <a16:colId xmlns:a16="http://schemas.microsoft.com/office/drawing/2014/main" xmlns="" val="823897956"/>
                    </a:ext>
                  </a:extLst>
                </a:gridCol>
                <a:gridCol w="334793">
                  <a:extLst>
                    <a:ext uri="{9D8B030D-6E8A-4147-A177-3AD203B41FA5}">
                      <a16:colId xmlns:a16="http://schemas.microsoft.com/office/drawing/2014/main" xmlns="" val="2197208625"/>
                    </a:ext>
                  </a:extLst>
                </a:gridCol>
                <a:gridCol w="334793">
                  <a:extLst>
                    <a:ext uri="{9D8B030D-6E8A-4147-A177-3AD203B41FA5}">
                      <a16:colId xmlns:a16="http://schemas.microsoft.com/office/drawing/2014/main" xmlns="" val="3348836524"/>
                    </a:ext>
                  </a:extLst>
                </a:gridCol>
                <a:gridCol w="334793">
                  <a:extLst>
                    <a:ext uri="{9D8B030D-6E8A-4147-A177-3AD203B41FA5}">
                      <a16:colId xmlns:a16="http://schemas.microsoft.com/office/drawing/2014/main" xmlns="" val="4089542672"/>
                    </a:ext>
                  </a:extLst>
                </a:gridCol>
                <a:gridCol w="334793">
                  <a:extLst>
                    <a:ext uri="{9D8B030D-6E8A-4147-A177-3AD203B41FA5}">
                      <a16:colId xmlns:a16="http://schemas.microsoft.com/office/drawing/2014/main" xmlns="" val="1537421117"/>
                    </a:ext>
                  </a:extLst>
                </a:gridCol>
                <a:gridCol w="334793">
                  <a:extLst>
                    <a:ext uri="{9D8B030D-6E8A-4147-A177-3AD203B41FA5}">
                      <a16:colId xmlns:a16="http://schemas.microsoft.com/office/drawing/2014/main" xmlns="" val="1765967082"/>
                    </a:ext>
                  </a:extLst>
                </a:gridCol>
                <a:gridCol w="334793">
                  <a:extLst>
                    <a:ext uri="{9D8B030D-6E8A-4147-A177-3AD203B41FA5}">
                      <a16:colId xmlns:a16="http://schemas.microsoft.com/office/drawing/2014/main" xmlns="" val="3525216274"/>
                    </a:ext>
                  </a:extLst>
                </a:gridCol>
                <a:gridCol w="334793">
                  <a:extLst>
                    <a:ext uri="{9D8B030D-6E8A-4147-A177-3AD203B41FA5}">
                      <a16:colId xmlns:a16="http://schemas.microsoft.com/office/drawing/2014/main" xmlns="" val="219453369"/>
                    </a:ext>
                  </a:extLst>
                </a:gridCol>
                <a:gridCol w="334793">
                  <a:extLst>
                    <a:ext uri="{9D8B030D-6E8A-4147-A177-3AD203B41FA5}">
                      <a16:colId xmlns:a16="http://schemas.microsoft.com/office/drawing/2014/main" xmlns="" val="3910960501"/>
                    </a:ext>
                  </a:extLst>
                </a:gridCol>
                <a:gridCol w="334793">
                  <a:extLst>
                    <a:ext uri="{9D8B030D-6E8A-4147-A177-3AD203B41FA5}">
                      <a16:colId xmlns:a16="http://schemas.microsoft.com/office/drawing/2014/main" xmlns="" val="624166647"/>
                    </a:ext>
                  </a:extLst>
                </a:gridCol>
                <a:gridCol w="334793">
                  <a:extLst>
                    <a:ext uri="{9D8B030D-6E8A-4147-A177-3AD203B41FA5}">
                      <a16:colId xmlns:a16="http://schemas.microsoft.com/office/drawing/2014/main" xmlns="" val="3150878896"/>
                    </a:ext>
                  </a:extLst>
                </a:gridCol>
                <a:gridCol w="334793">
                  <a:extLst>
                    <a:ext uri="{9D8B030D-6E8A-4147-A177-3AD203B41FA5}">
                      <a16:colId xmlns:a16="http://schemas.microsoft.com/office/drawing/2014/main" xmlns="" val="3061101438"/>
                    </a:ext>
                  </a:extLst>
                </a:gridCol>
                <a:gridCol w="334793">
                  <a:extLst>
                    <a:ext uri="{9D8B030D-6E8A-4147-A177-3AD203B41FA5}">
                      <a16:colId xmlns:a16="http://schemas.microsoft.com/office/drawing/2014/main" xmlns="" val="3506528510"/>
                    </a:ext>
                  </a:extLst>
                </a:gridCol>
                <a:gridCol w="334793">
                  <a:extLst>
                    <a:ext uri="{9D8B030D-6E8A-4147-A177-3AD203B41FA5}">
                      <a16:colId xmlns:a16="http://schemas.microsoft.com/office/drawing/2014/main" xmlns="" val="3360180751"/>
                    </a:ext>
                  </a:extLst>
                </a:gridCol>
                <a:gridCol w="334793">
                  <a:extLst>
                    <a:ext uri="{9D8B030D-6E8A-4147-A177-3AD203B41FA5}">
                      <a16:colId xmlns:a16="http://schemas.microsoft.com/office/drawing/2014/main" xmlns="" val="732235494"/>
                    </a:ext>
                  </a:extLst>
                </a:gridCol>
                <a:gridCol w="334793">
                  <a:extLst>
                    <a:ext uri="{9D8B030D-6E8A-4147-A177-3AD203B41FA5}">
                      <a16:colId xmlns:a16="http://schemas.microsoft.com/office/drawing/2014/main" xmlns="" val="4285228362"/>
                    </a:ext>
                  </a:extLst>
                </a:gridCol>
              </a:tblGrid>
              <a:tr h="359150">
                <a:tc>
                  <a:txBody>
                    <a:bodyPr/>
                    <a:lstStyle/>
                    <a:p>
                      <a:pPr algn="ctr"/>
                      <a:endParaRPr lang="el-GR" sz="700" b="1" dirty="0"/>
                    </a:p>
                  </a:txBody>
                  <a:tcPr anchor="ctr"/>
                </a:tc>
                <a:tc>
                  <a:txBody>
                    <a:bodyPr/>
                    <a:lstStyle/>
                    <a:p>
                      <a:pPr algn="ctr"/>
                      <a:r>
                        <a:rPr lang="el-GR" sz="600" dirty="0"/>
                        <a:t>Ιαν-18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Φεβ-18 </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Μαρ-18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Απρ-18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Μάι-18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Ιουν-18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Σεπ-18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Οκτ-18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Νοε-18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Δεκ-18</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Ιαν-19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Φεβ-19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Μαρ-19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Απρ-19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Σεπ-19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Οκτ-19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Νοε-19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Δεκ-19</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Ιαν-20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Φεβ-20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Μαρ-20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Απρ-20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Μάι-20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Ιούν-20</a:t>
                      </a:r>
                      <a:endParaRPr lang="en-US" sz="6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600" dirty="0"/>
                        <a:t>Σεπ-20</a:t>
                      </a:r>
                      <a:endParaRPr lang="en-US" sz="600" dirty="0"/>
                    </a:p>
                  </a:txBody>
                  <a:tcPr anchor="ctr"/>
                </a:tc>
                <a:extLst>
                  <a:ext uri="{0D108BD9-81ED-4DB2-BD59-A6C34878D82A}">
                    <a16:rowId xmlns:a16="http://schemas.microsoft.com/office/drawing/2014/main" xmlns="" val="1312869628"/>
                  </a:ext>
                </a:extLst>
              </a:tr>
              <a:tr h="222311">
                <a:tc>
                  <a:txBody>
                    <a:bodyPr/>
                    <a:lstStyle/>
                    <a:p>
                      <a:pPr algn="r" fontAlgn="ctr"/>
                      <a:r>
                        <a:rPr lang="el-GR" sz="700" b="1" i="0" u="none" strike="noStrike" dirty="0">
                          <a:solidFill>
                            <a:srgbClr val="000000"/>
                          </a:solidFill>
                          <a:effectLst/>
                          <a:latin typeface="Trebuchet MS"/>
                        </a:rPr>
                        <a:t>Ιατρική περίθαλψη-Επιδημία </a:t>
                      </a:r>
                      <a:r>
                        <a:rPr lang="el-GR" sz="700" b="1" i="0" u="none" strike="noStrike" dirty="0" err="1">
                          <a:solidFill>
                            <a:srgbClr val="000000"/>
                          </a:solidFill>
                          <a:effectLst/>
                          <a:latin typeface="Trebuchet MS"/>
                        </a:rPr>
                        <a:t>κορωνοϊού</a:t>
                      </a:r>
                      <a:endParaRPr lang="el-GR" sz="700" b="1" i="0" u="none" strike="noStrike" dirty="0">
                        <a:solidFill>
                          <a:srgbClr val="000000"/>
                        </a:solidFill>
                        <a:effectLst/>
                        <a:latin typeface="Trebuchet MS"/>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a:rPr>
                        <a:t>49</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40</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20</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14</a:t>
                      </a:r>
                    </a:p>
                  </a:txBody>
                  <a:tcPr marL="9525" marR="9525" marT="9525" marB="0" anchor="ctr"/>
                </a:tc>
                <a:tc>
                  <a:txBody>
                    <a:bodyPr/>
                    <a:lstStyle/>
                    <a:p>
                      <a:pPr algn="ctr" fontAlgn="ctr"/>
                      <a:r>
                        <a:rPr lang="el-GR" sz="900" b="1" i="0" u="none" strike="noStrike" dirty="0">
                          <a:solidFill>
                            <a:schemeClr val="accent1"/>
                          </a:solidFill>
                          <a:effectLst/>
                          <a:latin typeface="Trebuchet MS" panose="020B0603020202020204" pitchFamily="34" charset="0"/>
                        </a:rPr>
                        <a:t>33</a:t>
                      </a:r>
                    </a:p>
                  </a:txBody>
                  <a:tcPr marL="9525" marR="9525" marT="9525" marB="0" anchor="ctr"/>
                </a:tc>
                <a:extLst>
                  <a:ext uri="{0D108BD9-81ED-4DB2-BD59-A6C34878D82A}">
                    <a16:rowId xmlns:a16="http://schemas.microsoft.com/office/drawing/2014/main" xmlns="" val="2604736056"/>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Οικονομία</a:t>
                      </a: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44</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r>
                        <a:rPr lang="en-US" sz="900" b="1" i="0" u="none" strike="noStrike" dirty="0">
                          <a:solidFill>
                            <a:srgbClr val="000000"/>
                          </a:solidFill>
                          <a:effectLst/>
                          <a:latin typeface="Trebuchet MS" panose="020B0603020202020204" pitchFamily="34" charset="0"/>
                        </a:rPr>
                        <a:t>2</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37</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39</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40</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46</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38</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39</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40</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43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38</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28</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28</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27</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25</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25</a:t>
                      </a:r>
                    </a:p>
                  </a:txBody>
                  <a:tcPr marL="9525" marR="9525" marT="9525" marB="0" anchor="ctr"/>
                </a:tc>
                <a:tc>
                  <a:txBody>
                    <a:bodyPr/>
                    <a:lstStyle/>
                    <a:p>
                      <a:pPr algn="ctr" fontAlgn="ctr"/>
                      <a:r>
                        <a:rPr lang="el-GR" sz="900" b="1" i="0" u="none" strike="noStrike" dirty="0">
                          <a:solidFill>
                            <a:schemeClr val="tx1"/>
                          </a:solidFill>
                          <a:effectLst/>
                          <a:latin typeface="Trebuchet MS"/>
                        </a:rPr>
                        <a:t>13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41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40</a:t>
                      </a:r>
                    </a:p>
                  </a:txBody>
                  <a:tcPr marL="9525" marR="9525" marT="9525" marB="0" anchor="ctr"/>
                </a:tc>
                <a:tc>
                  <a:txBody>
                    <a:bodyPr/>
                    <a:lstStyle/>
                    <a:p>
                      <a:pPr algn="ctr" fontAlgn="ctr"/>
                      <a:r>
                        <a:rPr lang="el-GR" sz="900" b="1" i="0" u="none" strike="noStrike" dirty="0">
                          <a:solidFill>
                            <a:srgbClr val="FF0000"/>
                          </a:solidFill>
                          <a:effectLst/>
                          <a:latin typeface="Trebuchet MS" panose="020B0603020202020204" pitchFamily="34" charset="0"/>
                        </a:rPr>
                        <a:t>28</a:t>
                      </a:r>
                    </a:p>
                  </a:txBody>
                  <a:tcPr marL="9525" marR="9525" marT="9525" marB="0" anchor="ctr"/>
                </a:tc>
                <a:extLst>
                  <a:ext uri="{0D108BD9-81ED-4DB2-BD59-A6C34878D82A}">
                    <a16:rowId xmlns:a16="http://schemas.microsoft.com/office/drawing/2014/main" xmlns="" val="1386844112"/>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Εξωτερική πολιτική</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13</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8</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7</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17</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9</a:t>
                      </a:r>
                    </a:p>
                  </a:txBody>
                  <a:tcPr marL="9525" marR="9525" marT="9525" marB="0" anchor="ctr"/>
                </a:tc>
                <a:tc>
                  <a:txBody>
                    <a:bodyPr/>
                    <a:lstStyle/>
                    <a:p>
                      <a:pPr algn="ctr" fontAlgn="ctr"/>
                      <a:r>
                        <a:rPr lang="el-GR" sz="900" b="1" i="0" u="none" strike="noStrike" dirty="0">
                          <a:solidFill>
                            <a:schemeClr val="tx1"/>
                          </a:solidFill>
                          <a:effectLst/>
                          <a:latin typeface="Trebuchet MS"/>
                        </a:rPr>
                        <a:t>7</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6</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7</a:t>
                      </a:r>
                    </a:p>
                  </a:txBody>
                  <a:tcPr marL="9525" marR="9525" marT="9525" marB="0" anchor="ctr"/>
                </a:tc>
                <a:tc>
                  <a:txBody>
                    <a:bodyPr/>
                    <a:lstStyle/>
                    <a:p>
                      <a:pPr algn="ctr" fontAlgn="ctr"/>
                      <a:r>
                        <a:rPr lang="el-GR" sz="900" b="1" i="0" u="none" strike="noStrike">
                          <a:solidFill>
                            <a:srgbClr val="000000"/>
                          </a:solidFill>
                          <a:effectLst/>
                          <a:latin typeface="Trebuchet MS" panose="020B0603020202020204" pitchFamily="34" charset="0"/>
                        </a:rPr>
                        <a:t>11</a:t>
                      </a:r>
                    </a:p>
                  </a:txBody>
                  <a:tcPr marL="9525" marR="9525" marT="9525" marB="0" anchor="ctr"/>
                </a:tc>
                <a:extLst>
                  <a:ext uri="{0D108BD9-81ED-4DB2-BD59-A6C34878D82A}">
                    <a16:rowId xmlns:a16="http://schemas.microsoft.com/office/drawing/2014/main" xmlns="" val="367246168"/>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Ανεργία</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16</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20</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18</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17</a:t>
                      </a:r>
                    </a:p>
                  </a:txBody>
                  <a:tcPr marL="9525" marR="9525" marT="9525" marB="0" anchor="ctr"/>
                </a:tc>
                <a:tc>
                  <a:txBody>
                    <a:bodyPr/>
                    <a:lstStyle/>
                    <a:p>
                      <a:pPr algn="ctr" fontAlgn="ctr"/>
                      <a:r>
                        <a:rPr lang="el-GR" sz="900" b="1" i="0" u="none" strike="noStrike">
                          <a:solidFill>
                            <a:srgbClr val="000000"/>
                          </a:solidFill>
                          <a:effectLst/>
                          <a:latin typeface="Trebuchet MS" panose="020B0603020202020204" pitchFamily="34" charset="0"/>
                        </a:rPr>
                        <a:t>19</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20</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16</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14</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15</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14</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13</a:t>
                      </a:r>
                    </a:p>
                  </a:txBody>
                  <a:tcPr marL="9525" marR="9525" marT="9525" marB="0" anchor="ctr"/>
                </a:tc>
                <a:tc>
                  <a:txBody>
                    <a:bodyPr/>
                    <a:lstStyle/>
                    <a:p>
                      <a:pPr algn="ctr" fontAlgn="ctr"/>
                      <a:r>
                        <a:rPr lang="el-GR" sz="900" b="1" i="0" u="none" strike="noStrike" dirty="0">
                          <a:solidFill>
                            <a:schemeClr val="tx1"/>
                          </a:solidFill>
                          <a:effectLst/>
                          <a:latin typeface="Trebuchet MS"/>
                        </a:rPr>
                        <a:t>5</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9</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14</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16</a:t>
                      </a:r>
                    </a:p>
                  </a:txBody>
                  <a:tcPr marL="9525" marR="9525" marT="9525" marB="0" anchor="ctr"/>
                </a:tc>
                <a:tc>
                  <a:txBody>
                    <a:bodyPr/>
                    <a:lstStyle/>
                    <a:p>
                      <a:pPr algn="ctr" fontAlgn="ctr"/>
                      <a:r>
                        <a:rPr lang="el-GR" sz="900" b="1" i="0" u="none" strike="noStrike" dirty="0">
                          <a:solidFill>
                            <a:srgbClr val="FF0000"/>
                          </a:solidFill>
                          <a:effectLst/>
                          <a:latin typeface="Trebuchet MS" panose="020B0603020202020204" pitchFamily="34" charset="0"/>
                        </a:rPr>
                        <a:t>9</a:t>
                      </a:r>
                    </a:p>
                  </a:txBody>
                  <a:tcPr marL="9525" marR="9525" marT="9525" marB="0" anchor="ctr"/>
                </a:tc>
                <a:extLst>
                  <a:ext uri="{0D108BD9-81ED-4DB2-BD59-A6C34878D82A}">
                    <a16:rowId xmlns:a16="http://schemas.microsoft.com/office/drawing/2014/main" xmlns="" val="2187318251"/>
                  </a:ext>
                </a:extLst>
              </a:tr>
              <a:tr h="300533">
                <a:tc>
                  <a:txBody>
                    <a:bodyPr/>
                    <a:lstStyle/>
                    <a:p>
                      <a:pPr algn="r" rtl="0" fontAlgn="b"/>
                      <a:r>
                        <a:rPr lang="el-GR" sz="700" b="1" i="0" u="none" strike="noStrike" dirty="0">
                          <a:solidFill>
                            <a:srgbClr val="000000"/>
                          </a:solidFill>
                          <a:effectLst/>
                          <a:latin typeface="Trebuchet MS" panose="020B0603020202020204" pitchFamily="34" charset="0"/>
                        </a:rPr>
                        <a:t>Προσφυγικό/</a:t>
                      </a:r>
                      <a:r>
                        <a:rPr lang="en-US" sz="700" b="1" i="0" u="none" strike="noStrike" dirty="0">
                          <a:solidFill>
                            <a:srgbClr val="000000"/>
                          </a:solidFill>
                          <a:effectLst/>
                          <a:latin typeface="Trebuchet MS" panose="020B0603020202020204" pitchFamily="34" charset="0"/>
                        </a:rPr>
                        <a:t> </a:t>
                      </a:r>
                      <a:r>
                        <a:rPr lang="el-GR" sz="700" b="1" i="0" u="none" strike="noStrike" dirty="0" err="1">
                          <a:solidFill>
                            <a:srgbClr val="000000"/>
                          </a:solidFill>
                          <a:effectLst/>
                          <a:latin typeface="Trebuchet MS" panose="020B0603020202020204" pitchFamily="34" charset="0"/>
                        </a:rPr>
                        <a:t>Μεταναστευτι</a:t>
                      </a:r>
                      <a:endParaRPr lang="el-GR" sz="700" b="1" i="0" u="none" strike="noStrike" dirty="0">
                        <a:solidFill>
                          <a:srgbClr val="000000"/>
                        </a:solidFill>
                        <a:effectLst/>
                        <a:latin typeface="Trebuchet MS" panose="020B0603020202020204" pitchFamily="34" charset="0"/>
                      </a:endParaRPr>
                    </a:p>
                    <a:p>
                      <a:pPr algn="r" rtl="0" fontAlgn="b"/>
                      <a:r>
                        <a:rPr lang="el-GR" sz="700" b="1" i="0" u="none" strike="noStrike" dirty="0" err="1">
                          <a:solidFill>
                            <a:srgbClr val="000000"/>
                          </a:solidFill>
                          <a:effectLst/>
                          <a:latin typeface="Trebuchet MS" panose="020B0603020202020204" pitchFamily="34" charset="0"/>
                        </a:rPr>
                        <a:t>κό</a:t>
                      </a:r>
                      <a:endParaRPr lang="el-GR" sz="7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8</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25</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32</a:t>
                      </a:r>
                    </a:p>
                  </a:txBody>
                  <a:tcPr marL="9525" marR="9525" marT="9525" marB="0" anchor="ctr"/>
                </a:tc>
                <a:tc>
                  <a:txBody>
                    <a:bodyPr/>
                    <a:lstStyle/>
                    <a:p>
                      <a:pPr algn="ctr" fontAlgn="ctr"/>
                      <a:r>
                        <a:rPr lang="el-GR" sz="900" b="1" i="0" u="none" strike="noStrike" dirty="0">
                          <a:solidFill>
                            <a:schemeClr val="tx1"/>
                          </a:solidFill>
                          <a:effectLst/>
                          <a:latin typeface="Trebuchet MS"/>
                        </a:rPr>
                        <a:t>16</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8</a:t>
                      </a:r>
                    </a:p>
                  </a:txBody>
                  <a:tcPr marL="9525" marR="9525" marT="9525" marB="0" anchor="ctr"/>
                </a:tc>
                <a:tc>
                  <a:txBody>
                    <a:bodyPr/>
                    <a:lstStyle/>
                    <a:p>
                      <a:pPr algn="ctr" fontAlgn="ctr"/>
                      <a:r>
                        <a:rPr lang="el-GR" sz="900" b="1" i="0" u="none" strike="noStrike">
                          <a:solidFill>
                            <a:schemeClr val="tx1"/>
                          </a:solidFill>
                          <a:effectLst/>
                          <a:latin typeface="Trebuchet MS" panose="020B0603020202020204" pitchFamily="34" charset="0"/>
                        </a:rPr>
                        <a:t>7</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9</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7</a:t>
                      </a:r>
                    </a:p>
                  </a:txBody>
                  <a:tcPr marL="9525" marR="9525" marT="9525" marB="0" anchor="ctr"/>
                </a:tc>
                <a:extLst>
                  <a:ext uri="{0D108BD9-81ED-4DB2-BD59-A6C34878D82A}">
                    <a16:rowId xmlns:a16="http://schemas.microsoft.com/office/drawing/2014/main" xmlns="" val="1541074165"/>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Πολιτικοί-Πολιτικό σύστημα</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9</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13</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10</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9</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8</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10</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9</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9</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chemeClr val="tx1"/>
                          </a:solidFill>
                          <a:effectLst/>
                          <a:latin typeface="Trebuchet MS"/>
                        </a:rPr>
                        <a:t>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a:solidFill>
                            <a:srgbClr val="000000"/>
                          </a:solidFill>
                          <a:effectLst/>
                          <a:latin typeface="Trebuchet MS" panose="020B0603020202020204" pitchFamily="34" charset="0"/>
                        </a:rPr>
                        <a:t>4</a:t>
                      </a:r>
                    </a:p>
                  </a:txBody>
                  <a:tcPr marL="9525" marR="9525" marT="9525" marB="0" anchor="ctr"/>
                </a:tc>
                <a:extLst>
                  <a:ext uri="{0D108BD9-81ED-4DB2-BD59-A6C34878D82A}">
                    <a16:rowId xmlns:a16="http://schemas.microsoft.com/office/drawing/2014/main" xmlns="" val="674538289"/>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Παιδεία</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extLst>
                  <a:ext uri="{0D108BD9-81ED-4DB2-BD59-A6C34878D82A}">
                    <a16:rowId xmlns:a16="http://schemas.microsoft.com/office/drawing/2014/main" xmlns="" val="2853961767"/>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Δημόσιος τομέας</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fontAlgn="ctr"/>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algn="ctr" fontAlgn="ctr"/>
                      <a:r>
                        <a:rPr lang="el-GR" sz="900" b="1" i="0" u="none" strike="noStrike">
                          <a:solidFill>
                            <a:schemeClr val="tx1"/>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endParaRPr lang="el-GR" sz="900" b="1" i="0" u="none" strike="noStrike" dirty="0">
                        <a:solidFill>
                          <a:srgbClr val="000000"/>
                        </a:solidFill>
                        <a:effectLst/>
                        <a:latin typeface="Trebuchet MS" panose="020B0603020202020204" pitchFamily="34" charset="0"/>
                      </a:endParaRPr>
                    </a:p>
                  </a:txBody>
                  <a:tcPr marL="9525" marR="9525" marT="9525" marB="0" anchor="ctr"/>
                </a:tc>
                <a:extLst>
                  <a:ext uri="{0D108BD9-81ED-4DB2-BD59-A6C34878D82A}">
                    <a16:rowId xmlns:a16="http://schemas.microsoft.com/office/drawing/2014/main" xmlns="" val="3187863328"/>
                  </a:ext>
                </a:extLst>
              </a:tr>
              <a:tr h="444030">
                <a:tc>
                  <a:txBody>
                    <a:bodyPr/>
                    <a:lstStyle/>
                    <a:p>
                      <a:pPr algn="r" rtl="0" fontAlgn="b"/>
                      <a:r>
                        <a:rPr lang="el-GR" sz="700" b="1" i="0" u="none" strike="noStrike" dirty="0">
                          <a:solidFill>
                            <a:srgbClr val="000000"/>
                          </a:solidFill>
                          <a:effectLst/>
                          <a:latin typeface="Trebuchet MS" panose="020B0603020202020204" pitchFamily="34" charset="0"/>
                        </a:rPr>
                        <a:t>Έλλειψη επενδύσεων/</a:t>
                      </a:r>
                      <a:r>
                        <a:rPr lang="en-US" sz="700" b="1" i="0" u="none" strike="noStrike" dirty="0">
                          <a:solidFill>
                            <a:srgbClr val="000000"/>
                          </a:solidFill>
                          <a:effectLst/>
                          <a:latin typeface="Trebuchet MS" panose="020B0603020202020204" pitchFamily="34" charset="0"/>
                        </a:rPr>
                        <a:t> </a:t>
                      </a:r>
                      <a:r>
                        <a:rPr lang="el-GR" sz="700" b="1" i="0" u="none" strike="noStrike" dirty="0">
                          <a:solidFill>
                            <a:srgbClr val="000000"/>
                          </a:solidFill>
                          <a:effectLst/>
                          <a:latin typeface="Trebuchet MS" panose="020B0603020202020204" pitchFamily="34" charset="0"/>
                        </a:rPr>
                        <a:t>Υπανάπτυξη</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a:t>
                      </a:r>
                    </a:p>
                  </a:txBody>
                  <a:tcPr marL="9525" marR="9525" marT="9525" marB="0" anchor="ctr"/>
                </a:tc>
                <a:extLst>
                  <a:ext uri="{0D108BD9-81ED-4DB2-BD59-A6C34878D82A}">
                    <a16:rowId xmlns:a16="http://schemas.microsoft.com/office/drawing/2014/main" xmlns="" val="523937362"/>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Εγκληματικό</a:t>
                      </a:r>
                    </a:p>
                    <a:p>
                      <a:pPr algn="r" rtl="0" fontAlgn="b"/>
                      <a:r>
                        <a:rPr lang="el-GR" sz="700" b="1" i="0" u="none" strike="noStrike" dirty="0" err="1">
                          <a:solidFill>
                            <a:srgbClr val="000000"/>
                          </a:solidFill>
                          <a:effectLst/>
                          <a:latin typeface="Trebuchet MS" panose="020B0603020202020204" pitchFamily="34" charset="0"/>
                        </a:rPr>
                        <a:t>τητα</a:t>
                      </a:r>
                      <a:endParaRPr lang="el-GR" sz="7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3897531097"/>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Κρίση αξιών</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4</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2</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1246213780"/>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Δημογραφικό</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1565358721"/>
                  </a:ext>
                </a:extLst>
              </a:tr>
              <a:tr h="288120">
                <a:tc>
                  <a:txBody>
                    <a:bodyPr/>
                    <a:lstStyle/>
                    <a:p>
                      <a:pPr algn="r" rtl="0" fontAlgn="b"/>
                      <a:r>
                        <a:rPr lang="el-GR" sz="700" b="1" i="0" u="none" strike="noStrike" dirty="0">
                          <a:solidFill>
                            <a:srgbClr val="000000"/>
                          </a:solidFill>
                          <a:effectLst/>
                          <a:latin typeface="Trebuchet MS" panose="020B0603020202020204" pitchFamily="34" charset="0"/>
                        </a:rPr>
                        <a:t>Φορολογία</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4194319721"/>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Διαφθορά</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4049850719"/>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Διεθνής εξάρτηση</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a:t>
                      </a: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chemeClr val="tx1"/>
                          </a:solidFill>
                          <a:effectLst/>
                          <a:latin typeface="Trebuchet MS" panose="020B0603020202020204" pitchFamily="34" charset="0"/>
                        </a:rPr>
                        <a:t>*</a:t>
                      </a: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endPar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l-GR" sz="900" b="1" i="0" u="none" strike="noStrike" kern="1200" cap="none" spc="0" normalizeH="0" baseline="0" noProof="0" dirty="0">
                          <a:ln>
                            <a:noFill/>
                          </a:ln>
                          <a:solidFill>
                            <a:schemeClr val="tx1"/>
                          </a:solidFill>
                          <a:effectLst/>
                          <a:uLnTx/>
                          <a:uFillTx/>
                          <a:latin typeface="Trebuchet MS" panose="020B0603020202020204" pitchFamily="34" charset="0"/>
                          <a:ea typeface="+mn-ea"/>
                          <a:cs typeface="+mn-cs"/>
                        </a:rPr>
                        <a:t>*</a:t>
                      </a:r>
                    </a:p>
                  </a:txBody>
                  <a:tcPr marL="9525" marR="9525" marT="9525" marB="0" anchor="ctr"/>
                </a:tc>
                <a:extLst>
                  <a:ext uri="{0D108BD9-81ED-4DB2-BD59-A6C34878D82A}">
                    <a16:rowId xmlns:a16="http://schemas.microsoft.com/office/drawing/2014/main" xmlns="" val="3969310726"/>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Άλλο</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8</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5</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8</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8</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9</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6</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4</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3</a:t>
                      </a: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5</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5</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6</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5</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4</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rgbClr val="000000"/>
                          </a:solidFill>
                          <a:effectLst/>
                          <a:latin typeface="Trebuchet MS" panose="020B0603020202020204" pitchFamily="34" charset="0"/>
                        </a:rPr>
                        <a:t>6</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8</a:t>
                      </a:r>
                    </a:p>
                  </a:txBody>
                  <a:tcPr marL="9525" marR="9525" marT="9525" marB="0" anchor="ctr"/>
                </a:tc>
                <a:tc>
                  <a:txBody>
                    <a:bodyPr/>
                    <a:lstStyle/>
                    <a:p>
                      <a:pPr algn="ctr" fontAlgn="ctr"/>
                      <a:r>
                        <a:rPr lang="el-GR" sz="900" b="1" i="0" u="none" strike="noStrike" dirty="0">
                          <a:solidFill>
                            <a:schemeClr val="tx1"/>
                          </a:solidFill>
                          <a:effectLst/>
                          <a:latin typeface="Trebuchet MS"/>
                        </a:rPr>
                        <a:t>5</a:t>
                      </a:r>
                    </a:p>
                  </a:txBody>
                  <a:tcPr marL="9525" marR="9525" marT="9525" marB="0" anchor="ctr"/>
                </a:tc>
                <a:tc>
                  <a:txBody>
                    <a:bodyPr/>
                    <a:lstStyle/>
                    <a:p>
                      <a:pPr algn="ctr" fontAlgn="ctr"/>
                      <a:r>
                        <a:rPr lang="el-GR" sz="900" b="1" i="0" u="none" strike="noStrike" dirty="0">
                          <a:solidFill>
                            <a:schemeClr val="tx1"/>
                          </a:solidFill>
                          <a:effectLst/>
                          <a:latin typeface="Trebuchet MS"/>
                        </a:rPr>
                        <a:t>6</a:t>
                      </a:r>
                    </a:p>
                  </a:txBody>
                  <a:tcPr marL="9525" marR="9525" marT="9525" marB="0" anchor="ctr"/>
                </a:tc>
                <a:tc>
                  <a:txBody>
                    <a:bodyPr/>
                    <a:lstStyle/>
                    <a:p>
                      <a:pPr algn="ctr" fontAlgn="ctr"/>
                      <a:r>
                        <a:rPr lang="el-GR" sz="900" b="1" i="0" u="none" strike="noStrike" dirty="0">
                          <a:solidFill>
                            <a:schemeClr val="tx1"/>
                          </a:solidFill>
                          <a:effectLst/>
                          <a:latin typeface="Trebuchet MS"/>
                        </a:rPr>
                        <a:t>6</a:t>
                      </a:r>
                    </a:p>
                  </a:txBody>
                  <a:tcPr marL="9525" marR="9525" marT="9525" marB="0" anchor="ctr"/>
                </a:tc>
                <a:tc>
                  <a:txBody>
                    <a:bodyPr/>
                    <a:lstStyle/>
                    <a:p>
                      <a:pPr algn="ctr" fontAlgn="ctr"/>
                      <a:r>
                        <a:rPr lang="en-US" sz="900" b="1" i="0" u="none" strike="noStrike" dirty="0">
                          <a:solidFill>
                            <a:schemeClr val="tx1"/>
                          </a:solidFill>
                          <a:effectLst/>
                          <a:latin typeface="Trebuchet MS"/>
                        </a:rPr>
                        <a:t>7</a:t>
                      </a:r>
                      <a:endParaRPr lang="el-GR" sz="900" b="1" i="0" u="none" strike="noStrike" dirty="0">
                        <a:solidFill>
                          <a:schemeClr val="tx1"/>
                        </a:solidFill>
                        <a:effectLst/>
                        <a:latin typeface="Trebuchet MS"/>
                      </a:endParaRPr>
                    </a:p>
                  </a:txBody>
                  <a:tcPr marL="9525" marR="9525" marT="9525" marB="0" anchor="ctr"/>
                </a:tc>
                <a:tc>
                  <a:txBody>
                    <a:bodyPr/>
                    <a:lstStyle/>
                    <a:p>
                      <a:pPr algn="ctr" fontAlgn="ctr"/>
                      <a:r>
                        <a:rPr lang="el-GR" sz="900" b="1" i="0" u="none" strike="noStrike" dirty="0">
                          <a:solidFill>
                            <a:schemeClr val="tx1"/>
                          </a:solidFill>
                          <a:effectLst/>
                          <a:latin typeface="Trebuchet MS"/>
                        </a:rPr>
                        <a:t>5</a:t>
                      </a:r>
                    </a:p>
                  </a:txBody>
                  <a:tcPr marL="9525" marR="9525" marT="9525" marB="0" anchor="ctr"/>
                </a:tc>
                <a:extLst>
                  <a:ext uri="{0D108BD9-81ED-4DB2-BD59-A6C34878D82A}">
                    <a16:rowId xmlns:a16="http://schemas.microsoft.com/office/drawing/2014/main" xmlns="" val="2343630615"/>
                  </a:ext>
                </a:extLst>
              </a:tr>
              <a:tr h="222311">
                <a:tc>
                  <a:txBody>
                    <a:bodyPr/>
                    <a:lstStyle/>
                    <a:p>
                      <a:pPr algn="r" rtl="0" fontAlgn="b"/>
                      <a:r>
                        <a:rPr lang="el-GR" sz="700" b="1" i="0" u="none" strike="noStrike" dirty="0">
                          <a:solidFill>
                            <a:srgbClr val="000000"/>
                          </a:solidFill>
                          <a:effectLst/>
                          <a:latin typeface="Trebuchet MS" panose="020B0603020202020204" pitchFamily="34" charset="0"/>
                        </a:rPr>
                        <a:t>ΔΓ/ΔΑ</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n-US" sz="900" b="1" i="0" u="none" strike="noStrike" dirty="0">
                          <a:solidFill>
                            <a:srgbClr val="000000"/>
                          </a:solidFill>
                          <a:effectLst/>
                          <a:latin typeface="Trebuchet MS" panose="020B0603020202020204" pitchFamily="34" charset="0"/>
                        </a:rPr>
                        <a:t>3</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rtl="0" fontAlgn="b"/>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2</a:t>
                      </a:r>
                    </a:p>
                  </a:txBody>
                  <a:tcPr marL="9525" marR="9525" marT="9525" marB="0" anchor="ctr"/>
                </a:tc>
                <a:tc>
                  <a:txBody>
                    <a:bodyPr/>
                    <a:lstStyle/>
                    <a:p>
                      <a:pPr algn="ctr" fontAlgn="ctr"/>
                      <a:r>
                        <a:rPr lang="el-GR" sz="900" b="1" i="0" u="none" strike="noStrike" dirty="0">
                          <a:solidFill>
                            <a:srgbClr val="000000"/>
                          </a:solidFill>
                          <a:effectLst/>
                          <a:latin typeface="Trebuchet MS" panose="020B0603020202020204" pitchFamily="34" charset="0"/>
                        </a:rPr>
                        <a:t>1</a:t>
                      </a: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1</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chemeClr val="tx1"/>
                          </a:solidFill>
                          <a:effectLst/>
                          <a:latin typeface="Trebuchet MS" panose="020B0603020202020204" pitchFamily="34" charset="0"/>
                        </a:rPr>
                        <a:t>*</a:t>
                      </a:r>
                      <a:endParaRPr lang="el-GR" sz="900" b="1" i="0" u="none" strike="noStrike" dirty="0">
                        <a:solidFill>
                          <a:schemeClr val="tx1"/>
                        </a:solidFill>
                        <a:effectLst/>
                        <a:latin typeface="Trebuchet MS" panose="020B0603020202020204" pitchFamily="34" charset="0"/>
                      </a:endParaRPr>
                    </a:p>
                  </a:txBody>
                  <a:tcPr marL="9525" marR="9525" marT="9525" marB="0" anchor="ctr"/>
                </a:tc>
                <a:tc>
                  <a:txBody>
                    <a:bodyPr/>
                    <a:lstStyle/>
                    <a:p>
                      <a:pPr algn="ctr" fontAlgn="ctr"/>
                      <a:r>
                        <a:rPr lang="en-US" sz="900" b="1" i="0" u="none" strike="noStrike" dirty="0">
                          <a:solidFill>
                            <a:srgbClr val="000000"/>
                          </a:solidFill>
                          <a:effectLst/>
                          <a:latin typeface="Trebuchet MS" panose="020B0603020202020204" pitchFamily="34" charset="0"/>
                        </a:rPr>
                        <a:t>1</a:t>
                      </a:r>
                      <a:endParaRPr lang="el-GR" sz="900" b="1" i="0" u="none" strike="noStrike" dirty="0">
                        <a:solidFill>
                          <a:srgbClr val="000000"/>
                        </a:solidFill>
                        <a:effectLst/>
                        <a:latin typeface="Trebuchet MS" panose="020B0603020202020204" pitchFamily="34" charset="0"/>
                      </a:endParaRPr>
                    </a:p>
                  </a:txBody>
                  <a:tcPr marL="9525" marR="9525" marT="9525" marB="0" anchor="ctr"/>
                </a:tc>
                <a:tc>
                  <a:txBody>
                    <a:bodyPr/>
                    <a:lstStyle/>
                    <a:p>
                      <a:pPr algn="ctr" fontAlgn="ctr"/>
                      <a:r>
                        <a:rPr lang="el-GR" sz="900" b="1" i="0" u="none" strike="noStrike" dirty="0">
                          <a:solidFill>
                            <a:schemeClr val="tx1"/>
                          </a:solidFill>
                          <a:effectLst/>
                          <a:latin typeface="Trebuchet MS" panose="020B0603020202020204" pitchFamily="34" charset="0"/>
                        </a:rPr>
                        <a:t>1</a:t>
                      </a:r>
                    </a:p>
                  </a:txBody>
                  <a:tcPr marL="9525" marR="9525" marT="9525" marB="0" anchor="ctr"/>
                </a:tc>
                <a:tc>
                  <a:txBody>
                    <a:bodyPr/>
                    <a:lstStyle/>
                    <a:p>
                      <a:pPr algn="ctr" fontAlgn="ctr"/>
                      <a:r>
                        <a:rPr lang="el-GR" sz="900" b="1" i="0" u="none" strike="noStrike" dirty="0">
                          <a:solidFill>
                            <a:schemeClr val="tx1"/>
                          </a:solidFill>
                          <a:effectLst/>
                          <a:latin typeface="Trebuchet MS"/>
                        </a:rPr>
                        <a:t>1</a:t>
                      </a:r>
                    </a:p>
                  </a:txBody>
                  <a:tcPr marL="9525" marR="9525" marT="9525" marB="0" anchor="ctr"/>
                </a:tc>
                <a:tc>
                  <a:txBody>
                    <a:bodyPr/>
                    <a:lstStyle/>
                    <a:p>
                      <a:pPr algn="ctr" fontAlgn="ctr"/>
                      <a:r>
                        <a:rPr lang="el-GR" sz="900" b="1" i="0" u="none" strike="noStrike" dirty="0">
                          <a:solidFill>
                            <a:schemeClr val="tx1"/>
                          </a:solidFill>
                          <a:effectLst/>
                          <a:latin typeface="Trebuchet MS"/>
                        </a:rPr>
                        <a:t>1</a:t>
                      </a:r>
                    </a:p>
                  </a:txBody>
                  <a:tcPr marL="9525" marR="9525" marT="9525" marB="0" anchor="ctr"/>
                </a:tc>
                <a:tc>
                  <a:txBody>
                    <a:bodyPr/>
                    <a:lstStyle/>
                    <a:p>
                      <a:pPr algn="ctr" fontAlgn="ctr"/>
                      <a:r>
                        <a:rPr lang="el-GR" sz="900" b="1" i="0" u="none" strike="noStrike" dirty="0">
                          <a:solidFill>
                            <a:schemeClr val="tx1"/>
                          </a:solidFill>
                          <a:effectLst/>
                          <a:latin typeface="Trebuchet MS"/>
                        </a:rPr>
                        <a:t>1</a:t>
                      </a:r>
                    </a:p>
                  </a:txBody>
                  <a:tcPr marL="9525" marR="9525" marT="9525" marB="0" anchor="ctr"/>
                </a:tc>
                <a:tc>
                  <a:txBody>
                    <a:bodyPr/>
                    <a:lstStyle/>
                    <a:p>
                      <a:pPr algn="ctr" fontAlgn="ctr"/>
                      <a:r>
                        <a:rPr lang="en-US" sz="900" b="1" i="0" u="none" strike="noStrike" dirty="0">
                          <a:solidFill>
                            <a:schemeClr val="tx1"/>
                          </a:solidFill>
                          <a:effectLst/>
                          <a:latin typeface="Trebuchet MS"/>
                        </a:rPr>
                        <a:t>2</a:t>
                      </a:r>
                      <a:endParaRPr lang="el-GR" sz="900" b="1" i="0" u="none" strike="noStrike" dirty="0">
                        <a:solidFill>
                          <a:schemeClr val="tx1"/>
                        </a:solidFill>
                        <a:effectLst/>
                        <a:latin typeface="Trebuchet MS"/>
                      </a:endParaRPr>
                    </a:p>
                  </a:txBody>
                  <a:tcPr marL="9525" marR="9525" marT="9525" marB="0" anchor="ctr"/>
                </a:tc>
                <a:tc>
                  <a:txBody>
                    <a:bodyPr/>
                    <a:lstStyle/>
                    <a:p>
                      <a:pPr algn="ctr" fontAlgn="ctr"/>
                      <a:r>
                        <a:rPr lang="el-GR" sz="900" b="1" i="0" u="none" strike="noStrike" dirty="0">
                          <a:solidFill>
                            <a:schemeClr val="tx1"/>
                          </a:solidFill>
                          <a:effectLst/>
                          <a:latin typeface="Trebuchet MS"/>
                        </a:rPr>
                        <a:t>1</a:t>
                      </a:r>
                    </a:p>
                  </a:txBody>
                  <a:tcPr marL="9525" marR="9525" marT="9525" marB="0" anchor="ctr"/>
                </a:tc>
                <a:extLst>
                  <a:ext uri="{0D108BD9-81ED-4DB2-BD59-A6C34878D82A}">
                    <a16:rowId xmlns:a16="http://schemas.microsoft.com/office/drawing/2014/main" xmlns="" val="3542038051"/>
                  </a:ext>
                </a:extLst>
              </a:tr>
            </a:tbl>
          </a:graphicData>
        </a:graphic>
      </p:graphicFrame>
      <p:sp>
        <p:nvSpPr>
          <p:cNvPr id="16" name="Rectangle 11">
            <a:extLst>
              <a:ext uri="{FF2B5EF4-FFF2-40B4-BE49-F238E27FC236}">
                <a16:creationId xmlns:a16="http://schemas.microsoft.com/office/drawing/2014/main" xmlns="" id="{798F79B3-4B5D-4DBF-B9A6-987B51B5B94A}"/>
              </a:ext>
            </a:extLst>
          </p:cNvPr>
          <p:cNvSpPr/>
          <p:nvPr/>
        </p:nvSpPr>
        <p:spPr>
          <a:xfrm>
            <a:off x="107504" y="6624736"/>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solidFill>
                  <a:prstClr val="black"/>
                </a:solidFill>
                <a:effectLst>
                  <a:outerShdw blurRad="38100" dist="38100" dir="2700000" algn="tl">
                    <a:srgbClr val="000000">
                      <a:alpha val="43137"/>
                    </a:srgbClr>
                  </a:outerShdw>
                </a:effectLst>
              </a:rPr>
              <a:t>%</a:t>
            </a:r>
            <a:endParaRPr lang="en-US" sz="1200" b="1" dirty="0">
              <a:solidFill>
                <a:prstClr val="black"/>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9646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96" y="116632"/>
            <a:ext cx="6264696" cy="1080120"/>
          </a:xfrm>
        </p:spPr>
        <p:txBody>
          <a:bodyPr/>
          <a:lstStyle/>
          <a:p>
            <a:r>
              <a:rPr lang="el-GR" sz="2200" dirty="0"/>
              <a:t>Αξιολόγηση Κυβέρνησης</a:t>
            </a:r>
            <a:r>
              <a:rPr lang="el-GR" dirty="0"/>
              <a:t/>
            </a:r>
            <a:br>
              <a:rPr lang="el-GR" dirty="0"/>
            </a:br>
            <a:r>
              <a:rPr lang="el-GR" sz="1400" i="1" dirty="0"/>
              <a:t>‘Ποια είναι η εντύπωση σας για το έργο της Κυβέρνησης μέχρι σήμερα; Θετική ή αρνητική;’</a:t>
            </a:r>
            <a:endParaRPr lang="en-US" sz="1400" i="1" dirty="0"/>
          </a:p>
        </p:txBody>
      </p:sp>
      <p:sp>
        <p:nvSpPr>
          <p:cNvPr id="5" name="Text Placeholder 4"/>
          <p:cNvSpPr>
            <a:spLocks noGrp="1"/>
          </p:cNvSpPr>
          <p:nvPr>
            <p:ph type="body" idx="1"/>
          </p:nvPr>
        </p:nvSpPr>
        <p:spPr>
          <a:xfrm>
            <a:off x="395536" y="1340800"/>
            <a:ext cx="4068000" cy="215992"/>
          </a:xfrm>
          <a:solidFill>
            <a:schemeClr val="accent1">
              <a:lumMod val="20000"/>
              <a:lumOff val="80000"/>
              <a:alpha val="35000"/>
            </a:schemeClr>
          </a:solidFill>
          <a:ln>
            <a:noFill/>
          </a:ln>
        </p:spPr>
        <p:txBody>
          <a:bodyPr anchor="ctr">
            <a:noAutofit/>
          </a:bodyPr>
          <a:lstStyle/>
          <a:p>
            <a:r>
              <a:rPr lang="el-GR" sz="1300" b="1" u="sng" dirty="0"/>
              <a:t>Σύνολο  </a:t>
            </a:r>
            <a:r>
              <a:rPr lang="el-GR" sz="1200" b="1" u="sng" dirty="0"/>
              <a:t>         </a:t>
            </a:r>
            <a:endParaRPr lang="en-US" sz="1200" b="1" u="sng"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421696673"/>
              </p:ext>
            </p:extLst>
          </p:nvPr>
        </p:nvGraphicFramePr>
        <p:xfrm>
          <a:off x="403352" y="1556792"/>
          <a:ext cx="4053904" cy="240568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Placeholder 6"/>
          <p:cNvSpPr>
            <a:spLocks noGrp="1"/>
          </p:cNvSpPr>
          <p:nvPr>
            <p:ph type="body" sz="quarter" idx="3"/>
          </p:nvPr>
        </p:nvSpPr>
        <p:spPr>
          <a:xfrm>
            <a:off x="4634681" y="1340768"/>
            <a:ext cx="4401815" cy="216024"/>
          </a:xfrm>
          <a:solidFill>
            <a:schemeClr val="accent1">
              <a:lumMod val="20000"/>
              <a:lumOff val="80000"/>
              <a:alpha val="35000"/>
            </a:schemeClr>
          </a:solidFill>
        </p:spPr>
        <p:txBody>
          <a:bodyPr anchor="ctr">
            <a:noAutofit/>
          </a:bodyPr>
          <a:lstStyle/>
          <a:p>
            <a:r>
              <a:rPr lang="el-GR" sz="1300" b="1" u="sng" dirty="0"/>
              <a:t>Πολιτική προέλευση</a:t>
            </a:r>
            <a:endParaRPr lang="en-US" sz="1300" b="1" u="sng" dirty="0"/>
          </a:p>
        </p:txBody>
      </p:sp>
      <p:graphicFrame>
        <p:nvGraphicFramePr>
          <p:cNvPr id="10" name="Content Placeholder 9"/>
          <p:cNvGraphicFramePr>
            <a:graphicFrameLocks noGrp="1"/>
          </p:cNvGraphicFramePr>
          <p:nvPr>
            <p:ph sz="quarter" idx="4"/>
            <p:extLst>
              <p:ext uri="{D42A27DB-BD31-4B8C-83A1-F6EECF244321}">
                <p14:modId xmlns:p14="http://schemas.microsoft.com/office/powerpoint/2010/main" val="1355492148"/>
              </p:ext>
            </p:extLst>
          </p:nvPr>
        </p:nvGraphicFramePr>
        <p:xfrm>
          <a:off x="4644008" y="1556792"/>
          <a:ext cx="4392488" cy="4824537"/>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p:cNvSpPr/>
          <p:nvPr/>
        </p:nvSpPr>
        <p:spPr>
          <a:xfrm>
            <a:off x="35496" y="6597352"/>
            <a:ext cx="360808" cy="18864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sz="1200" b="1" dirty="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p:txBody>
      </p:sp>
      <p:cxnSp>
        <p:nvCxnSpPr>
          <p:cNvPr id="15" name="Straight Connector 14"/>
          <p:cNvCxnSpPr/>
          <p:nvPr/>
        </p:nvCxnSpPr>
        <p:spPr>
          <a:xfrm>
            <a:off x="6084168" y="2385444"/>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12160" y="2205444"/>
            <a:ext cx="1728192" cy="215444"/>
          </a:xfrm>
          <a:prstGeom prst="rect">
            <a:avLst/>
          </a:prstGeom>
          <a:noFill/>
        </p:spPr>
        <p:txBody>
          <a:bodyPr wrap="square" rtlCol="0">
            <a:spAutoFit/>
          </a:bodyPr>
          <a:lstStyle/>
          <a:p>
            <a:r>
              <a:rPr lang="el-GR" sz="800" i="1" dirty="0"/>
              <a:t>Ψήφος στις Βουλευτικές 19</a:t>
            </a:r>
            <a:endParaRPr lang="en-US" sz="800" i="1" dirty="0"/>
          </a:p>
        </p:txBody>
      </p:sp>
      <p:cxnSp>
        <p:nvCxnSpPr>
          <p:cNvPr id="17" name="Straight Connector 16"/>
          <p:cNvCxnSpPr/>
          <p:nvPr/>
        </p:nvCxnSpPr>
        <p:spPr>
          <a:xfrm>
            <a:off x="6084168" y="4436532"/>
            <a:ext cx="2880320" cy="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12160" y="4293096"/>
            <a:ext cx="1728192" cy="215444"/>
          </a:xfrm>
          <a:prstGeom prst="rect">
            <a:avLst/>
          </a:prstGeom>
          <a:noFill/>
        </p:spPr>
        <p:txBody>
          <a:bodyPr wrap="square" rtlCol="0">
            <a:spAutoFit/>
          </a:bodyPr>
          <a:lstStyle/>
          <a:p>
            <a:r>
              <a:rPr lang="el-GR" sz="800" i="1" dirty="0"/>
              <a:t>Πολιτική </a:t>
            </a:r>
            <a:r>
              <a:rPr lang="el-GR" sz="800" i="1" dirty="0" err="1"/>
              <a:t>αυτοτοποθέτηση</a:t>
            </a:r>
            <a:endParaRPr lang="en-US" sz="800" i="1" dirty="0"/>
          </a:p>
        </p:txBody>
      </p:sp>
      <p:sp>
        <p:nvSpPr>
          <p:cNvPr id="23" name="TextBox 22"/>
          <p:cNvSpPr txBox="1"/>
          <p:nvPr/>
        </p:nvSpPr>
        <p:spPr>
          <a:xfrm>
            <a:off x="467544" y="6485274"/>
            <a:ext cx="2448272" cy="369332"/>
          </a:xfrm>
          <a:prstGeom prst="rect">
            <a:avLst/>
          </a:prstGeom>
          <a:noFill/>
        </p:spPr>
        <p:txBody>
          <a:bodyPr wrap="square" rtlCol="0">
            <a:spAutoFit/>
          </a:bodyPr>
          <a:lstStyle/>
          <a:p>
            <a:r>
              <a:rPr lang="el-GR" sz="900" b="1" dirty="0">
                <a:solidFill>
                  <a:prstClr val="black"/>
                </a:solidFill>
              </a:rPr>
              <a:t>*  Βάση μικρότερη των 60 ατόμων</a:t>
            </a:r>
          </a:p>
          <a:p>
            <a:r>
              <a:rPr lang="el-GR" sz="900" b="1" dirty="0">
                <a:solidFill>
                  <a:prstClr val="black"/>
                </a:solidFill>
              </a:rPr>
              <a:t>** Λευκό/Άκυρο/Δεν ψήφισαν/ΔΑ</a:t>
            </a:r>
            <a:endParaRPr lang="en-US" sz="900" b="1" dirty="0">
              <a:solidFill>
                <a:prstClr val="black"/>
              </a:solidFill>
            </a:endParaRPr>
          </a:p>
        </p:txBody>
      </p:sp>
      <p:sp>
        <p:nvSpPr>
          <p:cNvPr id="24" name="Slide Number Placeholder 6"/>
          <p:cNvSpPr>
            <a:spLocks noGrp="1"/>
          </p:cNvSpPr>
          <p:nvPr>
            <p:ph type="sldNum" sz="quarter" idx="4294967295"/>
          </p:nvPr>
        </p:nvSpPr>
        <p:spPr>
          <a:xfrm>
            <a:off x="8388424" y="6453336"/>
            <a:ext cx="720080" cy="365125"/>
          </a:xfrm>
          <a:prstGeom prst="rect">
            <a:avLst/>
          </a:prstGeom>
        </p:spPr>
        <p:txBody>
          <a:bodyPr/>
          <a:lstStyle/>
          <a:p>
            <a:pPr algn="ctr">
              <a:spcBef>
                <a:spcPct val="0"/>
              </a:spcBef>
            </a:pPr>
            <a:fld id="{DE70D37E-C867-47FE-9F10-9260555C453A}" type="slidenum">
              <a:rPr lang="en-GB">
                <a:solidFill>
                  <a:srgbClr val="4E5B6F"/>
                </a:solidFill>
              </a:rPr>
              <a:pPr algn="ctr">
                <a:spcBef>
                  <a:spcPct val="0"/>
                </a:spcBef>
              </a:pPr>
              <a:t>9</a:t>
            </a:fld>
            <a:endParaRPr lang="en-GB" dirty="0">
              <a:solidFill>
                <a:srgbClr val="4E5B6F"/>
              </a:solidFill>
            </a:endParaRPr>
          </a:p>
        </p:txBody>
      </p:sp>
      <p:sp>
        <p:nvSpPr>
          <p:cNvPr id="21" name="Text Placeholder 4">
            <a:extLst>
              <a:ext uri="{FF2B5EF4-FFF2-40B4-BE49-F238E27FC236}">
                <a16:creationId xmlns:a16="http://schemas.microsoft.com/office/drawing/2014/main" xmlns="" id="{671F5CC1-BA9F-4219-82F4-F78C2FBE7833}"/>
              </a:ext>
            </a:extLst>
          </p:cNvPr>
          <p:cNvSpPr txBox="1">
            <a:spLocks/>
          </p:cNvSpPr>
          <p:nvPr/>
        </p:nvSpPr>
        <p:spPr>
          <a:xfrm>
            <a:off x="360817" y="4149079"/>
            <a:ext cx="4097274" cy="241623"/>
          </a:xfrm>
          <a:prstGeom prst="rect">
            <a:avLst/>
          </a:prstGeom>
          <a:solidFill>
            <a:schemeClr val="accent1">
              <a:lumMod val="20000"/>
              <a:lumOff val="80000"/>
              <a:alpha val="35000"/>
            </a:schemeClr>
          </a:solidFill>
          <a:ln>
            <a:noFill/>
          </a:ln>
        </p:spPr>
        <p:txBody>
          <a:bodyPr vert="horz" lIns="91440" tIns="45720" rIns="91440" bIns="45720" rtlCol="0" anchor="ctr">
            <a:noAutofit/>
          </a:bodyPr>
          <a:lstStyle>
            <a:lvl1pPr marL="0" indent="0" algn="l" defTabSz="914400" rtl="0" eaLnBrk="1" latinLnBrk="0" hangingPunct="1">
              <a:spcBef>
                <a:spcPct val="20000"/>
              </a:spcBef>
              <a:buFont typeface="Arial" pitchFamily="34" charset="0"/>
              <a:buNone/>
              <a:defRPr sz="2400" b="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l-GR" sz="1300" b="1" u="sng" dirty="0">
                <a:solidFill>
                  <a:prstClr val="black"/>
                </a:solidFill>
              </a:rPr>
              <a:t>Διαχρονικά στοιχεία</a:t>
            </a:r>
            <a:endParaRPr lang="en-US" sz="1300" b="1" u="sng" dirty="0">
              <a:solidFill>
                <a:prstClr val="black"/>
              </a:solidFill>
            </a:endParaRPr>
          </a:p>
        </p:txBody>
      </p:sp>
      <p:graphicFrame>
        <p:nvGraphicFramePr>
          <p:cNvPr id="22" name="Content Placeholder 8">
            <a:extLst>
              <a:ext uri="{FF2B5EF4-FFF2-40B4-BE49-F238E27FC236}">
                <a16:creationId xmlns:a16="http://schemas.microsoft.com/office/drawing/2014/main" xmlns="" id="{555734DA-6C0E-4740-9847-4B1940C90FC6}"/>
              </a:ext>
            </a:extLst>
          </p:cNvPr>
          <p:cNvGraphicFramePr>
            <a:graphicFrameLocks/>
          </p:cNvGraphicFramePr>
          <p:nvPr>
            <p:extLst>
              <p:ext uri="{D42A27DB-BD31-4B8C-83A1-F6EECF244321}">
                <p14:modId xmlns:p14="http://schemas.microsoft.com/office/powerpoint/2010/main" val="3637399471"/>
              </p:ext>
            </p:extLst>
          </p:nvPr>
        </p:nvGraphicFramePr>
        <p:xfrm>
          <a:off x="359982" y="4390703"/>
          <a:ext cx="4097274" cy="19906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22516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4E5B6F"/>
      </a:dk2>
      <a:lt2>
        <a:srgbClr val="D6ECFF"/>
      </a:lt2>
      <a:accent1>
        <a:srgbClr val="00ADDC"/>
      </a:accent1>
      <a:accent2>
        <a:srgbClr val="FEB80A"/>
      </a:accent2>
      <a:accent3>
        <a:srgbClr val="EA157A"/>
      </a:accent3>
      <a:accent4>
        <a:srgbClr val="BFBFBF"/>
      </a:accent4>
      <a:accent5>
        <a:srgbClr val="738AC8"/>
      </a:accent5>
      <a:accent6>
        <a:srgbClr val="1AB39F"/>
      </a:accent6>
      <a:hlink>
        <a:srgbClr val="C00000"/>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Custom 6">
      <a:dk1>
        <a:sysClr val="windowText" lastClr="000000"/>
      </a:dk1>
      <a:lt1>
        <a:sysClr val="window" lastClr="FFFFFF"/>
      </a:lt1>
      <a:dk2>
        <a:srgbClr val="4E5B6F"/>
      </a:dk2>
      <a:lt2>
        <a:srgbClr val="D6ECFF"/>
      </a:lt2>
      <a:accent1>
        <a:srgbClr val="00ADDC"/>
      </a:accent1>
      <a:accent2>
        <a:srgbClr val="FEB80A"/>
      </a:accent2>
      <a:accent3>
        <a:srgbClr val="EA157A"/>
      </a:accent3>
      <a:accent4>
        <a:srgbClr val="BFBFBF"/>
      </a:accent4>
      <a:accent5>
        <a:srgbClr val="738AC8"/>
      </a:accent5>
      <a:accent6>
        <a:srgbClr val="1AB39F"/>
      </a:accent6>
      <a:hlink>
        <a:srgbClr val="C00000"/>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Custom 6">
      <a:dk1>
        <a:sysClr val="windowText" lastClr="000000"/>
      </a:dk1>
      <a:lt1>
        <a:sysClr val="window" lastClr="FFFFFF"/>
      </a:lt1>
      <a:dk2>
        <a:srgbClr val="4E5B6F"/>
      </a:dk2>
      <a:lt2>
        <a:srgbClr val="D6ECFF"/>
      </a:lt2>
      <a:accent1>
        <a:srgbClr val="00ADDC"/>
      </a:accent1>
      <a:accent2>
        <a:srgbClr val="FEB80A"/>
      </a:accent2>
      <a:accent3>
        <a:srgbClr val="EA157A"/>
      </a:accent3>
      <a:accent4>
        <a:srgbClr val="BFBFBF"/>
      </a:accent4>
      <a:accent5>
        <a:srgbClr val="738AC8"/>
      </a:accent5>
      <a:accent6>
        <a:srgbClr val="1AB39F"/>
      </a:accent6>
      <a:hlink>
        <a:srgbClr val="C00000"/>
      </a:hlink>
      <a:folHlink>
        <a:srgbClr val="5F7791"/>
      </a:folHlink>
    </a:clrScheme>
    <a:fontScheme name="Custom 1">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4B9C7E47127CF448BD99AE254E8B559F" ma:contentTypeVersion="5" ma:contentTypeDescription="Δημιουργία νέου εγγράφου" ma:contentTypeScope="" ma:versionID="e70336e07c694156f5cd3ee02df0f526">
  <xsd:schema xmlns:xsd="http://www.w3.org/2001/XMLSchema" xmlns:xs="http://www.w3.org/2001/XMLSchema" xmlns:p="http://schemas.microsoft.com/office/2006/metadata/properties" xmlns:ns3="1a574add-eb6f-47b4-ab5c-b4b5e959aa65" xmlns:ns4="6779727f-315e-477d-a271-ab6437e70901" targetNamespace="http://schemas.microsoft.com/office/2006/metadata/properties" ma:root="true" ma:fieldsID="2534ef6830a92e9de045d1c1d131ee3a" ns3:_="" ns4:_="">
    <xsd:import namespace="1a574add-eb6f-47b4-ab5c-b4b5e959aa65"/>
    <xsd:import namespace="6779727f-315e-477d-a271-ab6437e7090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574add-eb6f-47b4-ab5c-b4b5e959a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79727f-315e-477d-a271-ab6437e70901" elementFormDefault="qualified">
    <xsd:import namespace="http://schemas.microsoft.com/office/2006/documentManagement/types"/>
    <xsd:import namespace="http://schemas.microsoft.com/office/infopath/2007/PartnerControls"/>
    <xsd:element name="SharedWithUsers" ma:index="10"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Κοινή χρήση με λεπτομέρειες" ma:internalName="SharedWithDetails" ma:readOnly="true">
      <xsd:simpleType>
        <xsd:restriction base="dms:Note">
          <xsd:maxLength value="255"/>
        </xsd:restriction>
      </xsd:simpleType>
    </xsd:element>
    <xsd:element name="SharingHintHash" ma:index="12" nillable="true" ma:displayName="Κοινή χρήση κατακερματισμού υπόδειξης"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B24CE8-D61C-400F-89C8-427D94631578}">
  <ds:schemaRefs>
    <ds:schemaRef ds:uri="http://schemas.microsoft.com/sharepoint/v3/contenttype/forms"/>
  </ds:schemaRefs>
</ds:datastoreItem>
</file>

<file path=customXml/itemProps2.xml><?xml version="1.0" encoding="utf-8"?>
<ds:datastoreItem xmlns:ds="http://schemas.openxmlformats.org/officeDocument/2006/customXml" ds:itemID="{936409E4-ADED-4241-BE1E-D367E64CC9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574add-eb6f-47b4-ab5c-b4b5e959aa65"/>
    <ds:schemaRef ds:uri="6779727f-315e-477d-a271-ab6437e709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F7E415D-896F-4A7A-8383-DA6FFDF25D76}">
  <ds:schemaRefs>
    <ds:schemaRef ds:uri="http://schemas.microsoft.com/office/infopath/2007/PartnerControls"/>
    <ds:schemaRef ds:uri="http://schemas.microsoft.com/office/2006/metadata/properties"/>
    <ds:schemaRef ds:uri="http://purl.org/dc/terms/"/>
    <ds:schemaRef ds:uri="6779727f-315e-477d-a271-ab6437e70901"/>
    <ds:schemaRef ds:uri="http://schemas.openxmlformats.org/package/2006/metadata/core-properties"/>
    <ds:schemaRef ds:uri="http://schemas.microsoft.com/office/2006/documentManagement/types"/>
    <ds:schemaRef ds:uri="http://purl.org/dc/elements/1.1/"/>
    <ds:schemaRef ds:uri="http://purl.org/dc/dcmitype/"/>
    <ds:schemaRef ds:uri="1a574add-eb6f-47b4-ab5c-b4b5e959aa6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40470</TotalTime>
  <Words>2392</Words>
  <Application>Microsoft Office PowerPoint</Application>
  <PresentationFormat>On-screen Show (4:3)</PresentationFormat>
  <Paragraphs>1462</Paragraphs>
  <Slides>28</Slides>
  <Notes>26</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Trebuchet MS</vt:lpstr>
      <vt:lpstr>Wingdings</vt:lpstr>
      <vt:lpstr>Office Theme</vt:lpstr>
      <vt:lpstr>1_Custom Design</vt:lpstr>
      <vt:lpstr>4_Office Theme</vt:lpstr>
      <vt:lpstr>3_Office Theme</vt:lpstr>
      <vt:lpstr>συνδρομητική έρευνα</vt:lpstr>
      <vt:lpstr>Η ταυτότητα της έρευνας</vt:lpstr>
      <vt:lpstr>Περιεχόμενα</vt:lpstr>
      <vt:lpstr>Τα σημαντικότερα γεγονότα κατά τη διάρκεια διεξαγωγής της έρευνας πεδίου (23-29/09/2020) (όπως παρουσιάστηκαν στην τηλεόραση) </vt:lpstr>
      <vt:lpstr>Η πορεία της χώρας ‘Κατά τη γνώμη σας η χώρα μας αυτή την περίοδο κινείται προς τη σωστή ή προς τη λάθος κατεύθυνση;’</vt:lpstr>
      <vt:lpstr>Προσωπική κατάσταση σε σχέση με ένα χρόνο πριν ‘Εσείς προσωπικά σε σύγκριση με ένα χρόνο πριν, θα λέγατε ότι είστε σε καλύτερη, στην ίδια ή σε χειρότερη θέση;’</vt:lpstr>
      <vt:lpstr>Σημαντικότερο πρόβλημα της χώρας ‘Ποιο νομίζετε ότι  είναι το σημαντικότερο πρόβλημα που αντιμετωπίζει σήμερα η χώρα μας;’ αυθόρμητες αναφορές </vt:lpstr>
      <vt:lpstr>Σημαντικότερο πρόβλημα χώρας Διαχρονικά στοιχεία</vt:lpstr>
      <vt:lpstr>Αξιολόγηση Κυβέρνησης ‘Ποια είναι η εντύπωση σας για το έργο της Κυβέρνησης μέχρι σήμερα; Θετική ή αρνητική;’</vt:lpstr>
      <vt:lpstr>Αξιολόγηση Πρωθυπουργού ‘Ποια είναι η γνώμη σας για τον τρόπο με τον οποίο ασκεί τα καθήκοντά του μέχρι στιγμής ο Πρωθυπουργός κ. Μητσοτάκης; Θετική ή αρνητική;’</vt:lpstr>
      <vt:lpstr>Αξιολόγηση Αξιωματικής Αντιπολίτευσης ‘Ποια είναι η εντύπωση σας για την Αξιωματική Αντιπολίτευση του ΣΥΡΙΖΑ; Θετική ή αρνητική;’</vt:lpstr>
      <vt:lpstr>Αξιολόγηση αρχηγού Αξιωματικής Αντιπολίτευσης ‘Ποια είναι η γνώμη σας για τον τρόπο με τον οποίο ασκεί τα καθήκοντά του μέχρι στιγμής ο αρχηγός της Αξιωματικής Αντιπολίτευσης κ. Τσίπρας; Θετική ή αρνητική;’</vt:lpstr>
      <vt:lpstr>Εντυπώσεις από το έργο της Κυβέρνησης ανά τομέα</vt:lpstr>
      <vt:lpstr>Καλύτερος υπουργός της Κυβέρνησης ‘Ποιον θεωρείτε μέχρι τώρα καλύτερο υπουργό της Κυβέρνησης; Και ποιον άλλον;’ αυθόρμητες αναφορές </vt:lpstr>
      <vt:lpstr>Καλύτερος υπουργός της Κυβέρνησης Διαχρονικά στοιχεία</vt:lpstr>
      <vt:lpstr>Αξιολόγηση σημερινής οικονομικής κατάστασης ‘Πως αξιολογείτε τη σημερινή οικονομική κατάσταση της χώρας; Θετικά, ουδέτερα ή αρνητικά;’</vt:lpstr>
      <vt:lpstr>Πρόβλεψη για την οικονομία ‘Και τι πιστεύετε για τους επόμενους μήνες; Οι οικονομικές συνθήκες θα καλυτερέψουν, θα μείνουν ίδιες ή θα χειροτερέψουν;’</vt:lpstr>
      <vt:lpstr>Δείκτης οικονομικής εμπιστοσύνης*</vt:lpstr>
      <vt:lpstr>Απόψεις για θέματα επικαιρότητας ‘Στις μέρες μας ακούγονται διάφορες απόψεις για θέματα της επικαιρότητας. Θα σας διαβάσω κάποιες από αυτές και θα ήθελα να μου πείτε για κάθε μία αν συμφωνείτε ή διαφωνείτε’ </vt:lpstr>
      <vt:lpstr>Απόψεις για θέματα επικαιρότητας ανά ψήφο στις Βουλευτικές εκλογές 19</vt:lpstr>
      <vt:lpstr>Απόψεις για θέματα επικαιρότητας ανά πολιτική αυτοτοποθέτηση</vt:lpstr>
      <vt:lpstr>Απόψεις για θέματα επικαιρότητας ανά εκπαιδευτικό επίπεδο &amp; υποκειμενική κοινωνική ένταξη</vt:lpstr>
      <vt:lpstr>Η δημοφιλία της Προέδρου της Δημοκρατίας κας Κατερίνας Σακελλαροπούλου</vt:lpstr>
      <vt:lpstr>Δημοτικότητες πολιτικών αρχηγών</vt:lpstr>
      <vt:lpstr>Καταλληλότερος Πρωθυπουργός ‘Μεταξύ των πολιτικών αρχηγών ποια/ος νομίζετε ότι είναι καταλληλότερη/ος για πρωθυπουργός της χώρας;’  αυθόρμητα</vt:lpstr>
      <vt:lpstr>Καταλληλότερος Πρωθυπουργός Διαχρονικά στοιχεία</vt:lpstr>
      <vt:lpstr>Πρόθεση ψήφου στις Βουλευτικές εκλογές ‘Και αν είχαμε την επόμενη Κυριακή Βουλευτικές εκλογές τι θα ψηφίζατε;’</vt:lpstr>
      <vt:lpstr>συνδρομητική έρευνα</vt:lpstr>
    </vt:vector>
  </TitlesOfParts>
  <Company>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stratos</dc:creator>
  <cp:lastModifiedBy>Γαρυφαλλιά Κοβού</cp:lastModifiedBy>
  <cp:revision>3807</cp:revision>
  <cp:lastPrinted>2020-09-30T07:18:46Z</cp:lastPrinted>
  <dcterms:created xsi:type="dcterms:W3CDTF">2011-12-09T09:36:13Z</dcterms:created>
  <dcterms:modified xsi:type="dcterms:W3CDTF">2020-09-30T15:25:59Z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0x0101004B9C7E47127CF448BD99AE254E8B559F</vt:lpwstr>
  </property>
</Properties>
</file>