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72" r:id="rId5"/>
    <p:sldId id="273" r:id="rId6"/>
    <p:sldId id="274" r:id="rId7"/>
    <p:sldId id="275" r:id="rId8"/>
    <p:sldId id="276" r:id="rId9"/>
    <p:sldId id="277" r:id="rId10"/>
    <p:sldId id="278" r:id="rId11"/>
    <p:sldId id="279" r:id="rId12"/>
    <p:sldId id="280" r:id="rId13"/>
    <p:sldId id="281" r:id="rId14"/>
    <p:sldId id="282"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2B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3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_____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_____________Microsoft_Office_Excel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el-GR"/>
  <c:style val="18"/>
  <c:chart>
    <c:autoTitleDeleted val="1"/>
    <c:plotArea>
      <c:layout>
        <c:manualLayout>
          <c:layoutTarget val="inner"/>
          <c:xMode val="edge"/>
          <c:yMode val="edge"/>
          <c:x val="0.25662077652555587"/>
          <c:y val="0.10592183203724993"/>
          <c:w val="0.70532425518691766"/>
          <c:h val="0.8606501498278708"/>
        </c:manualLayout>
      </c:layout>
      <c:barChart>
        <c:barDir val="bar"/>
        <c:grouping val="percentStacked"/>
        <c:ser>
          <c:idx val="0"/>
          <c:order val="0"/>
          <c:tx>
            <c:strRef>
              <c:f>ΑΠΑΝΤΗΣΕΙΣ!$B$4</c:f>
              <c:strCache>
                <c:ptCount val="1"/>
                <c:pt idx="0">
                  <c:v>5 – Πολύ</c:v>
                </c:pt>
              </c:strCache>
            </c:strRef>
          </c:tx>
          <c:spPr>
            <a:solidFill>
              <a:srgbClr val="C00000"/>
            </a:solidFill>
          </c:spPr>
          <c:dLbls>
            <c:txPr>
              <a:bodyPr/>
              <a:lstStyle/>
              <a:p>
                <a:pPr>
                  <a:defRPr sz="1600" b="1">
                    <a:solidFill>
                      <a:schemeClr val="bg1"/>
                    </a:solidFill>
                  </a:defRPr>
                </a:pPr>
                <a:endParaRPr lang="el-GR"/>
              </a:p>
            </c:txPr>
            <c:showVal val="1"/>
          </c:dLbls>
          <c:cat>
            <c:strRef>
              <c:f>(ΑΠΑΝΤΗΣΕΙΣ!$D$3;ΑΠΑΝΤΗΣΕΙΣ!$F$3;ΑΠΑΝΤΗΣΕΙΣ!$H$3)</c:f>
              <c:strCache>
                <c:ptCount val="3"/>
                <c:pt idx="0">
                  <c:v>Για την υγεία σας</c:v>
                </c:pt>
                <c:pt idx="1">
                  <c:v>Για την υγεία των δικών σας</c:v>
                </c:pt>
                <c:pt idx="2">
                  <c:v>Για τα οικονομικά σας</c:v>
                </c:pt>
              </c:strCache>
            </c:strRef>
          </c:cat>
          <c:val>
            <c:numRef>
              <c:f>(ΑΠΑΝΤΗΣΕΙΣ!$D$4;ΑΠΑΝΤΗΣΕΙΣ!$F$4;ΑΠΑΝΤΗΣΕΙΣ!$H$4)</c:f>
              <c:numCache>
                <c:formatCode>0%</c:formatCode>
                <c:ptCount val="3"/>
                <c:pt idx="0">
                  <c:v>0.14398107846196814</c:v>
                </c:pt>
                <c:pt idx="1">
                  <c:v>0.37383177570093484</c:v>
                </c:pt>
                <c:pt idx="2">
                  <c:v>0.33494300450050912</c:v>
                </c:pt>
              </c:numCache>
            </c:numRef>
          </c:val>
        </c:ser>
        <c:ser>
          <c:idx val="1"/>
          <c:order val="1"/>
          <c:tx>
            <c:strRef>
              <c:f>ΑΠΑΝΤΗΣΕΙΣ!$B$5</c:f>
              <c:strCache>
                <c:ptCount val="1"/>
                <c:pt idx="0">
                  <c:v>4 – Αρκετά</c:v>
                </c:pt>
              </c:strCache>
            </c:strRef>
          </c:tx>
          <c:spPr>
            <a:solidFill>
              <a:srgbClr val="F92B4D"/>
            </a:solidFill>
          </c:spPr>
          <c:dLbls>
            <c:txPr>
              <a:bodyPr/>
              <a:lstStyle/>
              <a:p>
                <a:pPr>
                  <a:defRPr sz="1600" b="1">
                    <a:solidFill>
                      <a:schemeClr val="bg1"/>
                    </a:solidFill>
                  </a:defRPr>
                </a:pPr>
                <a:endParaRPr lang="el-GR"/>
              </a:p>
            </c:txPr>
            <c:showVal val="1"/>
          </c:dLbls>
          <c:cat>
            <c:strRef>
              <c:f>(ΑΠΑΝΤΗΣΕΙΣ!$D$3;ΑΠΑΝΤΗΣΕΙΣ!$F$3;ΑΠΑΝΤΗΣΕΙΣ!$H$3)</c:f>
              <c:strCache>
                <c:ptCount val="3"/>
                <c:pt idx="0">
                  <c:v>Για την υγεία σας</c:v>
                </c:pt>
                <c:pt idx="1">
                  <c:v>Για την υγεία των δικών σας</c:v>
                </c:pt>
                <c:pt idx="2">
                  <c:v>Για τα οικονομικά σας</c:v>
                </c:pt>
              </c:strCache>
            </c:strRef>
          </c:cat>
          <c:val>
            <c:numRef>
              <c:f>(ΑΠΑΝΤΗΣΕΙΣ!$D$5;ΑΠΑΝΤΗΣΕΙΣ!$F$5;ΑΠΑΝΤΗΣΕΙΣ!$H$5)</c:f>
              <c:numCache>
                <c:formatCode>0%</c:formatCode>
                <c:ptCount val="3"/>
                <c:pt idx="0">
                  <c:v>0.22370776735706191</c:v>
                </c:pt>
                <c:pt idx="1">
                  <c:v>0.24456744904160452</c:v>
                </c:pt>
                <c:pt idx="2">
                  <c:v>0.2462468381459218</c:v>
                </c:pt>
              </c:numCache>
            </c:numRef>
          </c:val>
        </c:ser>
        <c:ser>
          <c:idx val="2"/>
          <c:order val="2"/>
          <c:tx>
            <c:strRef>
              <c:f>ΑΠΑΝΤΗΣΕΙΣ!$B$6</c:f>
              <c:strCache>
                <c:ptCount val="1"/>
                <c:pt idx="0">
                  <c:v>3 – Ούτε Πολύ/Ούτε Λίγο</c:v>
                </c:pt>
              </c:strCache>
            </c:strRef>
          </c:tx>
          <c:spPr>
            <a:solidFill>
              <a:schemeClr val="bg1">
                <a:lumMod val="65000"/>
              </a:schemeClr>
            </a:solidFill>
          </c:spPr>
          <c:dLbls>
            <c:txPr>
              <a:bodyPr/>
              <a:lstStyle/>
              <a:p>
                <a:pPr>
                  <a:defRPr sz="1600" b="1">
                    <a:solidFill>
                      <a:schemeClr val="bg1"/>
                    </a:solidFill>
                  </a:defRPr>
                </a:pPr>
                <a:endParaRPr lang="el-GR"/>
              </a:p>
            </c:txPr>
            <c:showVal val="1"/>
          </c:dLbls>
          <c:cat>
            <c:strRef>
              <c:f>(ΑΠΑΝΤΗΣΕΙΣ!$D$3;ΑΠΑΝΤΗΣΕΙΣ!$F$3;ΑΠΑΝΤΗΣΕΙΣ!$H$3)</c:f>
              <c:strCache>
                <c:ptCount val="3"/>
                <c:pt idx="0">
                  <c:v>Για την υγεία σας</c:v>
                </c:pt>
                <c:pt idx="1">
                  <c:v>Για την υγεία των δικών σας</c:v>
                </c:pt>
                <c:pt idx="2">
                  <c:v>Για τα οικονομικά σας</c:v>
                </c:pt>
              </c:strCache>
            </c:strRef>
          </c:cat>
          <c:val>
            <c:numRef>
              <c:f>(ΑΠΑΝΤΗΣΕΙΣ!$D$6;ΑΠΑΝΤΗΣΕΙΣ!$F$6;ΑΠΑΝΤΗΣΕΙΣ!$H$6)</c:f>
              <c:numCache>
                <c:formatCode>0%</c:formatCode>
                <c:ptCount val="3"/>
                <c:pt idx="0">
                  <c:v>0.2877322076770199</c:v>
                </c:pt>
                <c:pt idx="1">
                  <c:v>0.19002020268383618</c:v>
                </c:pt>
                <c:pt idx="2">
                  <c:v>0.16553332676324692</c:v>
                </c:pt>
              </c:numCache>
            </c:numRef>
          </c:val>
        </c:ser>
        <c:ser>
          <c:idx val="3"/>
          <c:order val="3"/>
          <c:tx>
            <c:strRef>
              <c:f>ΑΠΑΝΤΗΣΕΙΣ!$B$7</c:f>
              <c:strCache>
                <c:ptCount val="1"/>
                <c:pt idx="0">
                  <c:v>2 – Λίγο</c:v>
                </c:pt>
              </c:strCache>
            </c:strRef>
          </c:tx>
          <c:spPr>
            <a:solidFill>
              <a:srgbClr val="00B0F0"/>
            </a:solidFill>
          </c:spPr>
          <c:dLbls>
            <c:txPr>
              <a:bodyPr/>
              <a:lstStyle/>
              <a:p>
                <a:pPr>
                  <a:defRPr sz="1600" b="1">
                    <a:solidFill>
                      <a:srgbClr val="FFFFFF"/>
                    </a:solidFill>
                  </a:defRPr>
                </a:pPr>
                <a:endParaRPr lang="el-GR"/>
              </a:p>
            </c:txPr>
            <c:showVal val="1"/>
          </c:dLbls>
          <c:cat>
            <c:strRef>
              <c:f>(ΑΠΑΝΤΗΣΕΙΣ!$D$3;ΑΠΑΝΤΗΣΕΙΣ!$F$3;ΑΠΑΝΤΗΣΕΙΣ!$H$3)</c:f>
              <c:strCache>
                <c:ptCount val="3"/>
                <c:pt idx="0">
                  <c:v>Για την υγεία σας</c:v>
                </c:pt>
                <c:pt idx="1">
                  <c:v>Για την υγεία των δικών σας</c:v>
                </c:pt>
                <c:pt idx="2">
                  <c:v>Για τα οικονομικά σας</c:v>
                </c:pt>
              </c:strCache>
            </c:strRef>
          </c:cat>
          <c:val>
            <c:numRef>
              <c:f>(ΑΠΑΝΤΗΣΕΙΣ!$D$7;ΑΠΑΝΤΗΣΕΙΣ!$F$7;ΑΠΑΝΤΗΣΕΙΣ!$H$7)</c:f>
              <c:numCache>
                <c:formatCode>0%</c:formatCode>
                <c:ptCount val="3"/>
                <c:pt idx="0">
                  <c:v>0.17146001346845591</c:v>
                </c:pt>
                <c:pt idx="1">
                  <c:v>6.9526797299738902E-2</c:v>
                </c:pt>
                <c:pt idx="2">
                  <c:v>0.10024309319667553</c:v>
                </c:pt>
              </c:numCache>
            </c:numRef>
          </c:val>
        </c:ser>
        <c:ser>
          <c:idx val="4"/>
          <c:order val="4"/>
          <c:tx>
            <c:strRef>
              <c:f>ΑΠΑΝΤΗΣΕΙΣ!$B$8</c:f>
              <c:strCache>
                <c:ptCount val="1"/>
                <c:pt idx="0">
                  <c:v>1 – Καθόλου</c:v>
                </c:pt>
              </c:strCache>
            </c:strRef>
          </c:tx>
          <c:spPr>
            <a:solidFill>
              <a:srgbClr val="002060"/>
            </a:solidFill>
          </c:spPr>
          <c:dLbls>
            <c:txPr>
              <a:bodyPr/>
              <a:lstStyle/>
              <a:p>
                <a:pPr>
                  <a:defRPr sz="1600" b="1">
                    <a:solidFill>
                      <a:schemeClr val="bg1"/>
                    </a:solidFill>
                  </a:defRPr>
                </a:pPr>
                <a:endParaRPr lang="el-GR"/>
              </a:p>
            </c:txPr>
            <c:showVal val="1"/>
          </c:dLbls>
          <c:cat>
            <c:strRef>
              <c:f>(ΑΠΑΝΤΗΣΕΙΣ!$D$3;ΑΠΑΝΤΗΣΕΙΣ!$F$3;ΑΠΑΝΤΗΣΕΙΣ!$H$3)</c:f>
              <c:strCache>
                <c:ptCount val="3"/>
                <c:pt idx="0">
                  <c:v>Για την υγεία σας</c:v>
                </c:pt>
                <c:pt idx="1">
                  <c:v>Για την υγεία των δικών σας</c:v>
                </c:pt>
                <c:pt idx="2">
                  <c:v>Για τα οικονομικά σας</c:v>
                </c:pt>
              </c:strCache>
            </c:strRef>
          </c:cat>
          <c:val>
            <c:numRef>
              <c:f>(ΑΠΑΝΤΗΣΕΙΣ!$D$8;ΑΠΑΝΤΗΣΕΙΣ!$F$8;ΑΠΑΝΤΗΣΕΙΣ!$H$8)</c:f>
              <c:numCache>
                <c:formatCode>0%</c:formatCode>
                <c:ptCount val="3"/>
                <c:pt idx="0">
                  <c:v>0.17165711282295554</c:v>
                </c:pt>
                <c:pt idx="1">
                  <c:v>0.11604224496164789</c:v>
                </c:pt>
                <c:pt idx="2">
                  <c:v>0.15004434808317738</c:v>
                </c:pt>
              </c:numCache>
            </c:numRef>
          </c:val>
        </c:ser>
        <c:ser>
          <c:idx val="5"/>
          <c:order val="5"/>
          <c:tx>
            <c:strRef>
              <c:f>ΑΠΑΝΤΗΣΕΙΣ!$B$9</c:f>
              <c:strCache>
                <c:ptCount val="1"/>
                <c:pt idx="0">
                  <c:v>Δεν έχω γνώμη/Δεν απαντώ (αυθόρμητα)</c:v>
                </c:pt>
              </c:strCache>
            </c:strRef>
          </c:tx>
          <c:spPr>
            <a:solidFill>
              <a:schemeClr val="tx1">
                <a:lumMod val="65000"/>
                <a:lumOff val="35000"/>
              </a:schemeClr>
            </a:solidFill>
          </c:spPr>
          <c:dLbls>
            <c:dLbl>
              <c:idx val="0"/>
              <c:layout>
                <c:manualLayout>
                  <c:x val="1.6913319238900645E-2"/>
                  <c:y val="-6.0775821947587948E-3"/>
                </c:manualLayout>
              </c:layout>
              <c:showVal val="1"/>
            </c:dLbl>
            <c:dLbl>
              <c:idx val="1"/>
              <c:layout>
                <c:manualLayout>
                  <c:x val="1.8322762508809022E-2"/>
                  <c:y val="-1.2155403673827728E-2"/>
                </c:manualLayout>
              </c:layout>
              <c:showVal val="1"/>
            </c:dLbl>
            <c:dLbl>
              <c:idx val="2"/>
              <c:layout>
                <c:manualLayout>
                  <c:x val="1.6913319238900645E-2"/>
                  <c:y val="0"/>
                </c:manualLayout>
              </c:layout>
              <c:showVal val="1"/>
            </c:dLbl>
            <c:txPr>
              <a:bodyPr/>
              <a:lstStyle/>
              <a:p>
                <a:pPr>
                  <a:defRPr sz="1600" b="1"/>
                </a:pPr>
                <a:endParaRPr lang="el-GR"/>
              </a:p>
            </c:txPr>
            <c:showVal val="1"/>
          </c:dLbls>
          <c:cat>
            <c:strRef>
              <c:f>(ΑΠΑΝΤΗΣΕΙΣ!$D$3;ΑΠΑΝΤΗΣΕΙΣ!$F$3;ΑΠΑΝΤΗΣΕΙΣ!$H$3)</c:f>
              <c:strCache>
                <c:ptCount val="3"/>
                <c:pt idx="0">
                  <c:v>Για την υγεία σας</c:v>
                </c:pt>
                <c:pt idx="1">
                  <c:v>Για την υγεία των δικών σας</c:v>
                </c:pt>
                <c:pt idx="2">
                  <c:v>Για τα οικονομικά σας</c:v>
                </c:pt>
              </c:strCache>
            </c:strRef>
          </c:cat>
          <c:val>
            <c:numRef>
              <c:f>(ΑΠΑΝΤΗΣΕΙΣ!$D$9;ΑΠΑΝΤΗΣΕΙΣ!$F$9;ΑΠΑΝΤΗΣΕΙΣ!$H$9)</c:f>
              <c:numCache>
                <c:formatCode>0%</c:formatCode>
                <c:ptCount val="3"/>
                <c:pt idx="0">
                  <c:v>1.4618202125388038E-3</c:v>
                </c:pt>
                <c:pt idx="1">
                  <c:v>6.0115303122382294E-3</c:v>
                </c:pt>
                <c:pt idx="2">
                  <c:v>2.9893893104694352E-3</c:v>
                </c:pt>
              </c:numCache>
            </c:numRef>
          </c:val>
        </c:ser>
        <c:dLbls>
          <c:showVal val="1"/>
        </c:dLbls>
        <c:gapWidth val="95"/>
        <c:overlap val="100"/>
        <c:axId val="124790656"/>
        <c:axId val="124792192"/>
      </c:barChart>
      <c:catAx>
        <c:axId val="124790656"/>
        <c:scaling>
          <c:orientation val="maxMin"/>
        </c:scaling>
        <c:axPos val="l"/>
        <c:numFmt formatCode="General" sourceLinked="1"/>
        <c:majorTickMark val="none"/>
        <c:tickLblPos val="nextTo"/>
        <c:txPr>
          <a:bodyPr/>
          <a:lstStyle/>
          <a:p>
            <a:pPr>
              <a:defRPr sz="1400" b="1" i="1"/>
            </a:pPr>
            <a:endParaRPr lang="el-GR"/>
          </a:p>
        </c:txPr>
        <c:crossAx val="124792192"/>
        <c:crosses val="autoZero"/>
        <c:auto val="1"/>
        <c:lblAlgn val="ctr"/>
        <c:lblOffset val="100"/>
      </c:catAx>
      <c:valAx>
        <c:axId val="124792192"/>
        <c:scaling>
          <c:orientation val="minMax"/>
        </c:scaling>
        <c:delete val="1"/>
        <c:axPos val="t"/>
        <c:numFmt formatCode="0%" sourceLinked="1"/>
        <c:tickLblPos val="none"/>
        <c:crossAx val="124790656"/>
        <c:crosses val="autoZero"/>
        <c:crossBetween val="between"/>
      </c:valAx>
      <c:spPr>
        <a:noFill/>
      </c:spPr>
    </c:plotArea>
    <c:legend>
      <c:legendPos val="t"/>
      <c:layout/>
      <c:txPr>
        <a:bodyPr/>
        <a:lstStyle/>
        <a:p>
          <a:pPr>
            <a:defRPr sz="1100" b="1"/>
          </a:pPr>
          <a:endParaRPr lang="el-GR"/>
        </a:p>
      </c:txPr>
    </c:legend>
    <c:plotVisOnly val="1"/>
    <c:dispBlanksAs val="gap"/>
  </c:chart>
  <c:spPr>
    <a:noFill/>
    <a:ln>
      <a:no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l-GR"/>
  <c:style val="26"/>
  <c:chart>
    <c:autoTitleDeleted val="1"/>
    <c:plotArea>
      <c:layout>
        <c:manualLayout>
          <c:layoutTarget val="inner"/>
          <c:xMode val="edge"/>
          <c:yMode val="edge"/>
          <c:x val="0.24638657490997695"/>
          <c:y val="0.15519037581692824"/>
          <c:w val="0.50722685018004587"/>
          <c:h val="0.80921994214434168"/>
        </c:manualLayout>
      </c:layout>
      <c:pieChart>
        <c:varyColors val="1"/>
        <c:ser>
          <c:idx val="0"/>
          <c:order val="0"/>
          <c:dPt>
            <c:idx val="0"/>
            <c:spPr>
              <a:solidFill>
                <a:srgbClr val="0070C0"/>
              </a:solidFill>
            </c:spPr>
          </c:dPt>
          <c:dPt>
            <c:idx val="1"/>
            <c:spPr>
              <a:solidFill>
                <a:srgbClr val="C00000"/>
              </a:solidFill>
            </c:spPr>
          </c:dPt>
          <c:dPt>
            <c:idx val="2"/>
            <c:spPr>
              <a:solidFill>
                <a:schemeClr val="tx1">
                  <a:lumMod val="65000"/>
                  <a:lumOff val="35000"/>
                </a:schemeClr>
              </a:solidFill>
            </c:spPr>
          </c:dPt>
          <c:dLbls>
            <c:dLbl>
              <c:idx val="0"/>
              <c:layout/>
              <c:tx>
                <c:rich>
                  <a:bodyPr/>
                  <a:lstStyle/>
                  <a:p>
                    <a:pPr>
                      <a:defRPr sz="1200" b="1" i="1">
                        <a:solidFill>
                          <a:schemeClr val="bg1"/>
                        </a:solidFill>
                      </a:defRPr>
                    </a:pPr>
                    <a:r>
                      <a:rPr lang="el-GR" dirty="0"/>
                      <a:t>Επαρκή και Αποτελεσματικά
</a:t>
                    </a:r>
                    <a:r>
                      <a:rPr lang="el-GR" sz="1600" dirty="0"/>
                      <a:t>47%</a:t>
                    </a:r>
                    <a:endParaRPr lang="el-GR" dirty="0"/>
                  </a:p>
                </c:rich>
              </c:tx>
              <c:spPr/>
              <c:showCatName val="1"/>
              <c:showPercent val="1"/>
            </c:dLbl>
            <c:dLbl>
              <c:idx val="1"/>
              <c:layout>
                <c:manualLayout>
                  <c:x val="0.19899261059863266"/>
                  <c:y val="-0.10764133070368767"/>
                </c:manualLayout>
              </c:layout>
              <c:tx>
                <c:rich>
                  <a:bodyPr/>
                  <a:lstStyle/>
                  <a:p>
                    <a:pPr>
                      <a:defRPr sz="1200" b="1" i="1">
                        <a:solidFill>
                          <a:schemeClr val="bg1"/>
                        </a:solidFill>
                      </a:defRPr>
                    </a:pPr>
                    <a:r>
                      <a:rPr lang="el-GR" sz="1200" dirty="0"/>
                      <a:t>Ανεπαρκή και Αναποτελεσματικά
</a:t>
                    </a:r>
                    <a:r>
                      <a:rPr lang="el-GR" sz="1600" dirty="0"/>
                      <a:t>38%</a:t>
                    </a:r>
                    <a:endParaRPr lang="el-GR" dirty="0"/>
                  </a:p>
                </c:rich>
              </c:tx>
              <c:spPr/>
              <c:showCatName val="1"/>
              <c:showPercent val="1"/>
            </c:dLbl>
            <c:dLbl>
              <c:idx val="2"/>
              <c:layout/>
              <c:tx>
                <c:rich>
                  <a:bodyPr/>
                  <a:lstStyle/>
                  <a:p>
                    <a:pPr>
                      <a:defRPr sz="1200" b="1" i="1">
                        <a:solidFill>
                          <a:schemeClr val="bg1"/>
                        </a:solidFill>
                      </a:defRPr>
                    </a:pPr>
                    <a:r>
                      <a:rPr lang="el-GR" dirty="0"/>
                      <a:t>Δεν έχω γνώμη</a:t>
                    </a:r>
                    <a:r>
                      <a:rPr lang="el-GR" dirty="0" smtClean="0"/>
                      <a:t>/</a:t>
                    </a:r>
                  </a:p>
                  <a:p>
                    <a:pPr>
                      <a:defRPr sz="1200" b="1" i="1">
                        <a:solidFill>
                          <a:schemeClr val="bg1"/>
                        </a:solidFill>
                      </a:defRPr>
                    </a:pPr>
                    <a:r>
                      <a:rPr lang="el-GR" dirty="0" smtClean="0"/>
                      <a:t>Δεν </a:t>
                    </a:r>
                    <a:r>
                      <a:rPr lang="el-GR" dirty="0"/>
                      <a:t>απαντώ (αυθόρμητα)
</a:t>
                    </a:r>
                    <a:r>
                      <a:rPr lang="el-GR" sz="1600" dirty="0"/>
                      <a:t>15%</a:t>
                    </a:r>
                    <a:endParaRPr lang="el-GR" dirty="0"/>
                  </a:p>
                </c:rich>
              </c:tx>
              <c:spPr/>
              <c:showCatName val="1"/>
              <c:showPercent val="1"/>
            </c:dLbl>
            <c:txPr>
              <a:bodyPr/>
              <a:lstStyle/>
              <a:p>
                <a:pPr>
                  <a:defRPr sz="1200" b="1" i="1"/>
                </a:pPr>
                <a:endParaRPr lang="el-GR"/>
              </a:p>
            </c:txPr>
            <c:showCatName val="1"/>
            <c:showPercent val="1"/>
            <c:showLeaderLines val="1"/>
          </c:dLbls>
          <c:cat>
            <c:strRef>
              <c:f>ΑΠΑΝΤΗΣΕΙΣ!$B$129:$B$131</c:f>
              <c:strCache>
                <c:ptCount val="3"/>
                <c:pt idx="0">
                  <c:v>Επαρκή και Αποτελεσματικά</c:v>
                </c:pt>
                <c:pt idx="1">
                  <c:v>Ανεπαρκή και Αναποτελεσματικά</c:v>
                </c:pt>
                <c:pt idx="2">
                  <c:v>Δεν έχω γνώμη/Δεν απαντώ (αυθόρμητα)</c:v>
                </c:pt>
              </c:strCache>
            </c:strRef>
          </c:cat>
          <c:val>
            <c:numRef>
              <c:f>ΑΠΑΝΤΗΣΕΙΣ!$D$129:$D$131</c:f>
              <c:numCache>
                <c:formatCode>0%</c:formatCode>
                <c:ptCount val="3"/>
                <c:pt idx="0">
                  <c:v>0.47496016950544517</c:v>
                </c:pt>
                <c:pt idx="1">
                  <c:v>0.37803656193026003</c:v>
                </c:pt>
                <c:pt idx="2">
                  <c:v>0.14700326856429552</c:v>
                </c:pt>
              </c:numCache>
            </c:numRef>
          </c:val>
        </c:ser>
        <c:dLbls>
          <c:showCatName val="1"/>
          <c:showPercent val="1"/>
        </c:dLbls>
        <c:firstSliceAng val="0"/>
      </c:pieChart>
    </c:plotArea>
    <c:plotVisOnly val="1"/>
    <c:dispBlanksAs val="zero"/>
  </c:chart>
  <c:txPr>
    <a:bodyPr/>
    <a:lstStyle/>
    <a:p>
      <a:pPr>
        <a:defRPr sz="1800"/>
      </a:pPr>
      <a:endParaRPr lang="el-G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l-GR"/>
  <c:style val="26"/>
  <c:chart>
    <c:autoTitleDeleted val="1"/>
    <c:plotArea>
      <c:layout>
        <c:manualLayout>
          <c:layoutTarget val="inner"/>
          <c:xMode val="edge"/>
          <c:yMode val="edge"/>
          <c:x val="0.27171920427268331"/>
          <c:y val="0.20503696117527534"/>
          <c:w val="0.44960884559974224"/>
          <c:h val="0.76809729738576993"/>
        </c:manualLayout>
      </c:layout>
      <c:pieChart>
        <c:varyColors val="1"/>
        <c:ser>
          <c:idx val="0"/>
          <c:order val="0"/>
          <c:dPt>
            <c:idx val="0"/>
            <c:spPr>
              <a:solidFill>
                <a:srgbClr val="0070C0"/>
              </a:solidFill>
            </c:spPr>
          </c:dPt>
          <c:dPt>
            <c:idx val="1"/>
            <c:spPr>
              <a:solidFill>
                <a:srgbClr val="00B0F0"/>
              </a:solidFill>
            </c:spPr>
          </c:dPt>
          <c:dPt>
            <c:idx val="2"/>
            <c:spPr>
              <a:solidFill>
                <a:srgbClr val="F92B4D"/>
              </a:solidFill>
            </c:spPr>
          </c:dPt>
          <c:dPt>
            <c:idx val="3"/>
            <c:spPr>
              <a:solidFill>
                <a:srgbClr val="C00000"/>
              </a:solidFill>
            </c:spPr>
          </c:dPt>
          <c:dPt>
            <c:idx val="4"/>
            <c:spPr>
              <a:solidFill>
                <a:schemeClr val="tx1">
                  <a:lumMod val="65000"/>
                  <a:lumOff val="35000"/>
                </a:schemeClr>
              </a:solidFill>
            </c:spPr>
          </c:dPt>
          <c:dLbls>
            <c:dLbl>
              <c:idx val="0"/>
              <c:layout>
                <c:manualLayout>
                  <c:x val="7.3442561113512411E-3"/>
                  <c:y val="1.3024503219123724E-2"/>
                </c:manualLayout>
              </c:layout>
              <c:showCatName val="1"/>
              <c:showPercent val="1"/>
            </c:dLbl>
            <c:dLbl>
              <c:idx val="1"/>
              <c:layout>
                <c:manualLayout>
                  <c:x val="-0.12998489527288834"/>
                  <c:y val="-0.12933663955517991"/>
                </c:manualLayout>
              </c:layout>
              <c:spPr/>
              <c:txPr>
                <a:bodyPr/>
                <a:lstStyle/>
                <a:p>
                  <a:pPr>
                    <a:defRPr sz="1200" b="1" i="1">
                      <a:solidFill>
                        <a:schemeClr val="bg1"/>
                      </a:solidFill>
                    </a:defRPr>
                  </a:pPr>
                  <a:endParaRPr lang="el-GR"/>
                </a:p>
              </c:txPr>
              <c:showCatName val="1"/>
              <c:showPercent val="1"/>
            </c:dLbl>
            <c:dLbl>
              <c:idx val="2"/>
              <c:layout>
                <c:manualLayout>
                  <c:x val="-3.031347372864215E-3"/>
                  <c:y val="4.004526764847894E-2"/>
                </c:manualLayout>
              </c:layout>
              <c:showCatName val="1"/>
              <c:showPercent val="1"/>
            </c:dLbl>
            <c:dLbl>
              <c:idx val="3"/>
              <c:layout>
                <c:manualLayout>
                  <c:x val="-1.0806052621277847E-2"/>
                  <c:y val="2.0412529505224142E-2"/>
                </c:manualLayout>
              </c:layout>
              <c:showCatName val="1"/>
              <c:showPercent val="1"/>
            </c:dLbl>
            <c:dLbl>
              <c:idx val="4"/>
              <c:layout>
                <c:manualLayout>
                  <c:x val="4.4927666752163413E-2"/>
                  <c:y val="-1.2335434210510941E-2"/>
                </c:manualLayout>
              </c:layout>
              <c:tx>
                <c:rich>
                  <a:bodyPr/>
                  <a:lstStyle/>
                  <a:p>
                    <a:r>
                      <a:rPr lang="el-GR" dirty="0" smtClean="0"/>
                      <a:t>Δεν </a:t>
                    </a:r>
                    <a:r>
                      <a:rPr lang="el-GR" dirty="0"/>
                      <a:t>έχω γνώμη</a:t>
                    </a:r>
                    <a:r>
                      <a:rPr lang="el-GR" dirty="0" smtClean="0"/>
                      <a:t>/</a:t>
                    </a:r>
                  </a:p>
                  <a:p>
                    <a:r>
                      <a:rPr lang="el-GR" dirty="0" smtClean="0"/>
                      <a:t>Δεν </a:t>
                    </a:r>
                    <a:r>
                      <a:rPr lang="el-GR" dirty="0"/>
                      <a:t>απαντώ (αυθόρμητα)
5%</a:t>
                    </a:r>
                  </a:p>
                </c:rich>
              </c:tx>
              <c:showCatName val="1"/>
              <c:showPercent val="1"/>
            </c:dLbl>
            <c:txPr>
              <a:bodyPr/>
              <a:lstStyle/>
              <a:p>
                <a:pPr>
                  <a:defRPr sz="1200" b="1" i="1"/>
                </a:pPr>
                <a:endParaRPr lang="el-GR"/>
              </a:p>
            </c:txPr>
            <c:showCatName val="1"/>
            <c:showPercent val="1"/>
            <c:showLeaderLines val="1"/>
          </c:dLbls>
          <c:cat>
            <c:strRef>
              <c:f>ΑΠΑΝΤΗΣΕΙΣ!$B$142:$B$146</c:f>
              <c:strCache>
                <c:ptCount val="5"/>
                <c:pt idx="0">
                  <c:v>Πολύ ικανοποιητική</c:v>
                </c:pt>
                <c:pt idx="1">
                  <c:v>Αρκετά ικανοποιητική</c:v>
                </c:pt>
                <c:pt idx="2">
                  <c:v>Λίγο ικανοποιητική</c:v>
                </c:pt>
                <c:pt idx="3">
                  <c:v>Καθόλου ικανοποιητική</c:v>
                </c:pt>
                <c:pt idx="4">
                  <c:v>Δεν έχω γνώμη/Δεν απαντώ (αυθόρμητα)</c:v>
                </c:pt>
              </c:strCache>
            </c:strRef>
          </c:cat>
          <c:val>
            <c:numRef>
              <c:f>ΑΠΑΝΤΗΣΕΙΣ!$D$142:$D$146</c:f>
              <c:numCache>
                <c:formatCode>0%</c:formatCode>
                <c:ptCount val="5"/>
                <c:pt idx="0">
                  <c:v>0.15423024489594817</c:v>
                </c:pt>
                <c:pt idx="1">
                  <c:v>0.51832202749535972</c:v>
                </c:pt>
                <c:pt idx="2">
                  <c:v>0.18609464054005234</c:v>
                </c:pt>
                <c:pt idx="3">
                  <c:v>9.4854064352939388E-2</c:v>
                </c:pt>
                <c:pt idx="4">
                  <c:v>4.6499022715700611E-2</c:v>
                </c:pt>
              </c:numCache>
            </c:numRef>
          </c:val>
        </c:ser>
        <c:dLbls>
          <c:showCatName val="1"/>
          <c:showPercent val="1"/>
        </c:dLbls>
        <c:firstSliceAng val="0"/>
      </c:pieChart>
    </c:plotArea>
    <c:plotVisOnly val="1"/>
    <c:dispBlanksAs val="zero"/>
  </c:chart>
  <c:txPr>
    <a:bodyPr/>
    <a:lstStyle/>
    <a:p>
      <a:pPr>
        <a:defRPr sz="1800"/>
      </a:pPr>
      <a:endParaRPr lang="el-G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l-GR"/>
  <c:style val="26"/>
  <c:chart>
    <c:autoTitleDeleted val="1"/>
    <c:view3D>
      <c:rAngAx val="1"/>
    </c:view3D>
    <c:plotArea>
      <c:layout/>
      <c:bar3DChart>
        <c:barDir val="bar"/>
        <c:grouping val="stacked"/>
        <c:ser>
          <c:idx val="0"/>
          <c:order val="0"/>
          <c:spPr>
            <a:solidFill>
              <a:srgbClr val="0070C0"/>
            </a:solidFill>
          </c:spPr>
          <c:dPt>
            <c:idx val="5"/>
            <c:spPr>
              <a:solidFill>
                <a:srgbClr val="002060"/>
              </a:solidFill>
            </c:spPr>
          </c:dPt>
          <c:dPt>
            <c:idx val="6"/>
            <c:spPr>
              <a:solidFill>
                <a:srgbClr val="F92B4D"/>
              </a:solidFill>
            </c:spPr>
          </c:dPt>
          <c:dPt>
            <c:idx val="7"/>
            <c:spPr>
              <a:solidFill>
                <a:schemeClr val="tx1">
                  <a:lumMod val="65000"/>
                  <a:lumOff val="35000"/>
                </a:schemeClr>
              </a:solidFill>
            </c:spPr>
          </c:dPt>
          <c:dLbls>
            <c:dLbl>
              <c:idx val="0"/>
              <c:layout>
                <c:manualLayout>
                  <c:x val="0.10992530272735936"/>
                  <c:y val="8.7491776117500711E-3"/>
                </c:manualLayout>
              </c:layout>
              <c:showVal val="1"/>
            </c:dLbl>
            <c:dLbl>
              <c:idx val="1"/>
              <c:layout>
                <c:manualLayout>
                  <c:x val="0.11297878335867485"/>
                  <c:y val="5.8327850745000511E-3"/>
                </c:manualLayout>
              </c:layout>
              <c:showVal val="1"/>
            </c:dLbl>
            <c:dLbl>
              <c:idx val="2"/>
              <c:layout>
                <c:manualLayout>
                  <c:x val="9.3131159255123844E-2"/>
                  <c:y val="8.7491776117500711E-3"/>
                </c:manualLayout>
              </c:layout>
              <c:showVal val="1"/>
            </c:dLbl>
            <c:dLbl>
              <c:idx val="3"/>
              <c:layout>
                <c:manualLayout>
                  <c:x val="0.11297878335867489"/>
                  <c:y val="5.8327850744999965E-3"/>
                </c:manualLayout>
              </c:layout>
              <c:showVal val="1"/>
            </c:dLbl>
            <c:dLbl>
              <c:idx val="4"/>
              <c:layout>
                <c:manualLayout>
                  <c:x val="0.24733193113655841"/>
                  <c:y val="5.8327850745000511E-3"/>
                </c:manualLayout>
              </c:layout>
              <c:showVal val="1"/>
            </c:dLbl>
            <c:dLbl>
              <c:idx val="5"/>
              <c:layout>
                <c:manualLayout>
                  <c:x val="0.33588286944470946"/>
                  <c:y val="5.8327850745000511E-3"/>
                </c:manualLayout>
              </c:layout>
              <c:showVal val="1"/>
            </c:dLbl>
            <c:dLbl>
              <c:idx val="6"/>
              <c:layout>
                <c:manualLayout>
                  <c:x val="0.2290110473486652"/>
                  <c:y val="5.8327850745001604E-3"/>
                </c:manualLayout>
              </c:layout>
              <c:showVal val="1"/>
            </c:dLbl>
            <c:dLbl>
              <c:idx val="7"/>
              <c:layout>
                <c:manualLayout>
                  <c:x val="0.18473557819458988"/>
                  <c:y val="5.8327850745001604E-3"/>
                </c:manualLayout>
              </c:layout>
              <c:showVal val="1"/>
            </c:dLbl>
            <c:txPr>
              <a:bodyPr/>
              <a:lstStyle/>
              <a:p>
                <a:pPr>
                  <a:defRPr sz="1600" b="1"/>
                </a:pPr>
                <a:endParaRPr lang="el-GR"/>
              </a:p>
            </c:txPr>
            <c:showVal val="1"/>
          </c:dLbls>
          <c:cat>
            <c:strRef>
              <c:f>ΑΠΑΝΤΗΣΕΙΣ!$B$153:$B$160</c:f>
              <c:strCache>
                <c:ptCount val="8"/>
                <c:pt idx="0">
                  <c:v>Μέχρι το τέλος Ιουνίου</c:v>
                </c:pt>
                <c:pt idx="1">
                  <c:v>Μέχρι το τέλος Ιουλίου</c:v>
                </c:pt>
                <c:pt idx="2">
                  <c:v>Μέχρι το τέλος Αυγούστου</c:v>
                </c:pt>
                <c:pt idx="3">
                  <c:v>Μέχρι το φθινόπωρο</c:v>
                </c:pt>
                <c:pt idx="4">
                  <c:v>Μέχρι το τέλος του 2020</c:v>
                </c:pt>
                <c:pt idx="5">
                  <c:v>Κάποια στιγμή μέσα στο 2021</c:v>
                </c:pt>
                <c:pt idx="6">
                  <c:v>Ποτέ, η ζωή μας δεν θα είναι πια ίδια</c:v>
                </c:pt>
                <c:pt idx="7">
                  <c:v>Δεν έχω γνώμη/Δεν απαντώ</c:v>
                </c:pt>
              </c:strCache>
            </c:strRef>
          </c:cat>
          <c:val>
            <c:numRef>
              <c:f>ΑΠΑΝΤΗΣΕΙΣ!$D$153:$D$160</c:f>
              <c:numCache>
                <c:formatCode>0%</c:formatCode>
                <c:ptCount val="8"/>
                <c:pt idx="0">
                  <c:v>6.2235143392135615E-2</c:v>
                </c:pt>
                <c:pt idx="1">
                  <c:v>6.7556913373410882E-2</c:v>
                </c:pt>
                <c:pt idx="2">
                  <c:v>4.8191583719325908E-2</c:v>
                </c:pt>
                <c:pt idx="3">
                  <c:v>6.6587825629907019E-2</c:v>
                </c:pt>
                <c:pt idx="4">
                  <c:v>0.18614697283269294</c:v>
                </c:pt>
                <c:pt idx="5">
                  <c:v>0.27006340133372758</c:v>
                </c:pt>
                <c:pt idx="6">
                  <c:v>0.16842416477776698</c:v>
                </c:pt>
                <c:pt idx="7">
                  <c:v>0.13079399494103355</c:v>
                </c:pt>
              </c:numCache>
            </c:numRef>
          </c:val>
        </c:ser>
        <c:dLbls/>
        <c:gapWidth val="55"/>
        <c:gapDepth val="55"/>
        <c:shape val="box"/>
        <c:axId val="178779264"/>
        <c:axId val="178780800"/>
        <c:axId val="0"/>
      </c:bar3DChart>
      <c:catAx>
        <c:axId val="178779264"/>
        <c:scaling>
          <c:orientation val="maxMin"/>
        </c:scaling>
        <c:axPos val="l"/>
        <c:majorTickMark val="none"/>
        <c:tickLblPos val="nextTo"/>
        <c:txPr>
          <a:bodyPr/>
          <a:lstStyle/>
          <a:p>
            <a:pPr>
              <a:defRPr sz="1200" b="1" i="1"/>
            </a:pPr>
            <a:endParaRPr lang="el-GR"/>
          </a:p>
        </c:txPr>
        <c:crossAx val="178780800"/>
        <c:crosses val="autoZero"/>
        <c:auto val="1"/>
        <c:lblAlgn val="ctr"/>
        <c:lblOffset val="100"/>
      </c:catAx>
      <c:valAx>
        <c:axId val="178780800"/>
        <c:scaling>
          <c:orientation val="minMax"/>
        </c:scaling>
        <c:delete val="1"/>
        <c:axPos val="t"/>
        <c:numFmt formatCode="0%" sourceLinked="1"/>
        <c:majorTickMark val="none"/>
        <c:tickLblPos val="none"/>
        <c:crossAx val="178779264"/>
        <c:crosses val="autoZero"/>
        <c:crossBetween val="between"/>
      </c:valAx>
    </c:plotArea>
    <c:plotVisOnly val="1"/>
    <c:dispBlanksAs val="gap"/>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style val="26"/>
  <c:chart>
    <c:autoTitleDeleted val="1"/>
    <c:view3D>
      <c:rAngAx val="1"/>
    </c:view3D>
    <c:plotArea>
      <c:layout/>
      <c:bar3DChart>
        <c:barDir val="bar"/>
        <c:grouping val="stacked"/>
        <c:ser>
          <c:idx val="0"/>
          <c:order val="0"/>
          <c:spPr>
            <a:solidFill>
              <a:srgbClr val="FF0000"/>
            </a:solidFill>
          </c:spPr>
          <c:dPt>
            <c:idx val="3"/>
            <c:spPr>
              <a:solidFill>
                <a:srgbClr val="0070C0"/>
              </a:solidFill>
            </c:spPr>
          </c:dPt>
          <c:dPt>
            <c:idx val="4"/>
            <c:spPr>
              <a:solidFill>
                <a:srgbClr val="0070C0"/>
              </a:solidFill>
            </c:spPr>
          </c:dPt>
          <c:dPt>
            <c:idx val="8"/>
            <c:spPr>
              <a:solidFill>
                <a:srgbClr val="0070C0"/>
              </a:solidFill>
            </c:spPr>
          </c:dPt>
          <c:dPt>
            <c:idx val="9"/>
            <c:spPr>
              <a:solidFill>
                <a:srgbClr val="0070C0"/>
              </a:solidFill>
            </c:spPr>
          </c:dPt>
          <c:dPt>
            <c:idx val="11"/>
            <c:spPr>
              <a:solidFill>
                <a:schemeClr val="tx1">
                  <a:lumMod val="50000"/>
                  <a:lumOff val="50000"/>
                </a:schemeClr>
              </a:solidFill>
            </c:spPr>
          </c:dPt>
          <c:dPt>
            <c:idx val="12"/>
            <c:spPr>
              <a:solidFill>
                <a:schemeClr val="tx1">
                  <a:lumMod val="75000"/>
                  <a:lumOff val="25000"/>
                </a:schemeClr>
              </a:solidFill>
            </c:spPr>
          </c:dPt>
          <c:dLbls>
            <c:dLbl>
              <c:idx val="0"/>
              <c:layout>
                <c:manualLayout>
                  <c:x val="0.31556845149575696"/>
                  <c:y val="5.7136957061126982E-3"/>
                </c:manualLayout>
              </c:layout>
              <c:showVal val="1"/>
            </c:dLbl>
            <c:dLbl>
              <c:idx val="1"/>
              <c:layout>
                <c:manualLayout>
                  <c:x val="0.23310835361746873"/>
                  <c:y val="5.7136957061126913E-3"/>
                </c:manualLayout>
              </c:layout>
              <c:showVal val="1"/>
            </c:dLbl>
            <c:dLbl>
              <c:idx val="2"/>
              <c:layout>
                <c:manualLayout>
                  <c:x val="0.1649201957565764"/>
                  <c:y val="8.570543559169046E-3"/>
                </c:manualLayout>
              </c:layout>
              <c:showVal val="1"/>
            </c:dLbl>
            <c:dLbl>
              <c:idx val="3"/>
              <c:layout>
                <c:manualLayout>
                  <c:x val="0.15381979796526848"/>
                  <c:y val="5.7136957061126913E-3"/>
                </c:manualLayout>
              </c:layout>
              <c:showVal val="1"/>
            </c:dLbl>
            <c:dLbl>
              <c:idx val="4"/>
              <c:layout>
                <c:manualLayout>
                  <c:x val="0.14271940017396051"/>
                  <c:y val="5.7136957061126913E-3"/>
                </c:manualLayout>
              </c:layout>
              <c:showVal val="1"/>
            </c:dLbl>
            <c:dLbl>
              <c:idx val="5"/>
              <c:layout>
                <c:manualLayout>
                  <c:x val="0.10941820680003625"/>
                  <c:y val="2.8568478530563435E-3"/>
                </c:manualLayout>
              </c:layout>
              <c:showVal val="1"/>
            </c:dLbl>
            <c:dLbl>
              <c:idx val="6"/>
              <c:layout>
                <c:manualLayout>
                  <c:x val="8.5631640104376266E-2"/>
                  <c:y val="5.7136957061126913E-3"/>
                </c:manualLayout>
              </c:layout>
              <c:showVal val="1"/>
            </c:dLbl>
            <c:dLbl>
              <c:idx val="7"/>
              <c:layout>
                <c:manualLayout>
                  <c:x val="7.6117013426112184E-2"/>
                  <c:y val="5.7136957061126913E-3"/>
                </c:manualLayout>
              </c:layout>
              <c:showVal val="1"/>
            </c:dLbl>
            <c:dLbl>
              <c:idx val="8"/>
              <c:layout>
                <c:manualLayout>
                  <c:x val="6.0259302295672161E-2"/>
                  <c:y val="2.8568478530563435E-3"/>
                </c:manualLayout>
              </c:layout>
              <c:showVal val="1"/>
            </c:dLbl>
            <c:dLbl>
              <c:idx val="9"/>
              <c:layout>
                <c:manualLayout>
                  <c:x val="5.3916217843496275E-2"/>
                  <c:y val="5.7136957061126913E-3"/>
                </c:manualLayout>
              </c:layout>
              <c:showVal val="1"/>
            </c:dLbl>
            <c:dLbl>
              <c:idx val="10"/>
              <c:layout>
                <c:manualLayout>
                  <c:x val="4.5987362278276087E-2"/>
                  <c:y val="-1.0474987786587178E-16"/>
                </c:manualLayout>
              </c:layout>
              <c:showVal val="1"/>
            </c:dLbl>
            <c:dLbl>
              <c:idx val="11"/>
              <c:layout>
                <c:manualLayout>
                  <c:x val="4.4401591165232124E-2"/>
                  <c:y val="2.8568478530563435E-3"/>
                </c:manualLayout>
              </c:layout>
              <c:showVal val="1"/>
            </c:dLbl>
            <c:dLbl>
              <c:idx val="12"/>
              <c:layout>
                <c:manualLayout>
                  <c:x val="8.4045868991332276E-2"/>
                  <c:y val="2.8568478530563435E-3"/>
                </c:manualLayout>
              </c:layout>
              <c:showVal val="1"/>
            </c:dLbl>
            <c:txPr>
              <a:bodyPr/>
              <a:lstStyle/>
              <a:p>
                <a:pPr>
                  <a:defRPr sz="1600" b="1"/>
                </a:pPr>
                <a:endParaRPr lang="el-GR"/>
              </a:p>
            </c:txPr>
            <c:showVal val="1"/>
          </c:dLbls>
          <c:cat>
            <c:strRef>
              <c:f>ΑΠΑΝΤΗΣΕΙΣ!$B$16:$B$28</c:f>
              <c:strCache>
                <c:ptCount val="13"/>
                <c:pt idx="0">
                  <c:v>Ανησυχία</c:v>
                </c:pt>
                <c:pt idx="1">
                  <c:v>Ανασφάλεια</c:v>
                </c:pt>
                <c:pt idx="2">
                  <c:v>Φόβος</c:v>
                </c:pt>
                <c:pt idx="3">
                  <c:v>Αισιοδοξία</c:v>
                </c:pt>
                <c:pt idx="4">
                  <c:v>Ελπίδα</c:v>
                </c:pt>
                <c:pt idx="5">
                  <c:v>Απογοήτευση</c:v>
                </c:pt>
                <c:pt idx="6">
                  <c:v>Οργή</c:v>
                </c:pt>
                <c:pt idx="7">
                  <c:v>Απαισιοδοξία</c:v>
                </c:pt>
                <c:pt idx="8">
                  <c:v>Ασφάλεια</c:v>
                </c:pt>
                <c:pt idx="9">
                  <c:v>Σιγουριά</c:v>
                </c:pt>
                <c:pt idx="10">
                  <c:v>Πανικός</c:v>
                </c:pt>
                <c:pt idx="11">
                  <c:v>Δεν έχω γνώμη/Δεν απαντώ (αυθόρμητα)</c:v>
                </c:pt>
                <c:pt idx="12">
                  <c:v>Κανένα από τα παραπάνω</c:v>
                </c:pt>
              </c:strCache>
            </c:strRef>
          </c:cat>
          <c:val>
            <c:numRef>
              <c:f>ΑΠΑΝΤΗΣΕΙΣ!$E$16:$E$28</c:f>
              <c:numCache>
                <c:formatCode>0%</c:formatCode>
                <c:ptCount val="13"/>
                <c:pt idx="0">
                  <c:v>0.31491549365175847</c:v>
                </c:pt>
                <c:pt idx="1">
                  <c:v>0.22408554111985288</c:v>
                </c:pt>
                <c:pt idx="2">
                  <c:v>0.14541004878209049</c:v>
                </c:pt>
                <c:pt idx="3">
                  <c:v>0.12657063548116881</c:v>
                </c:pt>
                <c:pt idx="4">
                  <c:v>0.11609151980027269</c:v>
                </c:pt>
                <c:pt idx="5">
                  <c:v>8.639521705566415E-2</c:v>
                </c:pt>
                <c:pt idx="6">
                  <c:v>5.9047681618842773E-2</c:v>
                </c:pt>
                <c:pt idx="7">
                  <c:v>4.4643003794162549E-2</c:v>
                </c:pt>
                <c:pt idx="8">
                  <c:v>3.0780349194356401E-2</c:v>
                </c:pt>
                <c:pt idx="9">
                  <c:v>2.7593909629945998E-2</c:v>
                </c:pt>
                <c:pt idx="10">
                  <c:v>1.37805298687647E-2</c:v>
                </c:pt>
                <c:pt idx="11">
                  <c:v>3.3835389189100428E-3</c:v>
                </c:pt>
                <c:pt idx="12">
                  <c:v>5.6961713450388474E-2</c:v>
                </c:pt>
              </c:numCache>
            </c:numRef>
          </c:val>
        </c:ser>
        <c:dLbls/>
        <c:gapWidth val="55"/>
        <c:gapDepth val="55"/>
        <c:shape val="box"/>
        <c:axId val="172048384"/>
        <c:axId val="172049920"/>
        <c:axId val="0"/>
      </c:bar3DChart>
      <c:catAx>
        <c:axId val="172048384"/>
        <c:scaling>
          <c:orientation val="maxMin"/>
        </c:scaling>
        <c:axPos val="l"/>
        <c:majorTickMark val="none"/>
        <c:tickLblPos val="nextTo"/>
        <c:txPr>
          <a:bodyPr/>
          <a:lstStyle/>
          <a:p>
            <a:pPr>
              <a:defRPr sz="1200" b="1" i="1"/>
            </a:pPr>
            <a:endParaRPr lang="el-GR"/>
          </a:p>
        </c:txPr>
        <c:crossAx val="172049920"/>
        <c:crosses val="autoZero"/>
        <c:auto val="1"/>
        <c:lblAlgn val="ctr"/>
        <c:lblOffset val="100"/>
      </c:catAx>
      <c:valAx>
        <c:axId val="172049920"/>
        <c:scaling>
          <c:orientation val="minMax"/>
        </c:scaling>
        <c:delete val="1"/>
        <c:axPos val="t"/>
        <c:numFmt formatCode="0%" sourceLinked="1"/>
        <c:majorTickMark val="none"/>
        <c:tickLblPos val="none"/>
        <c:crossAx val="172048384"/>
        <c:crosses val="autoZero"/>
        <c:crossBetween val="between"/>
      </c:valAx>
    </c:plotArea>
    <c:plotVisOnly val="1"/>
    <c:dispBlanksAs val="gap"/>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style val="26"/>
  <c:chart>
    <c:autoTitleDeleted val="1"/>
    <c:plotArea>
      <c:layout>
        <c:manualLayout>
          <c:layoutTarget val="inner"/>
          <c:xMode val="edge"/>
          <c:yMode val="edge"/>
          <c:x val="0.22142712317186183"/>
          <c:y val="0.14885129919255741"/>
          <c:w val="0.5307934100762588"/>
          <c:h val="0.81167589335211821"/>
        </c:manualLayout>
      </c:layout>
      <c:pieChart>
        <c:varyColors val="1"/>
        <c:ser>
          <c:idx val="0"/>
          <c:order val="0"/>
          <c:dPt>
            <c:idx val="0"/>
            <c:spPr>
              <a:solidFill>
                <a:srgbClr val="0070C0"/>
              </a:solidFill>
            </c:spPr>
          </c:dPt>
          <c:dPt>
            <c:idx val="1"/>
            <c:spPr>
              <a:solidFill>
                <a:srgbClr val="00B0F0"/>
              </a:solidFill>
            </c:spPr>
          </c:dPt>
          <c:dPt>
            <c:idx val="2"/>
            <c:spPr>
              <a:solidFill>
                <a:schemeClr val="bg1">
                  <a:lumMod val="65000"/>
                </a:schemeClr>
              </a:solidFill>
            </c:spPr>
          </c:dPt>
          <c:dPt>
            <c:idx val="3"/>
            <c:spPr>
              <a:solidFill>
                <a:srgbClr val="F92B4D"/>
              </a:solidFill>
            </c:spPr>
          </c:dPt>
          <c:dPt>
            <c:idx val="4"/>
            <c:spPr>
              <a:solidFill>
                <a:srgbClr val="C00000"/>
              </a:solidFill>
            </c:spPr>
          </c:dPt>
          <c:dPt>
            <c:idx val="5"/>
            <c:spPr>
              <a:solidFill>
                <a:schemeClr val="tx1">
                  <a:lumMod val="65000"/>
                  <a:lumOff val="35000"/>
                </a:schemeClr>
              </a:solidFill>
            </c:spPr>
          </c:dPt>
          <c:dLbls>
            <c:dLbl>
              <c:idx val="0"/>
              <c:layout>
                <c:manualLayout>
                  <c:x val="-0.15562330860458562"/>
                  <c:y val="6.119185916306584E-2"/>
                </c:manualLayout>
              </c:layout>
              <c:spPr/>
              <c:txPr>
                <a:bodyPr/>
                <a:lstStyle/>
                <a:p>
                  <a:pPr>
                    <a:defRPr sz="1200" b="1" i="1">
                      <a:solidFill>
                        <a:schemeClr val="bg1"/>
                      </a:solidFill>
                    </a:defRPr>
                  </a:pPr>
                  <a:endParaRPr lang="el-GR"/>
                </a:p>
              </c:txPr>
              <c:showCatName val="1"/>
              <c:showPercent val="1"/>
            </c:dLbl>
            <c:dLbl>
              <c:idx val="1"/>
              <c:layout>
                <c:manualLayout>
                  <c:x val="0.1098622132248562"/>
                  <c:y val="-0.17127851795144078"/>
                </c:manualLayout>
              </c:layout>
              <c:spPr/>
              <c:txPr>
                <a:bodyPr/>
                <a:lstStyle/>
                <a:p>
                  <a:pPr>
                    <a:defRPr sz="1200" b="1" i="1">
                      <a:solidFill>
                        <a:schemeClr val="bg1"/>
                      </a:solidFill>
                    </a:defRPr>
                  </a:pPr>
                  <a:endParaRPr lang="el-GR"/>
                </a:p>
              </c:txPr>
              <c:showCatName val="1"/>
              <c:showPercent val="1"/>
            </c:dLbl>
            <c:dLbl>
              <c:idx val="2"/>
              <c:spPr/>
              <c:txPr>
                <a:bodyPr/>
                <a:lstStyle/>
                <a:p>
                  <a:pPr>
                    <a:defRPr sz="1200" b="1" i="1">
                      <a:solidFill>
                        <a:schemeClr val="bg1"/>
                      </a:solidFill>
                    </a:defRPr>
                  </a:pPr>
                  <a:endParaRPr lang="el-GR"/>
                </a:p>
              </c:txPr>
            </c:dLbl>
            <c:dLbl>
              <c:idx val="3"/>
              <c:layout>
                <c:manualLayout>
                  <c:x val="-2.9114967360443746E-2"/>
                  <c:y val="-4.681109341775379E-3"/>
                </c:manualLayout>
              </c:layout>
              <c:showCatName val="1"/>
              <c:showPercent val="1"/>
            </c:dLbl>
            <c:dLbl>
              <c:idx val="4"/>
              <c:layout>
                <c:manualLayout>
                  <c:x val="-1.9643463759154412E-3"/>
                  <c:y val="-1.207786950824101E-2"/>
                </c:manualLayout>
              </c:layout>
              <c:showCatName val="1"/>
              <c:showPercent val="1"/>
            </c:dLbl>
            <c:dLbl>
              <c:idx val="5"/>
              <c:layout>
                <c:manualLayout>
                  <c:x val="0.18699937216801246"/>
                  <c:y val="-5.7567627230122381E-3"/>
                </c:manualLayout>
              </c:layout>
              <c:tx>
                <c:rich>
                  <a:bodyPr/>
                  <a:lstStyle/>
                  <a:p>
                    <a:r>
                      <a:rPr lang="el-GR" dirty="0" smtClean="0"/>
                      <a:t>Δεν </a:t>
                    </a:r>
                    <a:r>
                      <a:rPr lang="el-GR" dirty="0"/>
                      <a:t>έχω γνώμη</a:t>
                    </a:r>
                    <a:r>
                      <a:rPr lang="el-GR" dirty="0" smtClean="0"/>
                      <a:t>/ Δεν </a:t>
                    </a:r>
                    <a:r>
                      <a:rPr lang="el-GR" dirty="0"/>
                      <a:t>απαντώ (αυθόρμητα)
1%</a:t>
                    </a:r>
                  </a:p>
                </c:rich>
              </c:tx>
              <c:showCatName val="1"/>
              <c:showPercent val="1"/>
            </c:dLbl>
            <c:txPr>
              <a:bodyPr/>
              <a:lstStyle/>
              <a:p>
                <a:pPr>
                  <a:defRPr sz="1200" b="1" i="1"/>
                </a:pPr>
                <a:endParaRPr lang="el-GR"/>
              </a:p>
            </c:txPr>
            <c:showCatName val="1"/>
            <c:showPercent val="1"/>
            <c:showLeaderLines val="1"/>
          </c:dLbls>
          <c:cat>
            <c:strRef>
              <c:f>ΑΠΑΝΤΗΣΕΙΣ!$B$38:$B$43</c:f>
              <c:strCache>
                <c:ptCount val="6"/>
                <c:pt idx="0">
                  <c:v>5 – Πολύ</c:v>
                </c:pt>
                <c:pt idx="1">
                  <c:v>4 – Αρκετά</c:v>
                </c:pt>
                <c:pt idx="2">
                  <c:v>3 – Ούτε Πολύ/Ούτε Λίγο</c:v>
                </c:pt>
                <c:pt idx="3">
                  <c:v>2 – Λίγο</c:v>
                </c:pt>
                <c:pt idx="4">
                  <c:v>1 – Καθόλου</c:v>
                </c:pt>
                <c:pt idx="5">
                  <c:v>Δεν έχω γνώμη/Δεν απαντώ (αυθόρμητα)</c:v>
                </c:pt>
              </c:strCache>
            </c:strRef>
          </c:cat>
          <c:val>
            <c:numRef>
              <c:f>ΑΠΑΝΤΗΣΕΙΣ!$D$38:$D$43</c:f>
              <c:numCache>
                <c:formatCode>0%</c:formatCode>
                <c:ptCount val="6"/>
                <c:pt idx="0">
                  <c:v>0.41452598383811851</c:v>
                </c:pt>
                <c:pt idx="1">
                  <c:v>0.35285132382892076</c:v>
                </c:pt>
                <c:pt idx="2">
                  <c:v>0.14596609946784064</c:v>
                </c:pt>
                <c:pt idx="3">
                  <c:v>3.872938703107548E-2</c:v>
                </c:pt>
                <c:pt idx="4">
                  <c:v>4.0240457262991892E-2</c:v>
                </c:pt>
                <c:pt idx="5">
                  <c:v>7.686748571053152E-3</c:v>
                </c:pt>
              </c:numCache>
            </c:numRef>
          </c:val>
        </c:ser>
        <c:dLbls>
          <c:showCatName val="1"/>
          <c:showPercent val="1"/>
        </c:dLbls>
        <c:firstSliceAng val="0"/>
      </c:pieChart>
    </c:plotArea>
    <c:plotVisOnly val="1"/>
    <c:dispBlanksAs val="zero"/>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l-GR"/>
  <c:style val="26"/>
  <c:chart>
    <c:autoTitleDeleted val="1"/>
    <c:plotArea>
      <c:layout>
        <c:manualLayout>
          <c:layoutTarget val="inner"/>
          <c:xMode val="edge"/>
          <c:yMode val="edge"/>
          <c:x val="0.22251327714192842"/>
          <c:y val="0.17118692444371661"/>
          <c:w val="0.55097886240947891"/>
          <c:h val="0.81037538285609612"/>
        </c:manualLayout>
      </c:layout>
      <c:pieChart>
        <c:varyColors val="1"/>
        <c:ser>
          <c:idx val="0"/>
          <c:order val="0"/>
          <c:dPt>
            <c:idx val="0"/>
            <c:spPr>
              <a:solidFill>
                <a:srgbClr val="00B0F0"/>
              </a:solidFill>
            </c:spPr>
          </c:dPt>
          <c:dPt>
            <c:idx val="1"/>
            <c:spPr>
              <a:solidFill>
                <a:srgbClr val="F92B4D"/>
              </a:solidFill>
            </c:spPr>
          </c:dPt>
          <c:dPt>
            <c:idx val="2"/>
            <c:spPr>
              <a:solidFill>
                <a:srgbClr val="C00000"/>
              </a:solidFill>
            </c:spPr>
          </c:dPt>
          <c:dPt>
            <c:idx val="3"/>
            <c:spPr>
              <a:solidFill>
                <a:schemeClr val="tx1">
                  <a:lumMod val="65000"/>
                  <a:lumOff val="35000"/>
                </a:schemeClr>
              </a:solidFill>
            </c:spPr>
          </c:dPt>
          <c:dLbls>
            <c:dLbl>
              <c:idx val="0"/>
              <c:layout>
                <c:manualLayout>
                  <c:x val="5.5649903339607502E-2"/>
                  <c:y val="5.6546590597364207E-2"/>
                </c:manualLayout>
              </c:layout>
              <c:showCatName val="1"/>
              <c:showPercent val="1"/>
            </c:dLbl>
            <c:dLbl>
              <c:idx val="1"/>
              <c:layout>
                <c:manualLayout>
                  <c:x val="-0.10880093148757301"/>
                  <c:y val="-9.3345185045378365E-2"/>
                </c:manualLayout>
              </c:layout>
              <c:tx>
                <c:rich>
                  <a:bodyPr/>
                  <a:lstStyle/>
                  <a:p>
                    <a:pPr>
                      <a:defRPr sz="1200" b="1" i="1">
                        <a:solidFill>
                          <a:schemeClr val="bg1"/>
                        </a:solidFill>
                      </a:defRPr>
                    </a:pPr>
                    <a:r>
                      <a:rPr lang="el-GR" dirty="0" smtClean="0">
                        <a:solidFill>
                          <a:schemeClr val="bg1"/>
                        </a:solidFill>
                      </a:rPr>
                      <a:t> Αρκετά</a:t>
                    </a:r>
                    <a:r>
                      <a:rPr lang="el-GR" dirty="0">
                        <a:solidFill>
                          <a:schemeClr val="bg1"/>
                        </a:solidFill>
                      </a:rPr>
                      <a:t>, είμαι πιο προσεκτικός</a:t>
                    </a:r>
                    <a:r>
                      <a:rPr lang="el-GR" dirty="0" smtClean="0">
                        <a:solidFill>
                          <a:schemeClr val="bg1"/>
                        </a:solidFill>
                      </a:rPr>
                      <a:t>/ επιφυλακτικός </a:t>
                    </a:r>
                    <a:r>
                      <a:rPr lang="el-GR" dirty="0">
                        <a:solidFill>
                          <a:schemeClr val="bg1"/>
                        </a:solidFill>
                      </a:rPr>
                      <a:t>στις κοινωνικές μου επαφές
59%</a:t>
                    </a:r>
                  </a:p>
                </c:rich>
              </c:tx>
              <c:spPr/>
              <c:showCatName val="1"/>
              <c:showPercent val="1"/>
            </c:dLbl>
            <c:dLbl>
              <c:idx val="2"/>
              <c:layout>
                <c:manualLayout>
                  <c:x val="-5.7563925363363064E-2"/>
                  <c:y val="7.7843358484683212E-2"/>
                </c:manualLayout>
              </c:layout>
              <c:showCatName val="1"/>
              <c:showPercent val="1"/>
            </c:dLbl>
            <c:dLbl>
              <c:idx val="3"/>
              <c:layout>
                <c:manualLayout>
                  <c:x val="-9.432506859325914E-4"/>
                  <c:y val="-2.2699821854242443E-2"/>
                </c:manualLayout>
              </c:layout>
              <c:showCatName val="1"/>
              <c:showPercent val="1"/>
            </c:dLbl>
            <c:txPr>
              <a:bodyPr/>
              <a:lstStyle/>
              <a:p>
                <a:pPr>
                  <a:defRPr sz="1200" b="1" i="1"/>
                </a:pPr>
                <a:endParaRPr lang="el-GR"/>
              </a:p>
            </c:txPr>
            <c:showCatName val="1"/>
            <c:showPercent val="1"/>
            <c:showLeaderLines val="1"/>
          </c:dLbls>
          <c:cat>
            <c:strRef>
              <c:f>ΑΠΑΝΤΗΣΕΙΣ!$B$50:$B$53</c:f>
              <c:strCache>
                <c:ptCount val="4"/>
                <c:pt idx="0">
                  <c:v>Καθόλου, είναι όπως και πριν</c:v>
                </c:pt>
                <c:pt idx="1">
                  <c:v>Αρκετά, είμαι πιο προσεκτικός/επιφυλακτικός στις κοινωνικές μου επαφές</c:v>
                </c:pt>
                <c:pt idx="2">
                  <c:v>Πολύ, συνεχίζω να αποφεύγω τις κοινωνικές επαφές για μεγάλο χρονικό διάστημα</c:v>
                </c:pt>
                <c:pt idx="3">
                  <c:v>ΔΞΔΑ</c:v>
                </c:pt>
              </c:strCache>
            </c:strRef>
          </c:cat>
          <c:val>
            <c:numRef>
              <c:f>ΑΠΑΝΤΗΣΕΙΣ!$D$50:$D$53</c:f>
              <c:numCache>
                <c:formatCode>0%</c:formatCode>
                <c:ptCount val="4"/>
                <c:pt idx="0">
                  <c:v>0.16707455283083947</c:v>
                </c:pt>
                <c:pt idx="1">
                  <c:v>0.59175796199267405</c:v>
                </c:pt>
                <c:pt idx="2">
                  <c:v>0.23607575185191271</c:v>
                </c:pt>
                <c:pt idx="3">
                  <c:v>5.0917333245733675E-3</c:v>
                </c:pt>
              </c:numCache>
            </c:numRef>
          </c:val>
        </c:ser>
        <c:dLbls>
          <c:showCatName val="1"/>
          <c:showPercent val="1"/>
        </c:dLbls>
        <c:firstSliceAng val="0"/>
      </c:pieChart>
    </c:plotArea>
    <c:plotVisOnly val="1"/>
    <c:dispBlanksAs val="zero"/>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l-GR"/>
  <c:style val="26"/>
  <c:chart>
    <c:autoTitleDeleted val="1"/>
    <c:plotArea>
      <c:layout>
        <c:manualLayout>
          <c:layoutTarget val="inner"/>
          <c:xMode val="edge"/>
          <c:yMode val="edge"/>
          <c:x val="0.21953900615962307"/>
          <c:y val="0.13444268811733964"/>
          <c:w val="0.56476113437179687"/>
          <c:h val="0.81412559058163247"/>
        </c:manualLayout>
      </c:layout>
      <c:pieChart>
        <c:varyColors val="1"/>
        <c:ser>
          <c:idx val="0"/>
          <c:order val="0"/>
          <c:dPt>
            <c:idx val="0"/>
            <c:spPr>
              <a:solidFill>
                <a:srgbClr val="0070C0"/>
              </a:solidFill>
            </c:spPr>
          </c:dPt>
          <c:dPt>
            <c:idx val="1"/>
            <c:spPr>
              <a:solidFill>
                <a:srgbClr val="00B0F0"/>
              </a:solidFill>
            </c:spPr>
          </c:dPt>
          <c:dPt>
            <c:idx val="2"/>
            <c:spPr>
              <a:solidFill>
                <a:srgbClr val="C00000"/>
              </a:solidFill>
            </c:spPr>
          </c:dPt>
          <c:dPt>
            <c:idx val="3"/>
            <c:spPr>
              <a:solidFill>
                <a:schemeClr val="tx1">
                  <a:lumMod val="65000"/>
                  <a:lumOff val="35000"/>
                </a:schemeClr>
              </a:solidFill>
            </c:spPr>
          </c:dPt>
          <c:dLbls>
            <c:dLbl>
              <c:idx val="1"/>
              <c:spPr/>
              <c:txPr>
                <a:bodyPr/>
                <a:lstStyle/>
                <a:p>
                  <a:pPr>
                    <a:defRPr sz="1400" b="1" i="1">
                      <a:solidFill>
                        <a:schemeClr val="bg1"/>
                      </a:solidFill>
                    </a:defRPr>
                  </a:pPr>
                  <a:endParaRPr lang="el-GR"/>
                </a:p>
              </c:txPr>
            </c:dLbl>
            <c:dLbl>
              <c:idx val="2"/>
              <c:layout>
                <c:manualLayout>
                  <c:x val="0.15847078902240747"/>
                  <c:y val="-6.89888675975079E-2"/>
                </c:manualLayout>
              </c:layout>
              <c:spPr/>
              <c:txPr>
                <a:bodyPr/>
                <a:lstStyle/>
                <a:p>
                  <a:pPr>
                    <a:defRPr sz="1400" b="1" i="1">
                      <a:solidFill>
                        <a:schemeClr val="bg1"/>
                      </a:solidFill>
                    </a:defRPr>
                  </a:pPr>
                  <a:endParaRPr lang="el-GR"/>
                </a:p>
              </c:txPr>
              <c:showCatName val="1"/>
              <c:showPercent val="1"/>
            </c:dLbl>
            <c:dLbl>
              <c:idx val="3"/>
              <c:layout>
                <c:manualLayout>
                  <c:x val="-5.0265374345897125E-2"/>
                  <c:y val="-1.5440257704387275E-2"/>
                </c:manualLayout>
              </c:layout>
              <c:showCatName val="1"/>
              <c:showPercent val="1"/>
            </c:dLbl>
            <c:txPr>
              <a:bodyPr/>
              <a:lstStyle/>
              <a:p>
                <a:pPr>
                  <a:defRPr sz="1400" b="1" i="1"/>
                </a:pPr>
                <a:endParaRPr lang="el-GR"/>
              </a:p>
            </c:txPr>
            <c:showCatName val="1"/>
            <c:showPercent val="1"/>
            <c:showLeaderLines val="1"/>
          </c:dLbls>
          <c:cat>
            <c:strRef>
              <c:f>ΑΠΑΝΤΗΣΕΙΣ!$B$62:$B$65</c:f>
              <c:strCache>
                <c:ptCount val="4"/>
                <c:pt idx="0">
                  <c:v>Αυξηθεί</c:v>
                </c:pt>
                <c:pt idx="1">
                  <c:v>Παραμείνει περίπου ίδιες</c:v>
                </c:pt>
                <c:pt idx="2">
                  <c:v>Μειωθεί</c:v>
                </c:pt>
                <c:pt idx="3">
                  <c:v>ΔΞΔΑ</c:v>
                </c:pt>
              </c:strCache>
            </c:strRef>
          </c:cat>
          <c:val>
            <c:numRef>
              <c:f>ΑΠΑΝΤΗΣΕΙΣ!$D$62:$D$65</c:f>
              <c:numCache>
                <c:formatCode>0%</c:formatCode>
                <c:ptCount val="4"/>
                <c:pt idx="0">
                  <c:v>1.3484880837015276E-2</c:v>
                </c:pt>
                <c:pt idx="1">
                  <c:v>0.31972800289079073</c:v>
                </c:pt>
                <c:pt idx="2">
                  <c:v>0.65808189478179502</c:v>
                </c:pt>
                <c:pt idx="3">
                  <c:v>8.7052214903996193E-3</c:v>
                </c:pt>
              </c:numCache>
            </c:numRef>
          </c:val>
        </c:ser>
        <c:dLbls>
          <c:showCatName val="1"/>
          <c:showPercent val="1"/>
        </c:dLbls>
        <c:firstSliceAng val="0"/>
      </c:pieChart>
    </c:plotArea>
    <c:plotVisOnly val="1"/>
    <c:dispBlanksAs val="zero"/>
  </c:chart>
  <c:txPr>
    <a:bodyPr/>
    <a:lstStyle/>
    <a:p>
      <a:pPr>
        <a:defRPr sz="1800"/>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l-GR"/>
  <c:style val="18"/>
  <c:chart>
    <c:autoTitleDeleted val="1"/>
    <c:plotArea>
      <c:layout>
        <c:manualLayout>
          <c:layoutTarget val="inner"/>
          <c:xMode val="edge"/>
          <c:yMode val="edge"/>
          <c:x val="0.34614298604036631"/>
          <c:y val="0.11111070533042437"/>
          <c:w val="0.58547065932590281"/>
          <c:h val="0.85487675750716585"/>
        </c:manualLayout>
      </c:layout>
      <c:barChart>
        <c:barDir val="bar"/>
        <c:grouping val="percentStacked"/>
        <c:ser>
          <c:idx val="0"/>
          <c:order val="0"/>
          <c:tx>
            <c:strRef>
              <c:f>ΑΠΑΝΤΗΣΕΙΣ!$B$75</c:f>
              <c:strCache>
                <c:ptCount val="1"/>
                <c:pt idx="0">
                  <c:v>Αυξηθούν</c:v>
                </c:pt>
              </c:strCache>
            </c:strRef>
          </c:tx>
          <c:spPr>
            <a:solidFill>
              <a:srgbClr val="0070C0"/>
            </a:solidFill>
          </c:spPr>
          <c:dLbls>
            <c:dLbl>
              <c:idx val="1"/>
              <c:layout>
                <c:manualLayout>
                  <c:x val="1.5671872936896647E-2"/>
                  <c:y val="1.4012107862403907E-6"/>
                </c:manualLayout>
              </c:layout>
              <c:showVal val="1"/>
            </c:dLbl>
            <c:dLbl>
              <c:idx val="3"/>
              <c:layout>
                <c:manualLayout>
                  <c:x val="1.7096588658432714E-2"/>
                  <c:y val="-1.0874826975169843E-16"/>
                </c:manualLayout>
              </c:layout>
              <c:showVal val="1"/>
            </c:dLbl>
            <c:txPr>
              <a:bodyPr/>
              <a:lstStyle/>
              <a:p>
                <a:pPr>
                  <a:defRPr sz="1600" b="1" i="0">
                    <a:solidFill>
                      <a:schemeClr val="bg1"/>
                    </a:solidFill>
                  </a:defRPr>
                </a:pPr>
                <a:endParaRPr lang="el-GR"/>
              </a:p>
            </c:txPr>
            <c:showVal val="1"/>
          </c:dLbls>
          <c:cat>
            <c:strRef>
              <c:f>(ΑΠΑΝΤΗΣΕΙΣ!$D$74;ΑΠΑΝΤΗΣΕΙΣ!$F$74;ΑΠΑΝΤΗΣΕΙΣ!$H$74;ΑΠΑΝΤΗΣΕΙΣ!$J$74)</c:f>
              <c:strCache>
                <c:ptCount val="4"/>
                <c:pt idx="0">
                  <c:v>Τρόφιμα και βασικά είδη πρώτης ανάγκης</c:v>
                </c:pt>
                <c:pt idx="1">
                  <c:v>Προϊόντα ένδυσης / υπόδησης</c:v>
                </c:pt>
                <c:pt idx="2">
                  <c:v>Προϊόντα τεχνολογίας και οικιακές συσκευές</c:v>
                </c:pt>
                <c:pt idx="3">
                  <c:v>Σημαντικές αγορές (αυτοκίνητα / έπιπλα κτλ)</c:v>
                </c:pt>
              </c:strCache>
            </c:strRef>
          </c:cat>
          <c:val>
            <c:numRef>
              <c:f>(ΑΠΑΝΤΗΣΕΙΣ!$D$75;ΑΠΑΝΤΗΣΕΙΣ!$F$75;ΑΠΑΝΤΗΣΕΙΣ!$H$75;ΑΠΑΝΤΗΣΕΙΣ!$J$75)</c:f>
              <c:numCache>
                <c:formatCode>0%</c:formatCode>
                <c:ptCount val="4"/>
                <c:pt idx="0">
                  <c:v>8.0350836851009369E-2</c:v>
                </c:pt>
                <c:pt idx="1">
                  <c:v>3.339191564147629E-2</c:v>
                </c:pt>
                <c:pt idx="2">
                  <c:v>6.212016688019447E-2</c:v>
                </c:pt>
                <c:pt idx="3">
                  <c:v>2.8924330272818353E-2</c:v>
                </c:pt>
              </c:numCache>
            </c:numRef>
          </c:val>
        </c:ser>
        <c:ser>
          <c:idx val="1"/>
          <c:order val="1"/>
          <c:tx>
            <c:strRef>
              <c:f>ΑΠΑΝΤΗΣΕΙΣ!$B$76</c:f>
              <c:strCache>
                <c:ptCount val="1"/>
                <c:pt idx="0">
                  <c:v>Μειωθούν</c:v>
                </c:pt>
              </c:strCache>
            </c:strRef>
          </c:tx>
          <c:spPr>
            <a:solidFill>
              <a:srgbClr val="C00000"/>
            </a:solidFill>
          </c:spPr>
          <c:dLbls>
            <c:txPr>
              <a:bodyPr/>
              <a:lstStyle/>
              <a:p>
                <a:pPr>
                  <a:defRPr sz="1600" b="1">
                    <a:solidFill>
                      <a:schemeClr val="bg1"/>
                    </a:solidFill>
                  </a:defRPr>
                </a:pPr>
                <a:endParaRPr lang="el-GR"/>
              </a:p>
            </c:txPr>
            <c:showVal val="1"/>
          </c:dLbls>
          <c:cat>
            <c:strRef>
              <c:f>(ΑΠΑΝΤΗΣΕΙΣ!$D$74;ΑΠΑΝΤΗΣΕΙΣ!$F$74;ΑΠΑΝΤΗΣΕΙΣ!$H$74;ΑΠΑΝΤΗΣΕΙΣ!$J$74)</c:f>
              <c:strCache>
                <c:ptCount val="4"/>
                <c:pt idx="0">
                  <c:v>Τρόφιμα και βασικά είδη πρώτης ανάγκης</c:v>
                </c:pt>
                <c:pt idx="1">
                  <c:v>Προϊόντα ένδυσης / υπόδησης</c:v>
                </c:pt>
                <c:pt idx="2">
                  <c:v>Προϊόντα τεχνολογίας και οικιακές συσκευές</c:v>
                </c:pt>
                <c:pt idx="3">
                  <c:v>Σημαντικές αγορές (αυτοκίνητα / έπιπλα κτλ)</c:v>
                </c:pt>
              </c:strCache>
            </c:strRef>
          </c:cat>
          <c:val>
            <c:numRef>
              <c:f>(ΑΠΑΝΤΗΣΕΙΣ!$D$76;ΑΠΑΝΤΗΣΕΙΣ!$F$76;ΑΠΑΝΤΗΣΕΙΣ!$H$76;ΑΠΑΝΤΗΣΕΙΣ!$J$76)</c:f>
              <c:numCache>
                <c:formatCode>0%</c:formatCode>
                <c:ptCount val="4"/>
                <c:pt idx="0">
                  <c:v>9.8697501765681803E-2</c:v>
                </c:pt>
                <c:pt idx="1">
                  <c:v>0.47992050326035218</c:v>
                </c:pt>
                <c:pt idx="2">
                  <c:v>0.37759929043066925</c:v>
                </c:pt>
                <c:pt idx="3">
                  <c:v>0.46150813856084638</c:v>
                </c:pt>
              </c:numCache>
            </c:numRef>
          </c:val>
        </c:ser>
        <c:ser>
          <c:idx val="2"/>
          <c:order val="2"/>
          <c:tx>
            <c:strRef>
              <c:f>ΑΠΑΝΤΗΣΕΙΣ!$B$77</c:f>
              <c:strCache>
                <c:ptCount val="1"/>
                <c:pt idx="0">
                  <c:v>Περίπου το ίδιο</c:v>
                </c:pt>
              </c:strCache>
            </c:strRef>
          </c:tx>
          <c:spPr>
            <a:solidFill>
              <a:schemeClr val="bg1">
                <a:lumMod val="65000"/>
              </a:schemeClr>
            </a:solidFill>
          </c:spPr>
          <c:dLbls>
            <c:txPr>
              <a:bodyPr/>
              <a:lstStyle/>
              <a:p>
                <a:pPr>
                  <a:defRPr sz="1600" b="1">
                    <a:solidFill>
                      <a:schemeClr val="bg1"/>
                    </a:solidFill>
                  </a:defRPr>
                </a:pPr>
                <a:endParaRPr lang="el-GR"/>
              </a:p>
            </c:txPr>
            <c:showVal val="1"/>
          </c:dLbls>
          <c:cat>
            <c:strRef>
              <c:f>(ΑΠΑΝΤΗΣΕΙΣ!$D$74;ΑΠΑΝΤΗΣΕΙΣ!$F$74;ΑΠΑΝΤΗΣΕΙΣ!$H$74;ΑΠΑΝΤΗΣΕΙΣ!$J$74)</c:f>
              <c:strCache>
                <c:ptCount val="4"/>
                <c:pt idx="0">
                  <c:v>Τρόφιμα και βασικά είδη πρώτης ανάγκης</c:v>
                </c:pt>
                <c:pt idx="1">
                  <c:v>Προϊόντα ένδυσης / υπόδησης</c:v>
                </c:pt>
                <c:pt idx="2">
                  <c:v>Προϊόντα τεχνολογίας και οικιακές συσκευές</c:v>
                </c:pt>
                <c:pt idx="3">
                  <c:v>Σημαντικές αγορές (αυτοκίνητα / έπιπλα κτλ)</c:v>
                </c:pt>
              </c:strCache>
            </c:strRef>
          </c:cat>
          <c:val>
            <c:numRef>
              <c:f>(ΑΠΑΝΤΗΣΕΙΣ!$D$77;ΑΠΑΝΤΗΣΕΙΣ!$F$77;ΑΠΑΝΤΗΣΕΙΣ!$H$77;ΑΠΑΝΤΗΣΕΙΣ!$J$77)</c:f>
              <c:numCache>
                <c:formatCode>0%</c:formatCode>
                <c:ptCount val="4"/>
                <c:pt idx="0">
                  <c:v>0.80653055861242051</c:v>
                </c:pt>
                <c:pt idx="1">
                  <c:v>0.462690734687844</c:v>
                </c:pt>
                <c:pt idx="2">
                  <c:v>0.54083308695509369</c:v>
                </c:pt>
                <c:pt idx="3">
                  <c:v>0.48428953895175991</c:v>
                </c:pt>
              </c:numCache>
            </c:numRef>
          </c:val>
        </c:ser>
        <c:ser>
          <c:idx val="3"/>
          <c:order val="3"/>
          <c:tx>
            <c:strRef>
              <c:f>ΑΠΑΝΤΗΣΕΙΣ!$B$78</c:f>
              <c:strCache>
                <c:ptCount val="1"/>
                <c:pt idx="0">
                  <c:v>ΔΞ/ΔΑ</c:v>
                </c:pt>
              </c:strCache>
            </c:strRef>
          </c:tx>
          <c:spPr>
            <a:solidFill>
              <a:schemeClr val="tx1">
                <a:lumMod val="65000"/>
                <a:lumOff val="35000"/>
              </a:schemeClr>
            </a:solidFill>
          </c:spPr>
          <c:dLbls>
            <c:dLbl>
              <c:idx val="0"/>
              <c:layout>
                <c:manualLayout>
                  <c:x val="2.8494314430721292E-2"/>
                  <c:y val="4.6707026208013049E-7"/>
                </c:manualLayout>
              </c:layout>
              <c:showVal val="1"/>
            </c:dLbl>
            <c:dLbl>
              <c:idx val="1"/>
              <c:layout>
                <c:manualLayout>
                  <c:x val="3.1343745873793308E-2"/>
                  <c:y val="4.6707026213450445E-7"/>
                </c:manualLayout>
              </c:layout>
              <c:showVal val="1"/>
            </c:dLbl>
            <c:dLbl>
              <c:idx val="2"/>
              <c:layout>
                <c:manualLayout>
                  <c:x val="2.9919030152257237E-2"/>
                  <c:y val="2.3353513104006517E-7"/>
                </c:manualLayout>
              </c:layout>
              <c:showVal val="1"/>
            </c:dLbl>
            <c:dLbl>
              <c:idx val="3"/>
              <c:layout>
                <c:manualLayout>
                  <c:x val="3.2768461595329354E-2"/>
                  <c:y val="-1.2517483023747488E-4"/>
                </c:manualLayout>
              </c:layout>
              <c:showVal val="1"/>
            </c:dLbl>
            <c:txPr>
              <a:bodyPr/>
              <a:lstStyle/>
              <a:p>
                <a:pPr>
                  <a:defRPr sz="1600" b="1">
                    <a:solidFill>
                      <a:schemeClr val="tx1"/>
                    </a:solidFill>
                  </a:defRPr>
                </a:pPr>
                <a:endParaRPr lang="el-GR"/>
              </a:p>
            </c:txPr>
            <c:showVal val="1"/>
          </c:dLbls>
          <c:cat>
            <c:strRef>
              <c:f>(ΑΠΑΝΤΗΣΕΙΣ!$D$74;ΑΠΑΝΤΗΣΕΙΣ!$F$74;ΑΠΑΝΤΗΣΕΙΣ!$H$74;ΑΠΑΝΤΗΣΕΙΣ!$J$74)</c:f>
              <c:strCache>
                <c:ptCount val="4"/>
                <c:pt idx="0">
                  <c:v>Τρόφιμα και βασικά είδη πρώτης ανάγκης</c:v>
                </c:pt>
                <c:pt idx="1">
                  <c:v>Προϊόντα ένδυσης / υπόδησης</c:v>
                </c:pt>
                <c:pt idx="2">
                  <c:v>Προϊόντα τεχνολογίας και οικιακές συσκευές</c:v>
                </c:pt>
                <c:pt idx="3">
                  <c:v>Σημαντικές αγορές (αυτοκίνητα / έπιπλα κτλ)</c:v>
                </c:pt>
              </c:strCache>
            </c:strRef>
          </c:cat>
          <c:val>
            <c:numRef>
              <c:f>(ΑΠΑΝΤΗΣΕΙΣ!$D$78;ΑΠΑΝΤΗΣΕΙΣ!$F$78;ΑΠΑΝΤΗΣΕΙΣ!$H$78;ΑΠΑΝΤΗΣΕΙΣ!$J$78)</c:f>
              <c:numCache>
                <c:formatCode>0%</c:formatCode>
                <c:ptCount val="4"/>
                <c:pt idx="0">
                  <c:v>1.4421102770888424E-2</c:v>
                </c:pt>
                <c:pt idx="1">
                  <c:v>2.3996846410328006E-2</c:v>
                </c:pt>
                <c:pt idx="2">
                  <c:v>1.9447455734042912E-2</c:v>
                </c:pt>
                <c:pt idx="3">
                  <c:v>2.5277992214575523E-2</c:v>
                </c:pt>
              </c:numCache>
            </c:numRef>
          </c:val>
        </c:ser>
        <c:dLbls>
          <c:showVal val="1"/>
        </c:dLbls>
        <c:gapWidth val="95"/>
        <c:overlap val="100"/>
        <c:axId val="172524288"/>
        <c:axId val="172525824"/>
      </c:barChart>
      <c:catAx>
        <c:axId val="172524288"/>
        <c:scaling>
          <c:orientation val="maxMin"/>
        </c:scaling>
        <c:axPos val="l"/>
        <c:numFmt formatCode="General" sourceLinked="1"/>
        <c:majorTickMark val="none"/>
        <c:tickLblPos val="nextTo"/>
        <c:txPr>
          <a:bodyPr/>
          <a:lstStyle/>
          <a:p>
            <a:pPr>
              <a:defRPr sz="1200" b="1" i="1"/>
            </a:pPr>
            <a:endParaRPr lang="el-GR"/>
          </a:p>
        </c:txPr>
        <c:crossAx val="172525824"/>
        <c:crosses val="autoZero"/>
        <c:auto val="1"/>
        <c:lblAlgn val="ctr"/>
        <c:lblOffset val="100"/>
      </c:catAx>
      <c:valAx>
        <c:axId val="172525824"/>
        <c:scaling>
          <c:orientation val="minMax"/>
        </c:scaling>
        <c:delete val="1"/>
        <c:axPos val="t"/>
        <c:numFmt formatCode="0%" sourceLinked="1"/>
        <c:tickLblPos val="none"/>
        <c:crossAx val="172524288"/>
        <c:crosses val="autoZero"/>
        <c:crossBetween val="between"/>
      </c:valAx>
      <c:spPr>
        <a:noFill/>
      </c:spPr>
    </c:plotArea>
    <c:legend>
      <c:legendPos val="t"/>
      <c:layout/>
      <c:txPr>
        <a:bodyPr/>
        <a:lstStyle/>
        <a:p>
          <a:pPr>
            <a:defRPr sz="1200" b="1"/>
          </a:pPr>
          <a:endParaRPr lang="el-GR"/>
        </a:p>
      </c:txPr>
    </c:legend>
    <c:plotVisOnly val="1"/>
    <c:dispBlanksAs val="gap"/>
  </c:chart>
  <c:spPr>
    <a:noFill/>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l-GR"/>
  <c:style val="26"/>
  <c:chart>
    <c:autoTitleDeleted val="1"/>
    <c:plotArea>
      <c:layout>
        <c:manualLayout>
          <c:layoutTarget val="inner"/>
          <c:xMode val="edge"/>
          <c:yMode val="edge"/>
          <c:x val="0.2880485891582566"/>
          <c:y val="0.2066130308935446"/>
          <c:w val="0.47916176609291616"/>
          <c:h val="0.67138492427826468"/>
        </c:manualLayout>
      </c:layout>
      <c:pieChart>
        <c:varyColors val="1"/>
        <c:ser>
          <c:idx val="0"/>
          <c:order val="0"/>
          <c:dPt>
            <c:idx val="0"/>
            <c:spPr>
              <a:solidFill>
                <a:srgbClr val="C00000"/>
              </a:solidFill>
            </c:spPr>
          </c:dPt>
          <c:dPt>
            <c:idx val="1"/>
            <c:spPr>
              <a:solidFill>
                <a:srgbClr val="00B0F0"/>
              </a:solidFill>
            </c:spPr>
          </c:dPt>
          <c:dPt>
            <c:idx val="2"/>
            <c:spPr>
              <a:solidFill>
                <a:srgbClr val="F92B4D"/>
              </a:solidFill>
            </c:spPr>
          </c:dPt>
          <c:dPt>
            <c:idx val="3"/>
            <c:spPr>
              <a:solidFill>
                <a:schemeClr val="tx1">
                  <a:lumMod val="65000"/>
                  <a:lumOff val="35000"/>
                </a:schemeClr>
              </a:solidFill>
            </c:spPr>
          </c:dPt>
          <c:dLbls>
            <c:dLbl>
              <c:idx val="0"/>
              <c:layout>
                <c:manualLayout>
                  <c:x val="7.6740712205354777E-2"/>
                  <c:y val="2.9610799972852406E-2"/>
                </c:manualLayout>
              </c:layout>
              <c:spPr/>
              <c:txPr>
                <a:bodyPr/>
                <a:lstStyle/>
                <a:p>
                  <a:pPr>
                    <a:defRPr sz="1400" b="1" i="1">
                      <a:solidFill>
                        <a:schemeClr val="tx1"/>
                      </a:solidFill>
                    </a:defRPr>
                  </a:pPr>
                  <a:endParaRPr lang="el-GR"/>
                </a:p>
              </c:txPr>
              <c:showCatName val="1"/>
              <c:showPercent val="1"/>
            </c:dLbl>
            <c:dLbl>
              <c:idx val="1"/>
              <c:layout>
                <c:manualLayout>
                  <c:x val="0.15500192936194629"/>
                  <c:y val="-0.2072523133686266"/>
                </c:manualLayout>
              </c:layout>
              <c:tx>
                <c:rich>
                  <a:bodyPr/>
                  <a:lstStyle/>
                  <a:p>
                    <a:pPr>
                      <a:defRPr sz="1400" b="1" i="1">
                        <a:solidFill>
                          <a:schemeClr val="bg1"/>
                        </a:solidFill>
                      </a:defRPr>
                    </a:pPr>
                    <a:r>
                      <a:rPr lang="el-GR" dirty="0"/>
                      <a:t>Αναγκαία/ Όπως πρέπει
</a:t>
                    </a:r>
                    <a:r>
                      <a:rPr lang="el-GR" sz="1600" dirty="0"/>
                      <a:t>79%</a:t>
                    </a:r>
                    <a:endParaRPr lang="el-GR" dirty="0"/>
                  </a:p>
                </c:rich>
              </c:tx>
              <c:spPr/>
              <c:showCatName val="1"/>
              <c:showPercent val="1"/>
            </c:dLbl>
            <c:dLbl>
              <c:idx val="2"/>
              <c:layout>
                <c:manualLayout>
                  <c:x val="-7.3523805140687654E-2"/>
                  <c:y val="1.2358302656024788E-2"/>
                </c:manualLayout>
              </c:layout>
              <c:showCatName val="1"/>
              <c:showPercent val="1"/>
            </c:dLbl>
            <c:dLbl>
              <c:idx val="3"/>
              <c:layout>
                <c:manualLayout>
                  <c:x val="8.6902939662431497E-2"/>
                  <c:y val="3.3078688467817941E-4"/>
                </c:manualLayout>
              </c:layout>
              <c:tx>
                <c:rich>
                  <a:bodyPr/>
                  <a:lstStyle/>
                  <a:p>
                    <a:r>
                      <a:rPr lang="el-GR" dirty="0" smtClean="0"/>
                      <a:t>Δεν </a:t>
                    </a:r>
                    <a:r>
                      <a:rPr lang="el-GR" dirty="0"/>
                      <a:t>έχω </a:t>
                    </a:r>
                    <a:r>
                      <a:rPr lang="el-GR" dirty="0" smtClean="0"/>
                      <a:t>γνώμη/ Δεν </a:t>
                    </a:r>
                    <a:r>
                      <a:rPr lang="el-GR" dirty="0"/>
                      <a:t>απαντώ (αυθόρμητα)
2%</a:t>
                    </a:r>
                  </a:p>
                </c:rich>
              </c:tx>
              <c:showCatName val="1"/>
              <c:showPercent val="1"/>
            </c:dLbl>
            <c:txPr>
              <a:bodyPr/>
              <a:lstStyle/>
              <a:p>
                <a:pPr>
                  <a:defRPr sz="1400" b="1" i="1"/>
                </a:pPr>
                <a:endParaRPr lang="el-GR"/>
              </a:p>
            </c:txPr>
            <c:showCatName val="1"/>
            <c:showPercent val="1"/>
            <c:showLeaderLines val="1"/>
          </c:dLbls>
          <c:cat>
            <c:strRef>
              <c:f>ΑΠΑΝΤΗΣΕΙΣ!$B$87:$B$90</c:f>
              <c:strCache>
                <c:ptCount val="4"/>
                <c:pt idx="0">
                  <c:v>Υπερβολικά/Πολύ αυστηρά</c:v>
                </c:pt>
                <c:pt idx="1">
                  <c:v>Αναγκαία/ Όπως πρέπει</c:v>
                </c:pt>
                <c:pt idx="2">
                  <c:v>Χαλαρά/Ανεπαρκή</c:v>
                </c:pt>
                <c:pt idx="3">
                  <c:v>Δεν έχω γνώμη/Δεν απαντώ (αυθόρμητα)</c:v>
                </c:pt>
              </c:strCache>
            </c:strRef>
          </c:cat>
          <c:val>
            <c:numRef>
              <c:f>ΑΠΑΝΤΗΣΕΙΣ!$D$87:$D$90</c:f>
              <c:numCache>
                <c:formatCode>0%</c:formatCode>
                <c:ptCount val="4"/>
                <c:pt idx="0">
                  <c:v>0.15229210124336853</c:v>
                </c:pt>
                <c:pt idx="1">
                  <c:v>0.78821674359016458</c:v>
                </c:pt>
                <c:pt idx="2">
                  <c:v>3.8253699719133422E-2</c:v>
                </c:pt>
                <c:pt idx="3">
                  <c:v>2.1237455447333412E-2</c:v>
                </c:pt>
              </c:numCache>
            </c:numRef>
          </c:val>
        </c:ser>
        <c:dLbls>
          <c:showCatName val="1"/>
          <c:showPercent val="1"/>
        </c:dLbls>
        <c:firstSliceAng val="0"/>
      </c:pieChart>
    </c:plotArea>
    <c:plotVisOnly val="1"/>
    <c:dispBlanksAs val="zero"/>
  </c:chart>
  <c:txPr>
    <a:bodyPr/>
    <a:lstStyle/>
    <a:p>
      <a:pPr>
        <a:defRPr sz="1800"/>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l-GR"/>
  <c:style val="26"/>
  <c:chart>
    <c:autoTitleDeleted val="1"/>
    <c:plotArea>
      <c:layout>
        <c:manualLayout>
          <c:layoutTarget val="inner"/>
          <c:xMode val="edge"/>
          <c:yMode val="edge"/>
          <c:x val="0.20623962424585982"/>
          <c:y val="0.22456913534613376"/>
          <c:w val="0.54994222281747085"/>
          <c:h val="0.71718706207781768"/>
        </c:manualLayout>
      </c:layout>
      <c:pieChart>
        <c:varyColors val="1"/>
        <c:ser>
          <c:idx val="0"/>
          <c:order val="0"/>
          <c:dPt>
            <c:idx val="0"/>
            <c:spPr>
              <a:solidFill>
                <a:srgbClr val="0070C0"/>
              </a:solidFill>
            </c:spPr>
          </c:dPt>
          <c:dPt>
            <c:idx val="1"/>
            <c:spPr>
              <a:solidFill>
                <a:srgbClr val="F92B4D"/>
              </a:solidFill>
            </c:spPr>
          </c:dPt>
          <c:dPt>
            <c:idx val="2"/>
            <c:spPr>
              <a:solidFill>
                <a:srgbClr val="C00000"/>
              </a:solidFill>
            </c:spPr>
          </c:dPt>
          <c:dPt>
            <c:idx val="3"/>
            <c:spPr>
              <a:solidFill>
                <a:schemeClr val="tx1">
                  <a:lumMod val="65000"/>
                  <a:lumOff val="35000"/>
                </a:schemeClr>
              </a:solidFill>
            </c:spPr>
          </c:dPt>
          <c:dLbls>
            <c:dLbl>
              <c:idx val="0"/>
              <c:layout>
                <c:manualLayout>
                  <c:x val="-0.23899040992210219"/>
                  <c:y val="-3.4326600078800604E-2"/>
                </c:manualLayout>
              </c:layout>
              <c:tx>
                <c:rich>
                  <a:bodyPr/>
                  <a:lstStyle/>
                  <a:p>
                    <a:pPr>
                      <a:defRPr sz="1200" b="1" i="1">
                        <a:solidFill>
                          <a:schemeClr val="bg1"/>
                        </a:solidFill>
                      </a:defRPr>
                    </a:pPr>
                    <a:r>
                      <a:rPr lang="el-GR" dirty="0" smtClean="0"/>
                      <a:t>Ικανοποιητική/ </a:t>
                    </a:r>
                  </a:p>
                  <a:p>
                    <a:pPr>
                      <a:defRPr sz="1200" b="1" i="1">
                        <a:solidFill>
                          <a:schemeClr val="bg1"/>
                        </a:solidFill>
                      </a:defRPr>
                    </a:pPr>
                    <a:r>
                      <a:rPr lang="el-GR" dirty="0" smtClean="0"/>
                      <a:t>Οι </a:t>
                    </a:r>
                    <a:r>
                      <a:rPr lang="el-GR" dirty="0"/>
                      <a:t>πολίτες γενικά ανταποκρίνονται
</a:t>
                    </a:r>
                    <a:r>
                      <a:rPr lang="el-GR" sz="1600" dirty="0"/>
                      <a:t>60%</a:t>
                    </a:r>
                    <a:endParaRPr lang="el-GR" dirty="0"/>
                  </a:p>
                </c:rich>
              </c:tx>
              <c:spPr/>
              <c:showCatName val="1"/>
              <c:showPercent val="1"/>
            </c:dLbl>
            <c:dLbl>
              <c:idx val="1"/>
              <c:layout/>
              <c:tx>
                <c:rich>
                  <a:bodyPr/>
                  <a:lstStyle/>
                  <a:p>
                    <a:pPr>
                      <a:defRPr sz="1200" b="1" i="1">
                        <a:solidFill>
                          <a:schemeClr val="bg1"/>
                        </a:solidFill>
                      </a:defRPr>
                    </a:pPr>
                    <a:r>
                      <a:rPr lang="el-GR" dirty="0"/>
                      <a:t>Μέτρια</a:t>
                    </a:r>
                    <a:r>
                      <a:rPr lang="el-GR" dirty="0" smtClean="0"/>
                      <a:t>/</a:t>
                    </a:r>
                  </a:p>
                  <a:p>
                    <a:pPr>
                      <a:defRPr sz="1200" b="1" i="1">
                        <a:solidFill>
                          <a:schemeClr val="bg1"/>
                        </a:solidFill>
                      </a:defRPr>
                    </a:pPr>
                    <a:r>
                      <a:rPr lang="el-GR" dirty="0" smtClean="0"/>
                      <a:t>Οι </a:t>
                    </a:r>
                    <a:r>
                      <a:rPr lang="el-GR" dirty="0"/>
                      <a:t>πολίτες δεν έχουν αντιληφθεί την έκταση του προβλήματος
</a:t>
                    </a:r>
                    <a:r>
                      <a:rPr lang="el-GR" sz="1600" dirty="0"/>
                      <a:t>33%</a:t>
                    </a:r>
                    <a:endParaRPr lang="el-GR" dirty="0"/>
                  </a:p>
                </c:rich>
              </c:tx>
              <c:spPr/>
              <c:showCatName val="1"/>
              <c:showPercent val="1"/>
            </c:dLbl>
            <c:dLbl>
              <c:idx val="2"/>
              <c:layout>
                <c:manualLayout>
                  <c:x val="-5.8015844341106522E-2"/>
                  <c:y val="1.3541315482694331E-2"/>
                </c:manualLayout>
              </c:layout>
              <c:tx>
                <c:rich>
                  <a:bodyPr/>
                  <a:lstStyle/>
                  <a:p>
                    <a:r>
                      <a:rPr lang="el-GR" dirty="0" smtClean="0"/>
                      <a:t>Απαράδεκτη/</a:t>
                    </a:r>
                  </a:p>
                  <a:p>
                    <a:r>
                      <a:rPr lang="el-GR" dirty="0" smtClean="0"/>
                      <a:t>Οι </a:t>
                    </a:r>
                    <a:r>
                      <a:rPr lang="el-GR" dirty="0"/>
                      <a:t>πολίτες είναι γενικά απείθαρχοι και ανεύθυνοι
</a:t>
                    </a:r>
                    <a:r>
                      <a:rPr lang="el-GR" sz="1600" dirty="0"/>
                      <a:t>6%</a:t>
                    </a:r>
                    <a:endParaRPr lang="el-GR" dirty="0"/>
                  </a:p>
                </c:rich>
              </c:tx>
              <c:showCatName val="1"/>
              <c:showPercent val="1"/>
            </c:dLbl>
            <c:dLbl>
              <c:idx val="3"/>
              <c:layout>
                <c:manualLayout>
                  <c:x val="9.1617261802900432E-2"/>
                  <c:y val="-1.433358652428399E-2"/>
                </c:manualLayout>
              </c:layout>
              <c:tx>
                <c:rich>
                  <a:bodyPr/>
                  <a:lstStyle/>
                  <a:p>
                    <a:r>
                      <a:rPr lang="el-GR" dirty="0"/>
                      <a:t>Δεν έχω γνώμη</a:t>
                    </a:r>
                    <a:r>
                      <a:rPr lang="el-GR" dirty="0" smtClean="0"/>
                      <a:t>/</a:t>
                    </a:r>
                  </a:p>
                  <a:p>
                    <a:r>
                      <a:rPr lang="el-GR" dirty="0" smtClean="0"/>
                      <a:t>Δεν </a:t>
                    </a:r>
                    <a:r>
                      <a:rPr lang="el-GR" dirty="0"/>
                      <a:t>απαντώ (αυθόρμητα)
1%</a:t>
                    </a:r>
                  </a:p>
                </c:rich>
              </c:tx>
              <c:showCatName val="1"/>
              <c:showPercent val="1"/>
            </c:dLbl>
            <c:txPr>
              <a:bodyPr/>
              <a:lstStyle/>
              <a:p>
                <a:pPr>
                  <a:defRPr sz="1200" b="1" i="1"/>
                </a:pPr>
                <a:endParaRPr lang="el-GR"/>
              </a:p>
            </c:txPr>
            <c:showCatName val="1"/>
            <c:showPercent val="1"/>
            <c:showLeaderLines val="1"/>
          </c:dLbls>
          <c:cat>
            <c:strRef>
              <c:f>ΑΠΑΝΤΗΣΕΙΣ!$B$100:$B$103</c:f>
              <c:strCache>
                <c:ptCount val="4"/>
                <c:pt idx="0">
                  <c:v>Ικανοποιητική/Οι πολίτες γενικά ανταποκρίνονται</c:v>
                </c:pt>
                <c:pt idx="1">
                  <c:v>Μέτρια/Οι πολίτες δεν έχουν αντιληφθεί την έκταση του προβλήματος</c:v>
                </c:pt>
                <c:pt idx="2">
                  <c:v>Απαράδεκτη/Οι πολίτες είναι γενικά απείθαρχοι και ανεύθυνοι</c:v>
                </c:pt>
                <c:pt idx="3">
                  <c:v>Δεν έχω γνώμη/Δεν απαντώ (αυθόρμητα)</c:v>
                </c:pt>
              </c:strCache>
            </c:strRef>
          </c:cat>
          <c:val>
            <c:numRef>
              <c:f>ΑΠΑΝΤΗΣΕΙΣ!$D$100:$D$103</c:f>
              <c:numCache>
                <c:formatCode>0%</c:formatCode>
                <c:ptCount val="4"/>
                <c:pt idx="0">
                  <c:v>0.59458305274050227</c:v>
                </c:pt>
                <c:pt idx="1">
                  <c:v>0.33332785835126416</c:v>
                </c:pt>
                <c:pt idx="2">
                  <c:v>6.0640901401047907E-2</c:v>
                </c:pt>
                <c:pt idx="3">
                  <c:v>1.144818750718592E-2</c:v>
                </c:pt>
              </c:numCache>
            </c:numRef>
          </c:val>
        </c:ser>
        <c:dLbls>
          <c:showCatName val="1"/>
          <c:showPercent val="1"/>
        </c:dLbls>
        <c:firstSliceAng val="0"/>
      </c:pieChart>
    </c:plotArea>
    <c:plotVisOnly val="1"/>
    <c:dispBlanksAs val="zero"/>
  </c:chart>
  <c:txPr>
    <a:bodyPr/>
    <a:lstStyle/>
    <a:p>
      <a:pPr>
        <a:defRPr sz="1800"/>
      </a:pPr>
      <a:endParaRPr lang="el-G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l-GR"/>
  <c:style val="26"/>
  <c:chart>
    <c:autoTitleDeleted val="1"/>
    <c:view3D>
      <c:rAngAx val="1"/>
    </c:view3D>
    <c:plotArea>
      <c:layout/>
      <c:bar3DChart>
        <c:barDir val="bar"/>
        <c:grouping val="stacked"/>
        <c:ser>
          <c:idx val="0"/>
          <c:order val="0"/>
          <c:dPt>
            <c:idx val="0"/>
            <c:spPr>
              <a:solidFill>
                <a:srgbClr val="0070C0"/>
              </a:solidFill>
            </c:spPr>
          </c:dPt>
          <c:dPt>
            <c:idx val="1"/>
            <c:spPr>
              <a:solidFill>
                <a:srgbClr val="0070C0"/>
              </a:solidFill>
            </c:spPr>
          </c:dPt>
          <c:dPt>
            <c:idx val="2"/>
            <c:spPr>
              <a:solidFill>
                <a:srgbClr val="0070C0"/>
              </a:solidFill>
            </c:spPr>
          </c:dPt>
          <c:dPt>
            <c:idx val="3"/>
            <c:spPr>
              <a:solidFill>
                <a:srgbClr val="0070C0"/>
              </a:solidFill>
            </c:spPr>
          </c:dPt>
          <c:dPt>
            <c:idx val="4"/>
            <c:spPr>
              <a:solidFill>
                <a:srgbClr val="0070C0"/>
              </a:solidFill>
            </c:spPr>
          </c:dPt>
          <c:dPt>
            <c:idx val="5"/>
            <c:spPr>
              <a:solidFill>
                <a:srgbClr val="0070C0"/>
              </a:solidFill>
            </c:spPr>
          </c:dPt>
          <c:dPt>
            <c:idx val="6"/>
            <c:spPr>
              <a:solidFill>
                <a:schemeClr val="bg1">
                  <a:lumMod val="65000"/>
                </a:schemeClr>
              </a:solidFill>
            </c:spPr>
          </c:dPt>
          <c:dPt>
            <c:idx val="7"/>
            <c:spPr>
              <a:solidFill>
                <a:schemeClr val="tx1">
                  <a:lumMod val="65000"/>
                  <a:lumOff val="35000"/>
                </a:schemeClr>
              </a:solidFill>
            </c:spPr>
          </c:dPt>
          <c:dLbls>
            <c:dLbl>
              <c:idx val="0"/>
              <c:layout>
                <c:manualLayout>
                  <c:x val="0.24517588563164069"/>
                  <c:y val="5.8327850745000668E-3"/>
                </c:manualLayout>
              </c:layout>
              <c:showVal val="1"/>
            </c:dLbl>
            <c:dLbl>
              <c:idx val="1"/>
              <c:layout>
                <c:manualLayout>
                  <c:x val="0.22018980811504019"/>
                  <c:y val="5.8327850745000269E-3"/>
                </c:manualLayout>
              </c:layout>
              <c:showVal val="1"/>
            </c:dLbl>
            <c:dLbl>
              <c:idx val="2"/>
              <c:layout>
                <c:manualLayout>
                  <c:x val="0.18895721121928974"/>
                  <c:y val="2.9163925372500256E-3"/>
                </c:manualLayout>
              </c:layout>
              <c:showVal val="1"/>
            </c:dLbl>
            <c:dLbl>
              <c:idx val="3"/>
              <c:layout>
                <c:manualLayout>
                  <c:x val="0.12961527711736426"/>
                  <c:y val="1.1665570149000173E-2"/>
                </c:manualLayout>
              </c:layout>
              <c:showVal val="1"/>
            </c:dLbl>
            <c:dLbl>
              <c:idx val="4"/>
              <c:layout>
                <c:manualLayout>
                  <c:x val="5.7780304257138287E-2"/>
                  <c:y val="8.7491776117500711E-3"/>
                </c:manualLayout>
              </c:layout>
              <c:showVal val="1"/>
            </c:dLbl>
            <c:dLbl>
              <c:idx val="5"/>
              <c:layout>
                <c:manualLayout>
                  <c:x val="4.6848895343625567E-2"/>
                  <c:y val="5.8327850745000511E-3"/>
                </c:manualLayout>
              </c:layout>
              <c:showVal val="1"/>
            </c:dLbl>
            <c:dLbl>
              <c:idx val="6"/>
              <c:layout>
                <c:manualLayout>
                  <c:x val="0.23892936625249062"/>
                  <c:y val="8.7491776117501786E-3"/>
                </c:manualLayout>
              </c:layout>
              <c:showVal val="1"/>
            </c:dLbl>
            <c:dLbl>
              <c:idx val="7"/>
              <c:layout>
                <c:manualLayout>
                  <c:x val="5.1533784877988167E-2"/>
                  <c:y val="1.1665570149000118E-2"/>
                </c:manualLayout>
              </c:layout>
              <c:showVal val="1"/>
            </c:dLbl>
            <c:txPr>
              <a:bodyPr/>
              <a:lstStyle/>
              <a:p>
                <a:pPr>
                  <a:defRPr sz="1600" b="1"/>
                </a:pPr>
                <a:endParaRPr lang="el-GR"/>
              </a:p>
            </c:txPr>
            <c:showVal val="1"/>
          </c:dLbls>
          <c:cat>
            <c:strRef>
              <c:f>ΑΠΑΝΤΗΣΕΙΣ!$B$112:$B$119</c:f>
              <c:strCache>
                <c:ptCount val="8"/>
                <c:pt idx="0">
                  <c:v>Έχω ακυρώσει/αναβάλει σημαντικά γεγονότα (ταξίδια/κοινωνικές εκδηλώσεις κτλ)</c:v>
                </c:pt>
                <c:pt idx="1">
                  <c:v>Έχει μειωθεί το εισόδημα του νοικοκυριού</c:v>
                </c:pt>
                <c:pt idx="2">
                  <c:v>Έχει μειωθεί η εργασία μου/ Έχει αλλάξει ο τρόπος εργασίας μου</c:v>
                </c:pt>
                <c:pt idx="3">
                  <c:v>Έχει ανασταλεί η εργασία μου/ Έχω απολυθεί</c:v>
                </c:pt>
                <c:pt idx="4">
                  <c:v>Υπάρχει κρούσμα/κρούσματα στον κοινωνικό μου κύκλο</c:v>
                </c:pt>
                <c:pt idx="5">
                  <c:v>Υπάρχει κρούσμα/κρούσματα στον οικογενειακό μου κύκλο</c:v>
                </c:pt>
                <c:pt idx="6">
                  <c:v>Τίποτα από τα παραπάνω/Κανένα</c:v>
                </c:pt>
                <c:pt idx="7">
                  <c:v>Δεν έχω γνώμη/Δεν απαντώ (αυθόρμητα)</c:v>
                </c:pt>
              </c:strCache>
            </c:strRef>
          </c:cat>
          <c:val>
            <c:numRef>
              <c:f>ΑΠΑΝΤΗΣΕΙΣ!$E$112:$E$119</c:f>
              <c:numCache>
                <c:formatCode>0%</c:formatCode>
                <c:ptCount val="8"/>
                <c:pt idx="0">
                  <c:v>0.35231509616806017</c:v>
                </c:pt>
                <c:pt idx="1">
                  <c:v>0.30041226614982869</c:v>
                </c:pt>
                <c:pt idx="2">
                  <c:v>0.24563507054514405</c:v>
                </c:pt>
                <c:pt idx="3">
                  <c:v>0.14736461738087805</c:v>
                </c:pt>
                <c:pt idx="4">
                  <c:v>2.9006455003859861E-2</c:v>
                </c:pt>
                <c:pt idx="5">
                  <c:v>6.5699784833204728E-3</c:v>
                </c:pt>
                <c:pt idx="6">
                  <c:v>0.33840316672962928</c:v>
                </c:pt>
                <c:pt idx="7">
                  <c:v>0</c:v>
                </c:pt>
              </c:numCache>
            </c:numRef>
          </c:val>
        </c:ser>
        <c:dLbls/>
        <c:gapWidth val="55"/>
        <c:gapDepth val="55"/>
        <c:shape val="box"/>
        <c:axId val="177551616"/>
        <c:axId val="177561600"/>
        <c:axId val="0"/>
      </c:bar3DChart>
      <c:catAx>
        <c:axId val="177551616"/>
        <c:scaling>
          <c:orientation val="maxMin"/>
        </c:scaling>
        <c:axPos val="l"/>
        <c:majorTickMark val="none"/>
        <c:tickLblPos val="nextTo"/>
        <c:txPr>
          <a:bodyPr/>
          <a:lstStyle/>
          <a:p>
            <a:pPr>
              <a:defRPr sz="1200" b="1" i="1"/>
            </a:pPr>
            <a:endParaRPr lang="el-GR"/>
          </a:p>
        </c:txPr>
        <c:crossAx val="177561600"/>
        <c:crosses val="autoZero"/>
        <c:auto val="1"/>
        <c:lblAlgn val="ctr"/>
        <c:lblOffset val="100"/>
      </c:catAx>
      <c:valAx>
        <c:axId val="177561600"/>
        <c:scaling>
          <c:orientation val="minMax"/>
        </c:scaling>
        <c:delete val="1"/>
        <c:axPos val="t"/>
        <c:numFmt formatCode="0%" sourceLinked="1"/>
        <c:majorTickMark val="none"/>
        <c:tickLblPos val="none"/>
        <c:crossAx val="177551616"/>
        <c:crosses val="autoZero"/>
        <c:crossBetween val="between"/>
      </c:valAx>
    </c:plotArea>
    <c:plotVisOnly val="1"/>
    <c:dispBlanksAs val="gap"/>
  </c:chart>
  <c:txPr>
    <a:bodyPr/>
    <a:lstStyle/>
    <a:p>
      <a:pPr>
        <a:defRPr sz="1800"/>
      </a:pPr>
      <a:endParaRPr lang="el-GR"/>
    </a:p>
  </c:txPr>
  <c:externalData r:id="rId1"/>
</c:chartSpace>
</file>

<file path=ppt/drawings/drawing1.xml><?xml version="1.0" encoding="utf-8"?>
<c:userShapes xmlns:c="http://schemas.openxmlformats.org/drawingml/2006/chart">
  <cdr:relSizeAnchor xmlns:cdr="http://schemas.openxmlformats.org/drawingml/2006/chartDrawing">
    <cdr:from>
      <cdr:x>0.83546</cdr:x>
      <cdr:y>0.36611</cdr:y>
    </cdr:from>
    <cdr:to>
      <cdr:x>0.95369</cdr:x>
      <cdr:y>0.43408</cdr:y>
    </cdr:to>
    <cdr:sp macro="" textlink="">
      <cdr:nvSpPr>
        <cdr:cNvPr id="2" name="Αριστερό άγκιστρο 1"/>
        <cdr:cNvSpPr/>
      </cdr:nvSpPr>
      <cdr:spPr>
        <a:xfrm xmlns:a="http://schemas.openxmlformats.org/drawingml/2006/main" rot="5400000">
          <a:off x="7918696" y="1139385"/>
          <a:ext cx="284085" cy="1065322"/>
        </a:xfrm>
        <a:prstGeom xmlns:a="http://schemas.openxmlformats.org/drawingml/2006/main" prst="leftBrac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vert270"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l-GR" sz="1600" dirty="0" smtClean="0"/>
            <a:t>19</a:t>
          </a:r>
          <a:r>
            <a:rPr lang="en-US" sz="1600" dirty="0" smtClean="0"/>
            <a:t>% </a:t>
          </a:r>
          <a:r>
            <a:rPr lang="en-US" sz="1200" dirty="0" smtClean="0"/>
            <a:t>(*</a:t>
          </a:r>
          <a:r>
            <a:rPr lang="el-GR" sz="1200" dirty="0"/>
            <a:t>8</a:t>
          </a:r>
          <a:r>
            <a:rPr lang="en-US" sz="1200" dirty="0" smtClean="0"/>
            <a:t>%)</a:t>
          </a:r>
          <a:endParaRPr lang="el-GR"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0.35044</cdr:x>
      <cdr:y>0.4515</cdr:y>
    </cdr:from>
    <cdr:to>
      <cdr:x>0.45441</cdr:x>
      <cdr:y>0.52213</cdr:y>
    </cdr:to>
    <cdr:sp macro="" textlink="">
      <cdr:nvSpPr>
        <cdr:cNvPr id="2" name="Title 1"/>
        <cdr:cNvSpPr txBox="1">
          <a:spLocks xmlns:a="http://schemas.openxmlformats.org/drawingml/2006/main"/>
        </cdr:cNvSpPr>
      </cdr:nvSpPr>
      <cdr:spPr>
        <a:xfrm xmlns:a="http://schemas.openxmlformats.org/drawingml/2006/main">
          <a:off x="2364439" y="1992125"/>
          <a:ext cx="701458" cy="311627"/>
        </a:xfrm>
        <a:prstGeom xmlns:a="http://schemas.openxmlformats.org/drawingml/2006/main" prst="rect">
          <a:avLst/>
        </a:prstGeom>
      </cdr:spPr>
      <cdr:txBody>
        <a:bodyPr xmlns:a="http://schemas.openxmlformats.org/drawingml/2006/main" vert="horz" anchor="t">
          <a:normAutofit fontScale="97500"/>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l-GR" sz="1200" dirty="0" smtClean="0">
              <a:solidFill>
                <a:schemeClr val="bg1"/>
              </a:solidFill>
              <a:latin typeface="+mn-lt"/>
              <a:ea typeface="+mn-ea"/>
              <a:cs typeface="+mn-cs"/>
            </a:rPr>
            <a:t>(*13%)</a:t>
          </a:r>
          <a:endParaRPr lang="en-US" sz="1200" dirty="0">
            <a:solidFill>
              <a:schemeClr val="bg1"/>
            </a:solidFill>
            <a:latin typeface="+mn-lt"/>
            <a:ea typeface="+mn-ea"/>
            <a:cs typeface="+mn-cs"/>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6/5/2020</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6/5/2020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6/5/2020</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6/5/2020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6/5/2020</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6/5/2020</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6/5/2020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6/5/2020</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6/5/2020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6/5/2020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6/5/2020</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0" y="1"/>
            <a:ext cx="9144000" cy="5941210"/>
          </a:xfrm>
          <a:prstGeom prst="rect">
            <a:avLst/>
          </a:prstGeom>
        </p:spPr>
      </p:pic>
      <p:sp>
        <p:nvSpPr>
          <p:cNvPr id="3" name="Subtitle 2"/>
          <p:cNvSpPr>
            <a:spLocks noGrp="1"/>
          </p:cNvSpPr>
          <p:nvPr>
            <p:ph type="subTitle" idx="1"/>
          </p:nvPr>
        </p:nvSpPr>
        <p:spPr/>
        <p:txBody>
          <a:bodyPr>
            <a:normAutofit/>
          </a:bodyPr>
          <a:lstStyle/>
          <a:p>
            <a:pPr algn="r"/>
            <a:r>
              <a:rPr lang="el-GR" sz="2400" b="1" dirty="0" smtClean="0"/>
              <a:t>Ιούνιος 2020</a:t>
            </a:r>
            <a:endParaRPr lang="en-US" sz="2400" b="1" dirty="0"/>
          </a:p>
        </p:txBody>
      </p:sp>
      <p:sp>
        <p:nvSpPr>
          <p:cNvPr id="10" name="TextBox 9"/>
          <p:cNvSpPr txBox="1"/>
          <p:nvPr/>
        </p:nvSpPr>
        <p:spPr>
          <a:xfrm>
            <a:off x="3974094" y="3810568"/>
            <a:ext cx="2981029" cy="1754327"/>
          </a:xfrm>
          <a:prstGeom prst="rect">
            <a:avLst/>
          </a:prstGeom>
          <a:noFill/>
        </p:spPr>
        <p:txBody>
          <a:bodyPr wrap="none" rtlCol="0">
            <a:spAutoFit/>
          </a:bodyPr>
          <a:lstStyle/>
          <a:p>
            <a:pPr algn="ctr"/>
            <a:r>
              <a:rPr lang="el-GR" sz="3600" dirty="0" smtClean="0">
                <a:solidFill>
                  <a:schemeClr val="accent2">
                    <a:lumMod val="75000"/>
                  </a:schemeClr>
                </a:solidFill>
              </a:rPr>
              <a:t>Θεσσαλονικείς </a:t>
            </a:r>
          </a:p>
          <a:p>
            <a:pPr algn="ctr"/>
            <a:r>
              <a:rPr lang="el-GR" sz="3600" dirty="0" smtClean="0">
                <a:solidFill>
                  <a:schemeClr val="accent2">
                    <a:lumMod val="75000"/>
                  </a:schemeClr>
                </a:solidFill>
              </a:rPr>
              <a:t>και</a:t>
            </a:r>
            <a:r>
              <a:rPr lang="en-US" sz="3600" dirty="0" smtClean="0">
                <a:solidFill>
                  <a:schemeClr val="accent2">
                    <a:lumMod val="75000"/>
                  </a:schemeClr>
                </a:solidFill>
              </a:rPr>
              <a:t> </a:t>
            </a:r>
            <a:endParaRPr lang="el-GR" sz="3600" dirty="0" smtClean="0">
              <a:solidFill>
                <a:schemeClr val="accent2">
                  <a:lumMod val="75000"/>
                </a:schemeClr>
              </a:solidFill>
            </a:endParaRPr>
          </a:p>
          <a:p>
            <a:pPr algn="ctr"/>
            <a:r>
              <a:rPr lang="el-GR" sz="3600" dirty="0" smtClean="0">
                <a:solidFill>
                  <a:schemeClr val="accent2">
                    <a:lumMod val="75000"/>
                  </a:schemeClr>
                </a:solidFill>
              </a:rPr>
              <a:t>Κορονοϊός</a:t>
            </a:r>
            <a:endParaRPr lang="en-US" sz="3600" dirty="0">
              <a:solidFill>
                <a:schemeClr val="accent2">
                  <a:lumMod val="75000"/>
                </a:schemeClr>
              </a:solidFill>
            </a:endParaRPr>
          </a:p>
        </p:txBody>
      </p:sp>
      <p:pic>
        <p:nvPicPr>
          <p:cNvPr id="5" name="Picture 7" descr="logo-palmos_darker.png"/>
          <p:cNvPicPr>
            <a:picLocks noChangeAspect="1"/>
          </p:cNvPicPr>
          <p:nvPr/>
        </p:nvPicPr>
        <p:blipFill>
          <a:blip r:embed="rId3" cstate="print"/>
          <a:stretch>
            <a:fillRect/>
          </a:stretch>
        </p:blipFill>
        <p:spPr>
          <a:xfrm>
            <a:off x="2383450" y="6229917"/>
            <a:ext cx="2088232" cy="335253"/>
          </a:xfrm>
          <a:prstGeom prst="rect">
            <a:avLst/>
          </a:prstGeom>
        </p:spPr>
      </p:pic>
      <p:pic>
        <p:nvPicPr>
          <p:cNvPr id="6"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394344" y="6016807"/>
            <a:ext cx="1362075" cy="796925"/>
          </a:xfrm>
          <a:prstGeom prst="rect">
            <a:avLst/>
          </a:prstGeom>
          <a:noFill/>
          <a:ln w="9525">
            <a:noFill/>
            <a:miter lim="800000"/>
            <a:headEnd/>
            <a:tailEnd/>
          </a:ln>
        </p:spPr>
      </p:pic>
    </p:spTree>
    <p:extLst>
      <p:ext uri="{BB962C8B-B14F-4D97-AF65-F5344CB8AC3E}">
        <p14:creationId xmlns:p14="http://schemas.microsoft.com/office/powerpoint/2010/main" xmlns="" val="132060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08" y="161105"/>
            <a:ext cx="8414083" cy="990600"/>
          </a:xfrm>
        </p:spPr>
        <p:txBody>
          <a:bodyPr anchor="t">
            <a:normAutofit fontScale="90000"/>
          </a:bodyPr>
          <a:lstStyle/>
          <a:p>
            <a:r>
              <a:rPr lang="el-GR" sz="2000" b="1" dirty="0" smtClean="0">
                <a:latin typeface="+mn-lt"/>
                <a:cs typeface="Calibri"/>
              </a:rPr>
              <a:t>Θεσσαλονικείς &amp; Κορωνοϊός</a:t>
            </a:r>
            <a:r>
              <a:rPr lang="el-GR" sz="2000" dirty="0" smtClean="0">
                <a:latin typeface="+mn-lt"/>
                <a:cs typeface="Calibri"/>
              </a:rPr>
              <a:t/>
            </a:r>
            <a:br>
              <a:rPr lang="el-GR" sz="2000" dirty="0" smtClean="0">
                <a:latin typeface="+mn-lt"/>
                <a:cs typeface="Calibri"/>
              </a:rPr>
            </a:br>
            <a:r>
              <a:rPr lang="el-GR" sz="2000" dirty="0" smtClean="0">
                <a:latin typeface="+mn-lt"/>
                <a:cs typeface="Calibri"/>
              </a:rPr>
              <a:t>«</a:t>
            </a:r>
            <a:r>
              <a:rPr lang="el-GR" sz="2000" dirty="0">
                <a:latin typeface="+mn-lt"/>
                <a:cs typeface="Roboto Medium"/>
              </a:rPr>
              <a:t>Κατά τη γνώμη σας, η ανταπόκριση των πολιτών στα μέτρα για τον περιορισμό της εξάπλωσης του κορωνοϊού που εφαρμόζονται ακόμα και σήμερα, </a:t>
            </a:r>
            <a:r>
              <a:rPr lang="el-GR" sz="2000" dirty="0" smtClean="0">
                <a:latin typeface="+mn-lt"/>
                <a:cs typeface="Roboto Medium"/>
              </a:rPr>
              <a:t>είναι;» </a:t>
            </a:r>
            <a:br>
              <a:rPr lang="el-GR" sz="2000" dirty="0" smtClean="0">
                <a:latin typeface="+mn-lt"/>
                <a:cs typeface="Roboto Medium"/>
              </a:rPr>
            </a:br>
            <a:r>
              <a:rPr lang="el-GR" sz="1600" dirty="0" smtClean="0">
                <a:latin typeface="+mn-lt"/>
                <a:cs typeface="Roboto Medium"/>
              </a:rPr>
              <a:t>(απλή επιλογή με αναφορά) </a:t>
            </a:r>
            <a:endParaRPr lang="en-US" sz="1600" dirty="0">
              <a:latin typeface="+mn-lt"/>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aphicFrame>
        <p:nvGraphicFramePr>
          <p:cNvPr id="7" name="6 - Γράφημα"/>
          <p:cNvGraphicFramePr>
            <a:graphicFrameLocks/>
          </p:cNvGraphicFramePr>
          <p:nvPr>
            <p:extLst>
              <p:ext uri="{D42A27DB-BD31-4B8C-83A1-F6EECF244321}">
                <p14:modId xmlns:p14="http://schemas.microsoft.com/office/powerpoint/2010/main" xmlns="" val="450227096"/>
              </p:ext>
            </p:extLst>
          </p:nvPr>
        </p:nvGraphicFramePr>
        <p:xfrm>
          <a:off x="1843553" y="1482572"/>
          <a:ext cx="6965576" cy="492382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p:cNvSpPr txBox="1">
            <a:spLocks/>
          </p:cNvSpPr>
          <p:nvPr/>
        </p:nvSpPr>
        <p:spPr>
          <a:xfrm>
            <a:off x="5544043" y="5224940"/>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solidFill>
                  <a:schemeClr val="bg1"/>
                </a:solidFill>
                <a:latin typeface="+mn-lt"/>
                <a:ea typeface="+mn-ea"/>
                <a:cs typeface="+mn-cs"/>
              </a:rPr>
              <a:t>(*</a:t>
            </a:r>
            <a:r>
              <a:rPr lang="el-GR" sz="1400" dirty="0" smtClean="0">
                <a:solidFill>
                  <a:schemeClr val="bg1"/>
                </a:solidFill>
              </a:rPr>
              <a:t>53</a:t>
            </a:r>
            <a:r>
              <a:rPr lang="el-GR" sz="1400" dirty="0" smtClean="0">
                <a:solidFill>
                  <a:schemeClr val="bg1"/>
                </a:solidFill>
                <a:latin typeface="+mn-lt"/>
                <a:ea typeface="+mn-ea"/>
                <a:cs typeface="+mn-cs"/>
              </a:rPr>
              <a:t>%)</a:t>
            </a:r>
            <a:endParaRPr lang="en-US" sz="1400" dirty="0">
              <a:solidFill>
                <a:schemeClr val="bg1"/>
              </a:solidFill>
              <a:latin typeface="+mn-lt"/>
              <a:ea typeface="+mn-ea"/>
              <a:cs typeface="+mn-cs"/>
            </a:endParaRPr>
          </a:p>
        </p:txBody>
      </p:sp>
      <p:sp>
        <p:nvSpPr>
          <p:cNvPr id="8" name="Title 1"/>
          <p:cNvSpPr txBox="1">
            <a:spLocks/>
          </p:cNvSpPr>
          <p:nvPr/>
        </p:nvSpPr>
        <p:spPr>
          <a:xfrm>
            <a:off x="3724122" y="4841859"/>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solidFill>
                  <a:schemeClr val="bg1"/>
                </a:solidFill>
                <a:latin typeface="+mn-lt"/>
                <a:ea typeface="+mn-ea"/>
                <a:cs typeface="+mn-cs"/>
              </a:rPr>
              <a:t>(*</a:t>
            </a:r>
            <a:r>
              <a:rPr lang="el-GR" sz="1400" dirty="0" smtClean="0">
                <a:solidFill>
                  <a:schemeClr val="bg1"/>
                </a:solidFill>
              </a:rPr>
              <a:t>36</a:t>
            </a:r>
            <a:r>
              <a:rPr lang="el-GR" sz="1400" dirty="0" smtClean="0">
                <a:solidFill>
                  <a:schemeClr val="bg1"/>
                </a:solidFill>
                <a:latin typeface="+mn-lt"/>
                <a:ea typeface="+mn-ea"/>
                <a:cs typeface="+mn-cs"/>
              </a:rPr>
              <a:t>%)</a:t>
            </a:r>
            <a:endParaRPr lang="en-US" sz="1400" dirty="0">
              <a:solidFill>
                <a:schemeClr val="bg1"/>
              </a:solidFill>
              <a:latin typeface="+mn-lt"/>
              <a:ea typeface="+mn-ea"/>
              <a:cs typeface="+mn-cs"/>
            </a:endParaRPr>
          </a:p>
        </p:txBody>
      </p:sp>
      <p:sp>
        <p:nvSpPr>
          <p:cNvPr id="9" name="Title 1"/>
          <p:cNvSpPr txBox="1">
            <a:spLocks/>
          </p:cNvSpPr>
          <p:nvPr/>
        </p:nvSpPr>
        <p:spPr>
          <a:xfrm>
            <a:off x="3870786" y="2443099"/>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solidFill>
                  <a:schemeClr val="tx1"/>
                </a:solidFill>
                <a:latin typeface="+mn-lt"/>
                <a:ea typeface="+mn-ea"/>
                <a:cs typeface="+mn-cs"/>
              </a:rPr>
              <a:t>(*10%)</a:t>
            </a:r>
            <a:endParaRPr lang="en-US" sz="1400" dirty="0">
              <a:solidFill>
                <a:schemeClr val="tx1"/>
              </a:solidFill>
              <a:latin typeface="+mn-lt"/>
              <a:ea typeface="+mn-ea"/>
              <a:cs typeface="+mn-cs"/>
            </a:endParaRPr>
          </a:p>
        </p:txBody>
      </p:sp>
      <p:sp>
        <p:nvSpPr>
          <p:cNvPr id="10" name="Ορθογώνιο 9"/>
          <p:cNvSpPr/>
          <p:nvPr/>
        </p:nvSpPr>
        <p:spPr>
          <a:xfrm>
            <a:off x="220765" y="4976821"/>
            <a:ext cx="2232451" cy="8078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a:t>
            </a:r>
            <a:r>
              <a:rPr lang="el-GR" sz="1200" dirty="0">
                <a:solidFill>
                  <a:schemeClr val="tx1"/>
                </a:solidFill>
              </a:rPr>
              <a:t> </a:t>
            </a:r>
            <a:r>
              <a:rPr lang="el-GR" sz="1200" dirty="0" smtClean="0">
                <a:solidFill>
                  <a:schemeClr val="tx1"/>
                </a:solidFill>
              </a:rPr>
              <a:t>Σε παρένθεση παρατίθενται τα συγκριτικά αποτελέσματα της </a:t>
            </a:r>
            <a:r>
              <a:rPr lang="el-GR" sz="1200" dirty="0" smtClean="0">
                <a:solidFill>
                  <a:schemeClr val="tx1"/>
                </a:solidFill>
              </a:rPr>
              <a:t>αντίστοιχης έρευνας </a:t>
            </a:r>
            <a:r>
              <a:rPr lang="el-GR" sz="1200" dirty="0" smtClean="0">
                <a:solidFill>
                  <a:schemeClr val="tx1"/>
                </a:solidFill>
              </a:rPr>
              <a:t>καταναλωτών Μαρτίου 2020</a:t>
            </a:r>
            <a:endParaRPr lang="el-GR" sz="1200" dirty="0">
              <a:solidFill>
                <a:schemeClr val="tx1"/>
              </a:solidFill>
            </a:endParaRPr>
          </a:p>
        </p:txBody>
      </p:sp>
    </p:spTree>
    <p:extLst>
      <p:ext uri="{BB962C8B-B14F-4D97-AF65-F5344CB8AC3E}">
        <p14:creationId xmlns:p14="http://schemas.microsoft.com/office/powerpoint/2010/main" xmlns="" val="6438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08" y="161105"/>
            <a:ext cx="8414083" cy="990600"/>
          </a:xfrm>
        </p:spPr>
        <p:txBody>
          <a:bodyPr anchor="t">
            <a:normAutofit fontScale="90000"/>
          </a:bodyPr>
          <a:lstStyle/>
          <a:p>
            <a:r>
              <a:rPr lang="el-GR" sz="2000" b="1" dirty="0" smtClean="0">
                <a:latin typeface="+mn-lt"/>
                <a:cs typeface="Calibri"/>
              </a:rPr>
              <a:t>Θεσσαλονικείς &amp; Κορωνοϊός</a:t>
            </a:r>
            <a:r>
              <a:rPr lang="el-GR" sz="2000" dirty="0" smtClean="0">
                <a:latin typeface="+mn-lt"/>
                <a:cs typeface="Calibri"/>
              </a:rPr>
              <a:t/>
            </a:r>
            <a:br>
              <a:rPr lang="el-GR" sz="2000" dirty="0" smtClean="0">
                <a:latin typeface="+mn-lt"/>
                <a:cs typeface="Calibri"/>
              </a:rPr>
            </a:br>
            <a:r>
              <a:rPr lang="el-GR" sz="2000" dirty="0" smtClean="0">
                <a:latin typeface="+mn-lt"/>
                <a:cs typeface="Calibri"/>
              </a:rPr>
              <a:t>«</a:t>
            </a:r>
            <a:r>
              <a:rPr lang="el-GR" sz="2000" dirty="0">
                <a:latin typeface="+mn-lt"/>
                <a:cs typeface="Roboto Medium"/>
              </a:rPr>
              <a:t>Ποιο / ποια από τα παρακάτω θα λέγατε ότι έχει συμβεί σε σας προσωπικά λόγω της εξάπλωσης του </a:t>
            </a:r>
            <a:r>
              <a:rPr lang="el-GR" sz="2000" dirty="0" smtClean="0">
                <a:latin typeface="+mn-lt"/>
                <a:cs typeface="Roboto Medium"/>
              </a:rPr>
              <a:t>κορωνοϊού;» </a:t>
            </a:r>
            <a:r>
              <a:rPr lang="el-GR" sz="1600" dirty="0" smtClean="0">
                <a:latin typeface="+mn-lt"/>
                <a:cs typeface="Roboto Medium"/>
              </a:rPr>
              <a:t>(πολλαπλή επιλογή με αναφορά) </a:t>
            </a:r>
            <a:endParaRPr lang="en-US" sz="1600" dirty="0">
              <a:latin typeface="+mn-lt"/>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aphicFrame>
        <p:nvGraphicFramePr>
          <p:cNvPr id="6" name="7 - Γράφημα"/>
          <p:cNvGraphicFramePr>
            <a:graphicFrameLocks/>
          </p:cNvGraphicFramePr>
          <p:nvPr>
            <p:extLst>
              <p:ext uri="{D42A27DB-BD31-4B8C-83A1-F6EECF244321}">
                <p14:modId xmlns:p14="http://schemas.microsoft.com/office/powerpoint/2010/main" xmlns="" val="3629605775"/>
              </p:ext>
            </p:extLst>
          </p:nvPr>
        </p:nvGraphicFramePr>
        <p:xfrm>
          <a:off x="485208" y="1662112"/>
          <a:ext cx="8132529" cy="435469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a:xfrm>
            <a:off x="7988272" y="2519440"/>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latin typeface="+mn-lt"/>
                <a:ea typeface="+mn-ea"/>
                <a:cs typeface="+mn-cs"/>
              </a:rPr>
              <a:t>(*</a:t>
            </a:r>
            <a:r>
              <a:rPr lang="el-GR" sz="1400" dirty="0" smtClean="0"/>
              <a:t>43</a:t>
            </a:r>
            <a:r>
              <a:rPr lang="el-GR" sz="1400" dirty="0" smtClean="0">
                <a:latin typeface="+mn-lt"/>
                <a:ea typeface="+mn-ea"/>
                <a:cs typeface="+mn-cs"/>
              </a:rPr>
              <a:t>%)</a:t>
            </a:r>
            <a:endParaRPr lang="en-US" sz="1400" dirty="0">
              <a:latin typeface="+mn-lt"/>
              <a:ea typeface="+mn-ea"/>
              <a:cs typeface="+mn-cs"/>
            </a:endParaRPr>
          </a:p>
        </p:txBody>
      </p:sp>
      <p:sp>
        <p:nvSpPr>
          <p:cNvPr id="8" name="Title 1"/>
          <p:cNvSpPr txBox="1">
            <a:spLocks/>
          </p:cNvSpPr>
          <p:nvPr/>
        </p:nvSpPr>
        <p:spPr>
          <a:xfrm>
            <a:off x="8442542" y="2014892"/>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latin typeface="+mn-lt"/>
                <a:ea typeface="+mn-ea"/>
                <a:cs typeface="+mn-cs"/>
              </a:rPr>
              <a:t>(*</a:t>
            </a:r>
            <a:r>
              <a:rPr lang="el-GR" sz="1400" dirty="0" smtClean="0"/>
              <a:t>42</a:t>
            </a:r>
            <a:r>
              <a:rPr lang="el-GR" sz="1400" dirty="0" smtClean="0">
                <a:latin typeface="+mn-lt"/>
                <a:ea typeface="+mn-ea"/>
                <a:cs typeface="+mn-cs"/>
              </a:rPr>
              <a:t>%)</a:t>
            </a:r>
            <a:endParaRPr lang="en-US" sz="1400" dirty="0">
              <a:latin typeface="+mn-lt"/>
              <a:ea typeface="+mn-ea"/>
              <a:cs typeface="+mn-cs"/>
            </a:endParaRPr>
          </a:p>
        </p:txBody>
      </p:sp>
      <p:sp>
        <p:nvSpPr>
          <p:cNvPr id="9" name="Title 1"/>
          <p:cNvSpPr txBox="1">
            <a:spLocks/>
          </p:cNvSpPr>
          <p:nvPr/>
        </p:nvSpPr>
        <p:spPr>
          <a:xfrm>
            <a:off x="6599362" y="3444197"/>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latin typeface="+mn-lt"/>
                <a:ea typeface="+mn-ea"/>
                <a:cs typeface="+mn-cs"/>
              </a:rPr>
              <a:t>(*</a:t>
            </a:r>
            <a:r>
              <a:rPr lang="el-GR" sz="1400" dirty="0" smtClean="0"/>
              <a:t>27</a:t>
            </a:r>
            <a:r>
              <a:rPr lang="el-GR" sz="1400" dirty="0" smtClean="0">
                <a:latin typeface="+mn-lt"/>
                <a:ea typeface="+mn-ea"/>
                <a:cs typeface="+mn-cs"/>
              </a:rPr>
              <a:t>%)</a:t>
            </a:r>
            <a:endParaRPr lang="en-US" sz="1400" dirty="0">
              <a:latin typeface="+mn-lt"/>
              <a:ea typeface="+mn-ea"/>
              <a:cs typeface="+mn-cs"/>
            </a:endParaRPr>
          </a:p>
        </p:txBody>
      </p:sp>
      <p:sp>
        <p:nvSpPr>
          <p:cNvPr id="10" name="Title 1"/>
          <p:cNvSpPr txBox="1">
            <a:spLocks/>
          </p:cNvSpPr>
          <p:nvPr/>
        </p:nvSpPr>
        <p:spPr>
          <a:xfrm>
            <a:off x="7563129" y="3002934"/>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latin typeface="+mn-lt"/>
                <a:ea typeface="+mn-ea"/>
                <a:cs typeface="+mn-cs"/>
              </a:rPr>
              <a:t>(*</a:t>
            </a:r>
            <a:r>
              <a:rPr lang="el-GR" sz="1400" dirty="0" smtClean="0"/>
              <a:t>27</a:t>
            </a:r>
            <a:r>
              <a:rPr lang="el-GR" sz="1400" dirty="0" smtClean="0">
                <a:latin typeface="+mn-lt"/>
                <a:ea typeface="+mn-ea"/>
                <a:cs typeface="+mn-cs"/>
              </a:rPr>
              <a:t>%)</a:t>
            </a:r>
            <a:endParaRPr lang="en-US" sz="1400" dirty="0">
              <a:latin typeface="+mn-lt"/>
              <a:ea typeface="+mn-ea"/>
              <a:cs typeface="+mn-cs"/>
            </a:endParaRPr>
          </a:p>
        </p:txBody>
      </p:sp>
      <p:sp>
        <p:nvSpPr>
          <p:cNvPr id="11" name="Title 1"/>
          <p:cNvSpPr txBox="1">
            <a:spLocks/>
          </p:cNvSpPr>
          <p:nvPr/>
        </p:nvSpPr>
        <p:spPr>
          <a:xfrm>
            <a:off x="5366847" y="3917334"/>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latin typeface="+mn-lt"/>
                <a:ea typeface="+mn-ea"/>
                <a:cs typeface="+mn-cs"/>
              </a:rPr>
              <a:t>(*</a:t>
            </a:r>
            <a:r>
              <a:rPr lang="el-GR" sz="1400" dirty="0" smtClean="0"/>
              <a:t>2</a:t>
            </a:r>
            <a:r>
              <a:rPr lang="el-GR" sz="1400" dirty="0" smtClean="0">
                <a:latin typeface="+mn-lt"/>
                <a:ea typeface="+mn-ea"/>
                <a:cs typeface="+mn-cs"/>
              </a:rPr>
              <a:t>%)</a:t>
            </a:r>
            <a:endParaRPr lang="en-US" sz="1400" dirty="0">
              <a:latin typeface="+mn-lt"/>
              <a:ea typeface="+mn-ea"/>
              <a:cs typeface="+mn-cs"/>
            </a:endParaRPr>
          </a:p>
        </p:txBody>
      </p:sp>
      <p:sp>
        <p:nvSpPr>
          <p:cNvPr id="12" name="Title 1"/>
          <p:cNvSpPr txBox="1">
            <a:spLocks/>
          </p:cNvSpPr>
          <p:nvPr/>
        </p:nvSpPr>
        <p:spPr>
          <a:xfrm>
            <a:off x="5180650" y="4413342"/>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latin typeface="+mn-lt"/>
                <a:ea typeface="+mn-ea"/>
                <a:cs typeface="+mn-cs"/>
              </a:rPr>
              <a:t>(*</a:t>
            </a:r>
            <a:r>
              <a:rPr lang="el-GR" sz="1400" dirty="0"/>
              <a:t>1</a:t>
            </a:r>
            <a:r>
              <a:rPr lang="el-GR" sz="1400" dirty="0" smtClean="0">
                <a:latin typeface="+mn-lt"/>
                <a:ea typeface="+mn-ea"/>
                <a:cs typeface="+mn-cs"/>
              </a:rPr>
              <a:t>%)</a:t>
            </a:r>
            <a:endParaRPr lang="en-US" sz="1400" dirty="0">
              <a:latin typeface="+mn-lt"/>
              <a:ea typeface="+mn-ea"/>
              <a:cs typeface="+mn-cs"/>
            </a:endParaRPr>
          </a:p>
        </p:txBody>
      </p:sp>
      <p:sp>
        <p:nvSpPr>
          <p:cNvPr id="13" name="Title 1"/>
          <p:cNvSpPr txBox="1">
            <a:spLocks/>
          </p:cNvSpPr>
          <p:nvPr/>
        </p:nvSpPr>
        <p:spPr>
          <a:xfrm>
            <a:off x="8324250" y="4893878"/>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latin typeface="+mn-lt"/>
                <a:ea typeface="+mn-ea"/>
                <a:cs typeface="+mn-cs"/>
              </a:rPr>
              <a:t>(*</a:t>
            </a:r>
            <a:r>
              <a:rPr lang="el-GR" sz="1400" dirty="0" smtClean="0"/>
              <a:t>23</a:t>
            </a:r>
            <a:r>
              <a:rPr lang="el-GR" sz="1400" dirty="0" smtClean="0">
                <a:latin typeface="+mn-lt"/>
                <a:ea typeface="+mn-ea"/>
                <a:cs typeface="+mn-cs"/>
              </a:rPr>
              <a:t>%)</a:t>
            </a:r>
            <a:endParaRPr lang="en-US" sz="1400" dirty="0">
              <a:latin typeface="+mn-lt"/>
              <a:ea typeface="+mn-ea"/>
              <a:cs typeface="+mn-cs"/>
            </a:endParaRPr>
          </a:p>
        </p:txBody>
      </p:sp>
      <p:sp>
        <p:nvSpPr>
          <p:cNvPr id="14" name="Ορθογώνιο 13"/>
          <p:cNvSpPr/>
          <p:nvPr/>
        </p:nvSpPr>
        <p:spPr>
          <a:xfrm>
            <a:off x="3977196" y="6143348"/>
            <a:ext cx="4749554" cy="3291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a:t>
            </a:r>
            <a:r>
              <a:rPr lang="el-GR" sz="1200" dirty="0">
                <a:solidFill>
                  <a:schemeClr val="tx1"/>
                </a:solidFill>
              </a:rPr>
              <a:t> </a:t>
            </a:r>
            <a:r>
              <a:rPr lang="el-GR" sz="1200" dirty="0" smtClean="0">
                <a:solidFill>
                  <a:schemeClr val="tx1"/>
                </a:solidFill>
              </a:rPr>
              <a:t>Σε παρένθεση παρατίθενται τα συγκριτικά αποτελέσματα της </a:t>
            </a:r>
            <a:r>
              <a:rPr lang="el-GR" sz="1200" dirty="0" smtClean="0">
                <a:solidFill>
                  <a:schemeClr val="tx1"/>
                </a:solidFill>
              </a:rPr>
              <a:t>αντίστοιχης έρευνας </a:t>
            </a:r>
            <a:r>
              <a:rPr lang="el-GR" sz="1200" dirty="0" smtClean="0">
                <a:solidFill>
                  <a:schemeClr val="tx1"/>
                </a:solidFill>
              </a:rPr>
              <a:t>καταναλωτών Μαρτίου 2020</a:t>
            </a:r>
            <a:endParaRPr lang="el-GR" sz="1200" dirty="0">
              <a:solidFill>
                <a:schemeClr val="tx1"/>
              </a:solidFill>
            </a:endParaRPr>
          </a:p>
        </p:txBody>
      </p:sp>
    </p:spTree>
    <p:extLst>
      <p:ext uri="{BB962C8B-B14F-4D97-AF65-F5344CB8AC3E}">
        <p14:creationId xmlns:p14="http://schemas.microsoft.com/office/powerpoint/2010/main" xmlns="" val="11911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08" y="178861"/>
            <a:ext cx="8414083" cy="990600"/>
          </a:xfrm>
        </p:spPr>
        <p:txBody>
          <a:bodyPr anchor="t">
            <a:normAutofit fontScale="90000"/>
          </a:bodyPr>
          <a:lstStyle/>
          <a:p>
            <a:r>
              <a:rPr lang="el-GR" sz="2000" b="1" dirty="0" smtClean="0">
                <a:latin typeface="+mn-lt"/>
                <a:cs typeface="Calibri"/>
              </a:rPr>
              <a:t>Θεσσαλονικείς &amp; Κορωνοϊός</a:t>
            </a:r>
            <a:r>
              <a:rPr lang="el-GR" sz="2000" dirty="0" smtClean="0">
                <a:latin typeface="+mn-lt"/>
                <a:cs typeface="Calibri"/>
              </a:rPr>
              <a:t/>
            </a:r>
            <a:br>
              <a:rPr lang="el-GR" sz="2000" dirty="0" smtClean="0">
                <a:latin typeface="+mn-lt"/>
                <a:cs typeface="Calibri"/>
              </a:rPr>
            </a:br>
            <a:r>
              <a:rPr lang="el-GR" sz="2000" dirty="0" smtClean="0">
                <a:latin typeface="+mn-lt"/>
                <a:cs typeface="Calibri"/>
              </a:rPr>
              <a:t>«</a:t>
            </a:r>
            <a:r>
              <a:rPr lang="el-GR" sz="2000" dirty="0">
                <a:latin typeface="+mn-lt"/>
                <a:cs typeface="Roboto Medium"/>
              </a:rPr>
              <a:t>Πώς θα χαρακτηρίζατε τα μέτρα στήριξης των πολιτών και των επιχειρήσεων που έχει ανακοινώσει μέχρι σήμερα η πολιτεία</a:t>
            </a:r>
            <a:r>
              <a:rPr lang="el-GR" sz="2000" dirty="0" smtClean="0">
                <a:latin typeface="+mn-lt"/>
                <a:cs typeface="Roboto Medium"/>
              </a:rPr>
              <a:t>;» </a:t>
            </a:r>
            <a:r>
              <a:rPr lang="el-GR" sz="1600" dirty="0" smtClean="0">
                <a:latin typeface="+mn-lt"/>
                <a:cs typeface="Roboto Medium"/>
              </a:rPr>
              <a:t>(απλή επιλογή με αναφορά) </a:t>
            </a:r>
            <a:endParaRPr lang="en-US" sz="1600" dirty="0">
              <a:latin typeface="+mn-lt"/>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aphicFrame>
        <p:nvGraphicFramePr>
          <p:cNvPr id="7" name="6 - Γράφημα"/>
          <p:cNvGraphicFramePr>
            <a:graphicFrameLocks/>
          </p:cNvGraphicFramePr>
          <p:nvPr>
            <p:extLst>
              <p:ext uri="{D42A27DB-BD31-4B8C-83A1-F6EECF244321}">
                <p14:modId xmlns:p14="http://schemas.microsoft.com/office/powerpoint/2010/main" xmlns="" val="3565377278"/>
              </p:ext>
            </p:extLst>
          </p:nvPr>
        </p:nvGraphicFramePr>
        <p:xfrm>
          <a:off x="1409100" y="1769340"/>
          <a:ext cx="6776327" cy="4247467"/>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p:cNvSpPr txBox="1">
            <a:spLocks/>
          </p:cNvSpPr>
          <p:nvPr/>
        </p:nvSpPr>
        <p:spPr>
          <a:xfrm>
            <a:off x="4227251" y="3527964"/>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solidFill>
                  <a:schemeClr val="bg1"/>
                </a:solidFill>
                <a:latin typeface="+mn-lt"/>
                <a:ea typeface="+mn-ea"/>
                <a:cs typeface="+mn-cs"/>
              </a:rPr>
              <a:t>(*</a:t>
            </a:r>
            <a:r>
              <a:rPr lang="el-GR" sz="1400" dirty="0" smtClean="0">
                <a:solidFill>
                  <a:schemeClr val="bg1"/>
                </a:solidFill>
              </a:rPr>
              <a:t>17</a:t>
            </a:r>
            <a:r>
              <a:rPr lang="el-GR" sz="1400" dirty="0" smtClean="0">
                <a:solidFill>
                  <a:schemeClr val="bg1"/>
                </a:solidFill>
                <a:latin typeface="+mn-lt"/>
                <a:ea typeface="+mn-ea"/>
                <a:cs typeface="+mn-cs"/>
              </a:rPr>
              <a:t>%)</a:t>
            </a:r>
            <a:endParaRPr lang="en-US" sz="1400" dirty="0">
              <a:solidFill>
                <a:schemeClr val="bg1"/>
              </a:solidFill>
              <a:latin typeface="+mn-lt"/>
              <a:ea typeface="+mn-ea"/>
              <a:cs typeface="+mn-cs"/>
            </a:endParaRPr>
          </a:p>
        </p:txBody>
      </p:sp>
      <p:sp>
        <p:nvSpPr>
          <p:cNvPr id="8" name="Title 1"/>
          <p:cNvSpPr txBox="1">
            <a:spLocks/>
          </p:cNvSpPr>
          <p:nvPr/>
        </p:nvSpPr>
        <p:spPr>
          <a:xfrm>
            <a:off x="5597310" y="4282566"/>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solidFill>
                  <a:schemeClr val="bg1"/>
                </a:solidFill>
                <a:latin typeface="+mn-lt"/>
                <a:ea typeface="+mn-ea"/>
                <a:cs typeface="+mn-cs"/>
              </a:rPr>
              <a:t>(*</a:t>
            </a:r>
            <a:r>
              <a:rPr lang="el-GR" sz="1400" dirty="0" smtClean="0">
                <a:solidFill>
                  <a:schemeClr val="bg1"/>
                </a:solidFill>
              </a:rPr>
              <a:t>57</a:t>
            </a:r>
            <a:r>
              <a:rPr lang="el-GR" sz="1400" dirty="0" smtClean="0">
                <a:solidFill>
                  <a:schemeClr val="bg1"/>
                </a:solidFill>
                <a:latin typeface="+mn-lt"/>
                <a:ea typeface="+mn-ea"/>
                <a:cs typeface="+mn-cs"/>
              </a:rPr>
              <a:t>%)</a:t>
            </a:r>
            <a:endParaRPr lang="en-US" sz="1400" dirty="0">
              <a:solidFill>
                <a:schemeClr val="bg1"/>
              </a:solidFill>
              <a:latin typeface="+mn-lt"/>
              <a:ea typeface="+mn-ea"/>
              <a:cs typeface="+mn-cs"/>
            </a:endParaRPr>
          </a:p>
        </p:txBody>
      </p:sp>
      <p:sp>
        <p:nvSpPr>
          <p:cNvPr id="9" name="Title 1"/>
          <p:cNvSpPr txBox="1">
            <a:spLocks/>
          </p:cNvSpPr>
          <p:nvPr/>
        </p:nvSpPr>
        <p:spPr>
          <a:xfrm>
            <a:off x="3876522" y="5225079"/>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solidFill>
                  <a:schemeClr val="bg1"/>
                </a:solidFill>
                <a:latin typeface="+mn-lt"/>
                <a:ea typeface="+mn-ea"/>
                <a:cs typeface="+mn-cs"/>
              </a:rPr>
              <a:t>(*</a:t>
            </a:r>
            <a:r>
              <a:rPr lang="el-GR" sz="1400" dirty="0">
                <a:solidFill>
                  <a:schemeClr val="bg1"/>
                </a:solidFill>
              </a:rPr>
              <a:t>2</a:t>
            </a:r>
            <a:r>
              <a:rPr lang="el-GR" sz="1400" dirty="0" smtClean="0">
                <a:solidFill>
                  <a:schemeClr val="bg1"/>
                </a:solidFill>
              </a:rPr>
              <a:t>6</a:t>
            </a:r>
            <a:r>
              <a:rPr lang="el-GR" sz="1400" dirty="0" smtClean="0">
                <a:solidFill>
                  <a:schemeClr val="bg1"/>
                </a:solidFill>
                <a:latin typeface="+mn-lt"/>
                <a:ea typeface="+mn-ea"/>
                <a:cs typeface="+mn-cs"/>
              </a:rPr>
              <a:t>%)</a:t>
            </a:r>
            <a:endParaRPr lang="en-US" sz="1400" dirty="0">
              <a:solidFill>
                <a:schemeClr val="bg1"/>
              </a:solidFill>
              <a:latin typeface="+mn-lt"/>
              <a:ea typeface="+mn-ea"/>
              <a:cs typeface="+mn-cs"/>
            </a:endParaRPr>
          </a:p>
        </p:txBody>
      </p:sp>
      <p:sp>
        <p:nvSpPr>
          <p:cNvPr id="10" name="Ορθογώνιο 9"/>
          <p:cNvSpPr/>
          <p:nvPr/>
        </p:nvSpPr>
        <p:spPr>
          <a:xfrm>
            <a:off x="3977196" y="6143348"/>
            <a:ext cx="4749554" cy="3291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a:t>
            </a:r>
            <a:r>
              <a:rPr lang="el-GR" sz="1200" dirty="0">
                <a:solidFill>
                  <a:schemeClr val="tx1"/>
                </a:solidFill>
              </a:rPr>
              <a:t> </a:t>
            </a:r>
            <a:r>
              <a:rPr lang="el-GR" sz="1200" dirty="0" smtClean="0">
                <a:solidFill>
                  <a:schemeClr val="tx1"/>
                </a:solidFill>
              </a:rPr>
              <a:t>Σε παρένθεση παρατίθενται τα συγκριτικά αποτελέσματα της </a:t>
            </a:r>
            <a:r>
              <a:rPr lang="el-GR" sz="1200" dirty="0" smtClean="0">
                <a:solidFill>
                  <a:schemeClr val="tx1"/>
                </a:solidFill>
              </a:rPr>
              <a:t>αντίστοιχης έρευνας </a:t>
            </a:r>
            <a:r>
              <a:rPr lang="el-GR" sz="1200" dirty="0" smtClean="0">
                <a:solidFill>
                  <a:schemeClr val="tx1"/>
                </a:solidFill>
              </a:rPr>
              <a:t>καταναλωτών Μαρτίου 2020</a:t>
            </a:r>
            <a:endParaRPr lang="el-GR" sz="1200" dirty="0">
              <a:solidFill>
                <a:schemeClr val="tx1"/>
              </a:solidFill>
            </a:endParaRPr>
          </a:p>
        </p:txBody>
      </p:sp>
    </p:spTree>
    <p:extLst>
      <p:ext uri="{BB962C8B-B14F-4D97-AF65-F5344CB8AC3E}">
        <p14:creationId xmlns:p14="http://schemas.microsoft.com/office/powerpoint/2010/main" xmlns="" val="318022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08" y="125593"/>
            <a:ext cx="8414083" cy="990600"/>
          </a:xfrm>
        </p:spPr>
        <p:txBody>
          <a:bodyPr anchor="t">
            <a:normAutofit fontScale="90000"/>
          </a:bodyPr>
          <a:lstStyle/>
          <a:p>
            <a:r>
              <a:rPr lang="el-GR" sz="2000" b="1" dirty="0" smtClean="0">
                <a:latin typeface="+mn-lt"/>
                <a:cs typeface="Calibri"/>
              </a:rPr>
              <a:t>Θεσσαλονικείς &amp; Κορωνοϊός</a:t>
            </a:r>
            <a:r>
              <a:rPr lang="el-GR" sz="2000" dirty="0" smtClean="0">
                <a:latin typeface="+mn-lt"/>
                <a:cs typeface="Calibri"/>
              </a:rPr>
              <a:t/>
            </a:r>
            <a:br>
              <a:rPr lang="el-GR" sz="2000" dirty="0" smtClean="0">
                <a:latin typeface="+mn-lt"/>
                <a:cs typeface="Calibri"/>
              </a:rPr>
            </a:br>
            <a:r>
              <a:rPr lang="el-GR" sz="2000" dirty="0" smtClean="0">
                <a:latin typeface="+mn-lt"/>
                <a:cs typeface="Calibri"/>
              </a:rPr>
              <a:t>«</a:t>
            </a:r>
            <a:r>
              <a:rPr lang="el-GR" sz="2000" dirty="0">
                <a:latin typeface="+mn-lt"/>
                <a:cs typeface="Roboto Medium"/>
              </a:rPr>
              <a:t>Από την προσωπική σας εμπειρία κατά τις επισκέψεις σας στην αγορά αυτή την περίοδο, πώς κρίνετε την εφαρμογή των μέτρων προστασίας για τον κορωνοϊό από τα εμπορικά καταστήματα και τα </a:t>
            </a:r>
            <a:r>
              <a:rPr lang="el-GR" sz="2000" dirty="0" err="1">
                <a:latin typeface="+mn-lt"/>
                <a:cs typeface="Roboto Medium"/>
              </a:rPr>
              <a:t>super</a:t>
            </a:r>
            <a:r>
              <a:rPr lang="el-GR" sz="2000" dirty="0">
                <a:latin typeface="+mn-lt"/>
                <a:cs typeface="Roboto Medium"/>
              </a:rPr>
              <a:t> </a:t>
            </a:r>
            <a:r>
              <a:rPr lang="el-GR" sz="2000" dirty="0" err="1">
                <a:latin typeface="+mn-lt"/>
                <a:cs typeface="Roboto Medium"/>
              </a:rPr>
              <a:t>market</a:t>
            </a:r>
            <a:r>
              <a:rPr lang="el-GR" sz="2000" dirty="0" smtClean="0">
                <a:latin typeface="+mn-lt"/>
                <a:cs typeface="Roboto Medium"/>
              </a:rPr>
              <a:t>;» </a:t>
            </a:r>
            <a:r>
              <a:rPr lang="el-GR" sz="1600" dirty="0" smtClean="0">
                <a:latin typeface="+mn-lt"/>
                <a:cs typeface="Roboto Medium"/>
              </a:rPr>
              <a:t>(απλή επιλογή με αναφορά) </a:t>
            </a:r>
            <a:endParaRPr lang="en-US" sz="1600" dirty="0">
              <a:latin typeface="+mn-lt"/>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aphicFrame>
        <p:nvGraphicFramePr>
          <p:cNvPr id="6" name="6 - Γράφημα"/>
          <p:cNvGraphicFramePr>
            <a:graphicFrameLocks/>
          </p:cNvGraphicFramePr>
          <p:nvPr>
            <p:extLst>
              <p:ext uri="{D42A27DB-BD31-4B8C-83A1-F6EECF244321}">
                <p14:modId xmlns:p14="http://schemas.microsoft.com/office/powerpoint/2010/main" xmlns="" val="3817902773"/>
              </p:ext>
            </p:extLst>
          </p:nvPr>
        </p:nvGraphicFramePr>
        <p:xfrm>
          <a:off x="1083076" y="1740023"/>
          <a:ext cx="7306322" cy="42767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58589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08" y="178861"/>
            <a:ext cx="8414083" cy="990600"/>
          </a:xfrm>
        </p:spPr>
        <p:txBody>
          <a:bodyPr anchor="t">
            <a:normAutofit fontScale="90000"/>
          </a:bodyPr>
          <a:lstStyle/>
          <a:p>
            <a:r>
              <a:rPr lang="el-GR" sz="2000" b="1" dirty="0" smtClean="0">
                <a:latin typeface="+mn-lt"/>
                <a:cs typeface="Calibri"/>
              </a:rPr>
              <a:t>Θεσσαλονικείς &amp; Κορωνοϊός</a:t>
            </a:r>
            <a:r>
              <a:rPr lang="el-GR" sz="2000" dirty="0" smtClean="0">
                <a:latin typeface="+mn-lt"/>
                <a:cs typeface="Calibri"/>
              </a:rPr>
              <a:t/>
            </a:r>
            <a:br>
              <a:rPr lang="el-GR" sz="2000" dirty="0" smtClean="0">
                <a:latin typeface="+mn-lt"/>
                <a:cs typeface="Calibri"/>
              </a:rPr>
            </a:br>
            <a:r>
              <a:rPr lang="el-GR" sz="2000" dirty="0" smtClean="0">
                <a:latin typeface="+mn-lt"/>
                <a:cs typeface="Calibri"/>
              </a:rPr>
              <a:t>«</a:t>
            </a:r>
            <a:r>
              <a:rPr lang="el-GR" sz="2000" dirty="0">
                <a:latin typeface="+mn-lt"/>
                <a:cs typeface="Roboto Medium"/>
              </a:rPr>
              <a:t>Πότε πιστεύετε ότι θα επανέλθει η ζωή στην κατάσταση που υπήρχε προ της επιδημίας του </a:t>
            </a:r>
            <a:r>
              <a:rPr lang="el-GR" sz="2000" dirty="0" smtClean="0">
                <a:latin typeface="+mn-lt"/>
                <a:cs typeface="Roboto Medium"/>
              </a:rPr>
              <a:t>κορωνοϊού;» </a:t>
            </a:r>
            <a:r>
              <a:rPr lang="el-GR" sz="1600" dirty="0" smtClean="0">
                <a:latin typeface="+mn-lt"/>
                <a:cs typeface="Roboto Medium"/>
              </a:rPr>
              <a:t>(απλή επιλογή με αναφορά) </a:t>
            </a:r>
            <a:endParaRPr lang="en-US" sz="1600" dirty="0">
              <a:latin typeface="+mn-lt"/>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aphicFrame>
        <p:nvGraphicFramePr>
          <p:cNvPr id="7" name="7 - Γράφημα"/>
          <p:cNvGraphicFramePr>
            <a:graphicFrameLocks/>
          </p:cNvGraphicFramePr>
          <p:nvPr>
            <p:extLst>
              <p:ext uri="{D42A27DB-BD31-4B8C-83A1-F6EECF244321}">
                <p14:modId xmlns:p14="http://schemas.microsoft.com/office/powerpoint/2010/main" xmlns="" val="2720156312"/>
              </p:ext>
            </p:extLst>
          </p:nvPr>
        </p:nvGraphicFramePr>
        <p:xfrm>
          <a:off x="337352" y="1662111"/>
          <a:ext cx="8318376" cy="43546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26226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0" y="1"/>
            <a:ext cx="9144000" cy="5941210"/>
          </a:xfrm>
          <a:prstGeom prst="rect">
            <a:avLst/>
          </a:prstGeom>
        </p:spPr>
      </p:pic>
      <p:sp>
        <p:nvSpPr>
          <p:cNvPr id="3" name="Subtitle 2"/>
          <p:cNvSpPr>
            <a:spLocks noGrp="1"/>
          </p:cNvSpPr>
          <p:nvPr>
            <p:ph type="subTitle" idx="1"/>
          </p:nvPr>
        </p:nvSpPr>
        <p:spPr/>
        <p:txBody>
          <a:bodyPr>
            <a:normAutofit/>
          </a:bodyPr>
          <a:lstStyle/>
          <a:p>
            <a:pPr algn="r"/>
            <a:r>
              <a:rPr lang="el-GR" sz="2400" b="1" dirty="0" smtClean="0"/>
              <a:t>Ιούνιος 2020</a:t>
            </a:r>
            <a:endParaRPr lang="en-US" sz="2400" b="1" dirty="0"/>
          </a:p>
        </p:txBody>
      </p:sp>
      <p:sp>
        <p:nvSpPr>
          <p:cNvPr id="10" name="TextBox 9"/>
          <p:cNvSpPr txBox="1"/>
          <p:nvPr/>
        </p:nvSpPr>
        <p:spPr>
          <a:xfrm>
            <a:off x="3974094" y="3810568"/>
            <a:ext cx="2981029" cy="1754327"/>
          </a:xfrm>
          <a:prstGeom prst="rect">
            <a:avLst/>
          </a:prstGeom>
          <a:noFill/>
        </p:spPr>
        <p:txBody>
          <a:bodyPr wrap="none" rtlCol="0">
            <a:spAutoFit/>
          </a:bodyPr>
          <a:lstStyle/>
          <a:p>
            <a:pPr algn="ctr"/>
            <a:r>
              <a:rPr lang="el-GR" sz="3600" dirty="0" smtClean="0">
                <a:solidFill>
                  <a:schemeClr val="accent2">
                    <a:lumMod val="75000"/>
                  </a:schemeClr>
                </a:solidFill>
              </a:rPr>
              <a:t>Θεσσαλονικείς </a:t>
            </a:r>
          </a:p>
          <a:p>
            <a:pPr algn="ctr"/>
            <a:r>
              <a:rPr lang="el-GR" sz="3600" dirty="0" smtClean="0">
                <a:solidFill>
                  <a:schemeClr val="accent2">
                    <a:lumMod val="75000"/>
                  </a:schemeClr>
                </a:solidFill>
              </a:rPr>
              <a:t>και</a:t>
            </a:r>
            <a:r>
              <a:rPr lang="en-US" sz="3600" dirty="0" smtClean="0">
                <a:solidFill>
                  <a:schemeClr val="accent2">
                    <a:lumMod val="75000"/>
                  </a:schemeClr>
                </a:solidFill>
              </a:rPr>
              <a:t> </a:t>
            </a:r>
            <a:endParaRPr lang="el-GR" sz="3600" dirty="0" smtClean="0">
              <a:solidFill>
                <a:schemeClr val="accent2">
                  <a:lumMod val="75000"/>
                </a:schemeClr>
              </a:solidFill>
            </a:endParaRPr>
          </a:p>
          <a:p>
            <a:pPr algn="ctr"/>
            <a:r>
              <a:rPr lang="el-GR" sz="3600" dirty="0" smtClean="0">
                <a:solidFill>
                  <a:schemeClr val="accent2">
                    <a:lumMod val="75000"/>
                  </a:schemeClr>
                </a:solidFill>
              </a:rPr>
              <a:t>Κορονοϊός</a:t>
            </a:r>
            <a:endParaRPr lang="en-US" sz="3600" dirty="0">
              <a:solidFill>
                <a:schemeClr val="accent2">
                  <a:lumMod val="75000"/>
                </a:schemeClr>
              </a:solidFill>
            </a:endParaRPr>
          </a:p>
        </p:txBody>
      </p:sp>
      <p:pic>
        <p:nvPicPr>
          <p:cNvPr id="5" name="Picture 7" descr="logo-palmos_darker.png"/>
          <p:cNvPicPr>
            <a:picLocks noChangeAspect="1"/>
          </p:cNvPicPr>
          <p:nvPr/>
        </p:nvPicPr>
        <p:blipFill>
          <a:blip r:embed="rId3" cstate="print"/>
          <a:stretch>
            <a:fillRect/>
          </a:stretch>
        </p:blipFill>
        <p:spPr>
          <a:xfrm>
            <a:off x="2383450" y="6229917"/>
            <a:ext cx="2088232" cy="335253"/>
          </a:xfrm>
          <a:prstGeom prst="rect">
            <a:avLst/>
          </a:prstGeom>
        </p:spPr>
      </p:pic>
      <p:pic>
        <p:nvPicPr>
          <p:cNvPr id="6"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394344" y="6016807"/>
            <a:ext cx="1362075" cy="796925"/>
          </a:xfrm>
          <a:prstGeom prst="rect">
            <a:avLst/>
          </a:prstGeom>
          <a:noFill/>
          <a:ln w="9525">
            <a:noFill/>
            <a:miter lim="800000"/>
            <a:headEnd/>
            <a:tailEnd/>
          </a:ln>
        </p:spPr>
      </p:pic>
    </p:spTree>
    <p:extLst>
      <p:ext uri="{BB962C8B-B14F-4D97-AF65-F5344CB8AC3E}">
        <p14:creationId xmlns:p14="http://schemas.microsoft.com/office/powerpoint/2010/main" xmlns="" val="132060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863" y="329784"/>
            <a:ext cx="8414083" cy="720342"/>
          </a:xfrm>
        </p:spPr>
        <p:txBody>
          <a:bodyPr anchor="t">
            <a:normAutofit/>
          </a:bodyPr>
          <a:lstStyle/>
          <a:p>
            <a:r>
              <a:rPr lang="el-GR" sz="3600" b="1" dirty="0" smtClean="0">
                <a:latin typeface="Calibri"/>
                <a:cs typeface="Calibri"/>
              </a:rPr>
              <a:t>ΤΑΥΤΟΤΗΤΑ ΕΡΕΥΝΑΣ</a:t>
            </a:r>
            <a:endParaRPr lang="en-US" sz="3600" dirty="0">
              <a:latin typeface="Roboto Medium"/>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pSp>
        <p:nvGrpSpPr>
          <p:cNvPr id="39" name="38 - Ομάδα"/>
          <p:cNvGrpSpPr/>
          <p:nvPr/>
        </p:nvGrpSpPr>
        <p:grpSpPr>
          <a:xfrm>
            <a:off x="447953" y="2428402"/>
            <a:ext cx="2899479" cy="2635872"/>
            <a:chOff x="14074934" y="8262924"/>
            <a:chExt cx="1011545" cy="835929"/>
          </a:xfrm>
        </p:grpSpPr>
        <p:sp>
          <p:nvSpPr>
            <p:cNvPr id="40" name="Freeform 459">
              <a:extLst>
                <a:ext uri="{FF2B5EF4-FFF2-40B4-BE49-F238E27FC236}">
                  <a16:creationId xmlns="" xmlns:a16="http://schemas.microsoft.com/office/drawing/2014/main" id="{29A21C50-5394-0549-B17E-DAB841BC3054}"/>
                </a:ext>
              </a:extLst>
            </p:cNvPr>
            <p:cNvSpPr>
              <a:spLocks noChangeArrowheads="1"/>
            </p:cNvSpPr>
            <p:nvPr/>
          </p:nvSpPr>
          <p:spPr bwMode="auto">
            <a:xfrm>
              <a:off x="14074934" y="8262924"/>
              <a:ext cx="1011545" cy="684899"/>
            </a:xfrm>
            <a:custGeom>
              <a:avLst/>
              <a:gdLst>
                <a:gd name="T0" fmla="*/ 1210 w 1268"/>
                <a:gd name="T1" fmla="*/ 857 h 858"/>
                <a:gd name="T2" fmla="*/ 1210 w 1268"/>
                <a:gd name="T3" fmla="*/ 857 h 858"/>
                <a:gd name="T4" fmla="*/ 68 w 1268"/>
                <a:gd name="T5" fmla="*/ 857 h 858"/>
                <a:gd name="T6" fmla="*/ 0 w 1268"/>
                <a:gd name="T7" fmla="*/ 788 h 858"/>
                <a:gd name="T8" fmla="*/ 0 w 1268"/>
                <a:gd name="T9" fmla="*/ 57 h 858"/>
                <a:gd name="T10" fmla="*/ 68 w 1268"/>
                <a:gd name="T11" fmla="*/ 0 h 858"/>
                <a:gd name="T12" fmla="*/ 1210 w 1268"/>
                <a:gd name="T13" fmla="*/ 0 h 858"/>
                <a:gd name="T14" fmla="*/ 1267 w 1268"/>
                <a:gd name="T15" fmla="*/ 57 h 858"/>
                <a:gd name="T16" fmla="*/ 1267 w 1268"/>
                <a:gd name="T17" fmla="*/ 788 h 858"/>
                <a:gd name="T18" fmla="*/ 1210 w 1268"/>
                <a:gd name="T19" fmla="*/ 857 h 858"/>
                <a:gd name="T20" fmla="*/ 80 w 1268"/>
                <a:gd name="T21" fmla="*/ 777 h 858"/>
                <a:gd name="T22" fmla="*/ 80 w 1268"/>
                <a:gd name="T23" fmla="*/ 777 h 858"/>
                <a:gd name="T24" fmla="*/ 1187 w 1268"/>
                <a:gd name="T25" fmla="*/ 777 h 858"/>
                <a:gd name="T26" fmla="*/ 1187 w 1268"/>
                <a:gd name="T27" fmla="*/ 69 h 858"/>
                <a:gd name="T28" fmla="*/ 80 w 1268"/>
                <a:gd name="T29" fmla="*/ 69 h 858"/>
                <a:gd name="T30" fmla="*/ 80 w 1268"/>
                <a:gd name="T31" fmla="*/ 77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8" h="858">
                  <a:moveTo>
                    <a:pt x="1210" y="857"/>
                  </a:moveTo>
                  <a:lnTo>
                    <a:pt x="1210" y="857"/>
                  </a:lnTo>
                  <a:cubicBezTo>
                    <a:pt x="68" y="857"/>
                    <a:pt x="68" y="857"/>
                    <a:pt x="68" y="857"/>
                  </a:cubicBezTo>
                  <a:cubicBezTo>
                    <a:pt x="34" y="857"/>
                    <a:pt x="0" y="822"/>
                    <a:pt x="0" y="788"/>
                  </a:cubicBezTo>
                  <a:cubicBezTo>
                    <a:pt x="0" y="57"/>
                    <a:pt x="0" y="57"/>
                    <a:pt x="0" y="57"/>
                  </a:cubicBezTo>
                  <a:cubicBezTo>
                    <a:pt x="0" y="23"/>
                    <a:pt x="34" y="0"/>
                    <a:pt x="68" y="0"/>
                  </a:cubicBezTo>
                  <a:cubicBezTo>
                    <a:pt x="1210" y="0"/>
                    <a:pt x="1210" y="0"/>
                    <a:pt x="1210" y="0"/>
                  </a:cubicBezTo>
                  <a:cubicBezTo>
                    <a:pt x="1232" y="0"/>
                    <a:pt x="1267" y="23"/>
                    <a:pt x="1267" y="57"/>
                  </a:cubicBezTo>
                  <a:cubicBezTo>
                    <a:pt x="1267" y="788"/>
                    <a:pt x="1267" y="788"/>
                    <a:pt x="1267" y="788"/>
                  </a:cubicBezTo>
                  <a:cubicBezTo>
                    <a:pt x="1267" y="822"/>
                    <a:pt x="1232" y="857"/>
                    <a:pt x="1210" y="857"/>
                  </a:cubicBezTo>
                  <a:close/>
                  <a:moveTo>
                    <a:pt x="80" y="777"/>
                  </a:moveTo>
                  <a:lnTo>
                    <a:pt x="80" y="777"/>
                  </a:lnTo>
                  <a:cubicBezTo>
                    <a:pt x="1187" y="777"/>
                    <a:pt x="1187" y="777"/>
                    <a:pt x="1187" y="777"/>
                  </a:cubicBezTo>
                  <a:cubicBezTo>
                    <a:pt x="1187" y="69"/>
                    <a:pt x="1187" y="69"/>
                    <a:pt x="1187" y="69"/>
                  </a:cubicBezTo>
                  <a:cubicBezTo>
                    <a:pt x="80" y="69"/>
                    <a:pt x="80" y="69"/>
                    <a:pt x="80" y="69"/>
                  </a:cubicBezTo>
                  <a:lnTo>
                    <a:pt x="80" y="777"/>
                  </a:lnTo>
                  <a:close/>
                </a:path>
              </a:pathLst>
            </a:custGeom>
            <a:solidFill>
              <a:schemeClr val="bg2"/>
            </a:solidFill>
            <a:ln>
              <a:solidFill>
                <a:srgbClr val="0070C0"/>
              </a:solidFill>
            </a:ln>
            <a:effectLst/>
          </p:spPr>
          <p:txBody>
            <a:bodyPr wrap="none" anchor="ctr"/>
            <a:lstStyle/>
            <a:p>
              <a:endParaRPr lang="es-MX"/>
            </a:p>
          </p:txBody>
        </p:sp>
        <p:sp>
          <p:nvSpPr>
            <p:cNvPr id="41" name="Freeform 460">
              <a:extLst>
                <a:ext uri="{FF2B5EF4-FFF2-40B4-BE49-F238E27FC236}">
                  <a16:creationId xmlns="" xmlns:a16="http://schemas.microsoft.com/office/drawing/2014/main" id="{8A32F724-661B-6640-B0B0-1935328044E6}"/>
                </a:ext>
              </a:extLst>
            </p:cNvPr>
            <p:cNvSpPr>
              <a:spLocks noChangeArrowheads="1"/>
            </p:cNvSpPr>
            <p:nvPr/>
          </p:nvSpPr>
          <p:spPr bwMode="auto">
            <a:xfrm>
              <a:off x="14074934" y="8779232"/>
              <a:ext cx="1011545" cy="63222"/>
            </a:xfrm>
            <a:custGeom>
              <a:avLst/>
              <a:gdLst>
                <a:gd name="T0" fmla="*/ 1221 w 1268"/>
                <a:gd name="T1" fmla="*/ 80 h 81"/>
                <a:gd name="T2" fmla="*/ 1221 w 1268"/>
                <a:gd name="T3" fmla="*/ 80 h 81"/>
                <a:gd name="T4" fmla="*/ 45 w 1268"/>
                <a:gd name="T5" fmla="*/ 80 h 81"/>
                <a:gd name="T6" fmla="*/ 0 w 1268"/>
                <a:gd name="T7" fmla="*/ 34 h 81"/>
                <a:gd name="T8" fmla="*/ 45 w 1268"/>
                <a:gd name="T9" fmla="*/ 0 h 81"/>
                <a:gd name="T10" fmla="*/ 1221 w 1268"/>
                <a:gd name="T11" fmla="*/ 0 h 81"/>
                <a:gd name="T12" fmla="*/ 1267 w 1268"/>
                <a:gd name="T13" fmla="*/ 34 h 81"/>
                <a:gd name="T14" fmla="*/ 1221 w 1268"/>
                <a:gd name="T15" fmla="*/ 8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8" h="81">
                  <a:moveTo>
                    <a:pt x="1221" y="80"/>
                  </a:moveTo>
                  <a:lnTo>
                    <a:pt x="1221" y="80"/>
                  </a:lnTo>
                  <a:cubicBezTo>
                    <a:pt x="45" y="80"/>
                    <a:pt x="45" y="80"/>
                    <a:pt x="45" y="80"/>
                  </a:cubicBezTo>
                  <a:cubicBezTo>
                    <a:pt x="23" y="80"/>
                    <a:pt x="0" y="57"/>
                    <a:pt x="0" y="34"/>
                  </a:cubicBezTo>
                  <a:cubicBezTo>
                    <a:pt x="0" y="23"/>
                    <a:pt x="23" y="0"/>
                    <a:pt x="45" y="0"/>
                  </a:cubicBezTo>
                  <a:cubicBezTo>
                    <a:pt x="1221" y="0"/>
                    <a:pt x="1221" y="0"/>
                    <a:pt x="1221" y="0"/>
                  </a:cubicBezTo>
                  <a:cubicBezTo>
                    <a:pt x="1244" y="0"/>
                    <a:pt x="1267" y="23"/>
                    <a:pt x="1267" y="34"/>
                  </a:cubicBezTo>
                  <a:cubicBezTo>
                    <a:pt x="1267" y="57"/>
                    <a:pt x="1244" y="80"/>
                    <a:pt x="1221" y="80"/>
                  </a:cubicBezTo>
                </a:path>
              </a:pathLst>
            </a:custGeom>
            <a:solidFill>
              <a:schemeClr val="bg2"/>
            </a:solidFill>
            <a:ln>
              <a:solidFill>
                <a:srgbClr val="0070C0"/>
              </a:solidFill>
            </a:ln>
            <a:effectLst/>
          </p:spPr>
          <p:txBody>
            <a:bodyPr wrap="none" anchor="ctr"/>
            <a:lstStyle/>
            <a:p>
              <a:endParaRPr lang="es-MX"/>
            </a:p>
          </p:txBody>
        </p:sp>
        <p:sp>
          <p:nvSpPr>
            <p:cNvPr id="42" name="Freeform 461">
              <a:extLst>
                <a:ext uri="{FF2B5EF4-FFF2-40B4-BE49-F238E27FC236}">
                  <a16:creationId xmlns="" xmlns:a16="http://schemas.microsoft.com/office/drawing/2014/main" id="{51A46A3B-1E3B-E74F-85A5-0129248C6333}"/>
                </a:ext>
              </a:extLst>
            </p:cNvPr>
            <p:cNvSpPr>
              <a:spLocks noChangeArrowheads="1"/>
            </p:cNvSpPr>
            <p:nvPr/>
          </p:nvSpPr>
          <p:spPr bwMode="auto">
            <a:xfrm>
              <a:off x="14320796" y="9053192"/>
              <a:ext cx="519822" cy="45661"/>
            </a:xfrm>
            <a:custGeom>
              <a:avLst/>
              <a:gdLst>
                <a:gd name="T0" fmla="*/ 628 w 651"/>
                <a:gd name="T1" fmla="*/ 57 h 58"/>
                <a:gd name="T2" fmla="*/ 628 w 651"/>
                <a:gd name="T3" fmla="*/ 57 h 58"/>
                <a:gd name="T4" fmla="*/ 23 w 651"/>
                <a:gd name="T5" fmla="*/ 57 h 58"/>
                <a:gd name="T6" fmla="*/ 0 w 651"/>
                <a:gd name="T7" fmla="*/ 35 h 58"/>
                <a:gd name="T8" fmla="*/ 23 w 651"/>
                <a:gd name="T9" fmla="*/ 0 h 58"/>
                <a:gd name="T10" fmla="*/ 628 w 651"/>
                <a:gd name="T11" fmla="*/ 0 h 58"/>
                <a:gd name="T12" fmla="*/ 650 w 651"/>
                <a:gd name="T13" fmla="*/ 35 h 58"/>
                <a:gd name="T14" fmla="*/ 628 w 651"/>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1" h="58">
                  <a:moveTo>
                    <a:pt x="628" y="57"/>
                  </a:moveTo>
                  <a:lnTo>
                    <a:pt x="628" y="57"/>
                  </a:lnTo>
                  <a:cubicBezTo>
                    <a:pt x="23" y="57"/>
                    <a:pt x="23" y="57"/>
                    <a:pt x="23" y="57"/>
                  </a:cubicBezTo>
                  <a:cubicBezTo>
                    <a:pt x="11" y="57"/>
                    <a:pt x="0" y="46"/>
                    <a:pt x="0" y="35"/>
                  </a:cubicBezTo>
                  <a:cubicBezTo>
                    <a:pt x="0" y="12"/>
                    <a:pt x="11" y="0"/>
                    <a:pt x="23" y="0"/>
                  </a:cubicBezTo>
                  <a:cubicBezTo>
                    <a:pt x="628" y="0"/>
                    <a:pt x="628" y="0"/>
                    <a:pt x="628" y="0"/>
                  </a:cubicBezTo>
                  <a:cubicBezTo>
                    <a:pt x="639" y="0"/>
                    <a:pt x="650" y="12"/>
                    <a:pt x="650" y="35"/>
                  </a:cubicBezTo>
                  <a:cubicBezTo>
                    <a:pt x="650" y="46"/>
                    <a:pt x="639" y="57"/>
                    <a:pt x="628" y="57"/>
                  </a:cubicBezTo>
                </a:path>
              </a:pathLst>
            </a:custGeom>
            <a:solidFill>
              <a:schemeClr val="bg2"/>
            </a:solidFill>
            <a:ln>
              <a:solidFill>
                <a:srgbClr val="0070C0"/>
              </a:solidFill>
            </a:ln>
            <a:effectLst/>
          </p:spPr>
          <p:txBody>
            <a:bodyPr wrap="none" anchor="ctr"/>
            <a:lstStyle/>
            <a:p>
              <a:endParaRPr lang="es-MX"/>
            </a:p>
          </p:txBody>
        </p:sp>
        <p:sp>
          <p:nvSpPr>
            <p:cNvPr id="43" name="Freeform 462">
              <a:extLst>
                <a:ext uri="{FF2B5EF4-FFF2-40B4-BE49-F238E27FC236}">
                  <a16:creationId xmlns="" xmlns:a16="http://schemas.microsoft.com/office/drawing/2014/main" id="{C52E5739-8B39-AD46-B6E2-82C7AA95346A}"/>
                </a:ext>
              </a:extLst>
            </p:cNvPr>
            <p:cNvSpPr>
              <a:spLocks noChangeArrowheads="1"/>
            </p:cNvSpPr>
            <p:nvPr/>
          </p:nvSpPr>
          <p:spPr bwMode="auto">
            <a:xfrm>
              <a:off x="14391042" y="8888115"/>
              <a:ext cx="372305" cy="210738"/>
            </a:xfrm>
            <a:custGeom>
              <a:avLst/>
              <a:gdLst>
                <a:gd name="T0" fmla="*/ 434 w 469"/>
                <a:gd name="T1" fmla="*/ 262 h 263"/>
                <a:gd name="T2" fmla="*/ 434 w 469"/>
                <a:gd name="T3" fmla="*/ 262 h 263"/>
                <a:gd name="T4" fmla="*/ 34 w 469"/>
                <a:gd name="T5" fmla="*/ 262 h 263"/>
                <a:gd name="T6" fmla="*/ 11 w 469"/>
                <a:gd name="T7" fmla="*/ 251 h 263"/>
                <a:gd name="T8" fmla="*/ 11 w 469"/>
                <a:gd name="T9" fmla="*/ 228 h 263"/>
                <a:gd name="T10" fmla="*/ 91 w 469"/>
                <a:gd name="T11" fmla="*/ 12 h 263"/>
                <a:gd name="T12" fmla="*/ 114 w 469"/>
                <a:gd name="T13" fmla="*/ 0 h 263"/>
                <a:gd name="T14" fmla="*/ 354 w 469"/>
                <a:gd name="T15" fmla="*/ 0 h 263"/>
                <a:gd name="T16" fmla="*/ 388 w 469"/>
                <a:gd name="T17" fmla="*/ 12 h 263"/>
                <a:gd name="T18" fmla="*/ 457 w 469"/>
                <a:gd name="T19" fmla="*/ 228 h 263"/>
                <a:gd name="T20" fmla="*/ 457 w 469"/>
                <a:gd name="T21" fmla="*/ 251 h 263"/>
                <a:gd name="T22" fmla="*/ 434 w 469"/>
                <a:gd name="T23" fmla="*/ 262 h 263"/>
                <a:gd name="T24" fmla="*/ 80 w 469"/>
                <a:gd name="T25" fmla="*/ 205 h 263"/>
                <a:gd name="T26" fmla="*/ 80 w 469"/>
                <a:gd name="T27" fmla="*/ 205 h 263"/>
                <a:gd name="T28" fmla="*/ 388 w 469"/>
                <a:gd name="T29" fmla="*/ 205 h 263"/>
                <a:gd name="T30" fmla="*/ 331 w 469"/>
                <a:gd name="T31" fmla="*/ 57 h 263"/>
                <a:gd name="T32" fmla="*/ 137 w 469"/>
                <a:gd name="T33" fmla="*/ 57 h 263"/>
                <a:gd name="T34" fmla="*/ 80 w 469"/>
                <a:gd name="T35" fmla="*/ 20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263">
                  <a:moveTo>
                    <a:pt x="434" y="262"/>
                  </a:moveTo>
                  <a:lnTo>
                    <a:pt x="434" y="262"/>
                  </a:lnTo>
                  <a:cubicBezTo>
                    <a:pt x="34" y="262"/>
                    <a:pt x="34" y="262"/>
                    <a:pt x="34" y="262"/>
                  </a:cubicBezTo>
                  <a:cubicBezTo>
                    <a:pt x="23" y="262"/>
                    <a:pt x="11" y="262"/>
                    <a:pt x="11" y="251"/>
                  </a:cubicBezTo>
                  <a:cubicBezTo>
                    <a:pt x="0" y="251"/>
                    <a:pt x="0" y="240"/>
                    <a:pt x="11" y="228"/>
                  </a:cubicBezTo>
                  <a:cubicBezTo>
                    <a:pt x="91" y="12"/>
                    <a:pt x="91" y="12"/>
                    <a:pt x="91" y="12"/>
                  </a:cubicBezTo>
                  <a:cubicBezTo>
                    <a:pt x="91" y="0"/>
                    <a:pt x="103" y="0"/>
                    <a:pt x="114" y="0"/>
                  </a:cubicBezTo>
                  <a:cubicBezTo>
                    <a:pt x="354" y="0"/>
                    <a:pt x="354" y="0"/>
                    <a:pt x="354" y="0"/>
                  </a:cubicBezTo>
                  <a:cubicBezTo>
                    <a:pt x="365" y="0"/>
                    <a:pt x="377" y="0"/>
                    <a:pt x="388" y="12"/>
                  </a:cubicBezTo>
                  <a:cubicBezTo>
                    <a:pt x="457" y="228"/>
                    <a:pt x="457" y="228"/>
                    <a:pt x="457" y="228"/>
                  </a:cubicBezTo>
                  <a:cubicBezTo>
                    <a:pt x="468" y="240"/>
                    <a:pt x="468" y="251"/>
                    <a:pt x="457" y="251"/>
                  </a:cubicBezTo>
                  <a:cubicBezTo>
                    <a:pt x="457" y="262"/>
                    <a:pt x="445" y="262"/>
                    <a:pt x="434" y="262"/>
                  </a:cubicBezTo>
                  <a:close/>
                  <a:moveTo>
                    <a:pt x="80" y="205"/>
                  </a:moveTo>
                  <a:lnTo>
                    <a:pt x="80" y="205"/>
                  </a:lnTo>
                  <a:cubicBezTo>
                    <a:pt x="388" y="205"/>
                    <a:pt x="388" y="205"/>
                    <a:pt x="388" y="205"/>
                  </a:cubicBezTo>
                  <a:cubicBezTo>
                    <a:pt x="331" y="57"/>
                    <a:pt x="331" y="57"/>
                    <a:pt x="331" y="57"/>
                  </a:cubicBezTo>
                  <a:cubicBezTo>
                    <a:pt x="137" y="57"/>
                    <a:pt x="137" y="57"/>
                    <a:pt x="137" y="57"/>
                  </a:cubicBezTo>
                  <a:lnTo>
                    <a:pt x="80" y="205"/>
                  </a:lnTo>
                  <a:close/>
                </a:path>
              </a:pathLst>
            </a:custGeom>
            <a:solidFill>
              <a:schemeClr val="bg2"/>
            </a:solidFill>
            <a:ln>
              <a:solidFill>
                <a:srgbClr val="0070C0"/>
              </a:solidFill>
            </a:ln>
            <a:effectLst/>
          </p:spPr>
          <p:txBody>
            <a:bodyPr wrap="none" anchor="ctr"/>
            <a:lstStyle/>
            <a:p>
              <a:endParaRPr lang="es-MX"/>
            </a:p>
          </p:txBody>
        </p:sp>
        <p:sp>
          <p:nvSpPr>
            <p:cNvPr id="44" name="Freeform 463">
              <a:extLst>
                <a:ext uri="{FF2B5EF4-FFF2-40B4-BE49-F238E27FC236}">
                  <a16:creationId xmlns="" xmlns:a16="http://schemas.microsoft.com/office/drawing/2014/main" id="{3AB11531-E748-F94C-B42A-77238938A099}"/>
                </a:ext>
              </a:extLst>
            </p:cNvPr>
            <p:cNvSpPr>
              <a:spLocks noChangeArrowheads="1"/>
            </p:cNvSpPr>
            <p:nvPr/>
          </p:nvSpPr>
          <p:spPr bwMode="auto">
            <a:xfrm>
              <a:off x="14419141" y="8600105"/>
              <a:ext cx="84295" cy="144004"/>
            </a:xfrm>
            <a:custGeom>
              <a:avLst/>
              <a:gdLst>
                <a:gd name="T0" fmla="*/ 92 w 104"/>
                <a:gd name="T1" fmla="*/ 182 h 183"/>
                <a:gd name="T2" fmla="*/ 92 w 104"/>
                <a:gd name="T3" fmla="*/ 182 h 183"/>
                <a:gd name="T4" fmla="*/ 12 w 104"/>
                <a:gd name="T5" fmla="*/ 182 h 183"/>
                <a:gd name="T6" fmla="*/ 0 w 104"/>
                <a:gd name="T7" fmla="*/ 171 h 183"/>
                <a:gd name="T8" fmla="*/ 0 w 104"/>
                <a:gd name="T9" fmla="*/ 23 h 183"/>
                <a:gd name="T10" fmla="*/ 12 w 104"/>
                <a:gd name="T11" fmla="*/ 0 h 183"/>
                <a:gd name="T12" fmla="*/ 92 w 104"/>
                <a:gd name="T13" fmla="*/ 0 h 183"/>
                <a:gd name="T14" fmla="*/ 103 w 104"/>
                <a:gd name="T15" fmla="*/ 23 h 183"/>
                <a:gd name="T16" fmla="*/ 103 w 104"/>
                <a:gd name="T17" fmla="*/ 171 h 183"/>
                <a:gd name="T18" fmla="*/ 92 w 104"/>
                <a:gd name="T19" fmla="*/ 182 h 183"/>
                <a:gd name="T20" fmla="*/ 35 w 104"/>
                <a:gd name="T21" fmla="*/ 148 h 183"/>
                <a:gd name="T22" fmla="*/ 35 w 104"/>
                <a:gd name="T23" fmla="*/ 148 h 183"/>
                <a:gd name="T24" fmla="*/ 80 w 104"/>
                <a:gd name="T25" fmla="*/ 148 h 183"/>
                <a:gd name="T26" fmla="*/ 80 w 104"/>
                <a:gd name="T27" fmla="*/ 34 h 183"/>
                <a:gd name="T28" fmla="*/ 35 w 104"/>
                <a:gd name="T29" fmla="*/ 34 h 183"/>
                <a:gd name="T30" fmla="*/ 35 w 104"/>
                <a:gd name="T31" fmla="*/ 14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83">
                  <a:moveTo>
                    <a:pt x="92" y="182"/>
                  </a:moveTo>
                  <a:lnTo>
                    <a:pt x="92" y="182"/>
                  </a:lnTo>
                  <a:cubicBezTo>
                    <a:pt x="12" y="182"/>
                    <a:pt x="12" y="182"/>
                    <a:pt x="12" y="182"/>
                  </a:cubicBezTo>
                  <a:lnTo>
                    <a:pt x="0" y="171"/>
                  </a:lnTo>
                  <a:cubicBezTo>
                    <a:pt x="0" y="23"/>
                    <a:pt x="0" y="23"/>
                    <a:pt x="0" y="23"/>
                  </a:cubicBezTo>
                  <a:cubicBezTo>
                    <a:pt x="0" y="11"/>
                    <a:pt x="12" y="0"/>
                    <a:pt x="12" y="0"/>
                  </a:cubicBezTo>
                  <a:cubicBezTo>
                    <a:pt x="92" y="0"/>
                    <a:pt x="92" y="0"/>
                    <a:pt x="92" y="0"/>
                  </a:cubicBezTo>
                  <a:cubicBezTo>
                    <a:pt x="103" y="0"/>
                    <a:pt x="103" y="11"/>
                    <a:pt x="103" y="23"/>
                  </a:cubicBezTo>
                  <a:cubicBezTo>
                    <a:pt x="103" y="171"/>
                    <a:pt x="103" y="171"/>
                    <a:pt x="103" y="171"/>
                  </a:cubicBezTo>
                  <a:cubicBezTo>
                    <a:pt x="103" y="171"/>
                    <a:pt x="103" y="182"/>
                    <a:pt x="92" y="182"/>
                  </a:cubicBezTo>
                  <a:close/>
                  <a:moveTo>
                    <a:pt x="35" y="148"/>
                  </a:moveTo>
                  <a:lnTo>
                    <a:pt x="35" y="148"/>
                  </a:lnTo>
                  <a:cubicBezTo>
                    <a:pt x="80" y="148"/>
                    <a:pt x="80" y="148"/>
                    <a:pt x="80" y="148"/>
                  </a:cubicBezTo>
                  <a:cubicBezTo>
                    <a:pt x="80" y="34"/>
                    <a:pt x="80" y="34"/>
                    <a:pt x="80" y="34"/>
                  </a:cubicBezTo>
                  <a:cubicBezTo>
                    <a:pt x="35" y="34"/>
                    <a:pt x="35" y="34"/>
                    <a:pt x="35" y="34"/>
                  </a:cubicBezTo>
                  <a:lnTo>
                    <a:pt x="35" y="148"/>
                  </a:lnTo>
                  <a:close/>
                </a:path>
              </a:pathLst>
            </a:custGeom>
            <a:solidFill>
              <a:schemeClr val="bg2"/>
            </a:solidFill>
            <a:ln>
              <a:solidFill>
                <a:srgbClr val="0070C0"/>
              </a:solidFill>
            </a:ln>
            <a:effectLst/>
          </p:spPr>
          <p:txBody>
            <a:bodyPr wrap="none" anchor="ctr"/>
            <a:lstStyle/>
            <a:p>
              <a:endParaRPr lang="es-MX"/>
            </a:p>
          </p:txBody>
        </p:sp>
        <p:sp>
          <p:nvSpPr>
            <p:cNvPr id="45" name="Freeform 464">
              <a:extLst>
                <a:ext uri="{FF2B5EF4-FFF2-40B4-BE49-F238E27FC236}">
                  <a16:creationId xmlns="" xmlns:a16="http://schemas.microsoft.com/office/drawing/2014/main" id="{7BBF50C6-6A4F-1748-AA87-5933B2EA235E}"/>
                </a:ext>
              </a:extLst>
            </p:cNvPr>
            <p:cNvSpPr>
              <a:spLocks noChangeArrowheads="1"/>
            </p:cNvSpPr>
            <p:nvPr/>
          </p:nvSpPr>
          <p:spPr bwMode="auto">
            <a:xfrm>
              <a:off x="14538559" y="8480687"/>
              <a:ext cx="80784" cy="263422"/>
            </a:xfrm>
            <a:custGeom>
              <a:avLst/>
              <a:gdLst>
                <a:gd name="T0" fmla="*/ 91 w 103"/>
                <a:gd name="T1" fmla="*/ 331 h 332"/>
                <a:gd name="T2" fmla="*/ 91 w 103"/>
                <a:gd name="T3" fmla="*/ 331 h 332"/>
                <a:gd name="T4" fmla="*/ 11 w 103"/>
                <a:gd name="T5" fmla="*/ 331 h 332"/>
                <a:gd name="T6" fmla="*/ 0 w 103"/>
                <a:gd name="T7" fmla="*/ 320 h 332"/>
                <a:gd name="T8" fmla="*/ 0 w 103"/>
                <a:gd name="T9" fmla="*/ 12 h 332"/>
                <a:gd name="T10" fmla="*/ 11 w 103"/>
                <a:gd name="T11" fmla="*/ 0 h 332"/>
                <a:gd name="T12" fmla="*/ 91 w 103"/>
                <a:gd name="T13" fmla="*/ 0 h 332"/>
                <a:gd name="T14" fmla="*/ 102 w 103"/>
                <a:gd name="T15" fmla="*/ 12 h 332"/>
                <a:gd name="T16" fmla="*/ 102 w 103"/>
                <a:gd name="T17" fmla="*/ 320 h 332"/>
                <a:gd name="T18" fmla="*/ 91 w 103"/>
                <a:gd name="T19" fmla="*/ 331 h 332"/>
                <a:gd name="T20" fmla="*/ 34 w 103"/>
                <a:gd name="T21" fmla="*/ 297 h 332"/>
                <a:gd name="T22" fmla="*/ 34 w 103"/>
                <a:gd name="T23" fmla="*/ 297 h 332"/>
                <a:gd name="T24" fmla="*/ 80 w 103"/>
                <a:gd name="T25" fmla="*/ 297 h 332"/>
                <a:gd name="T26" fmla="*/ 80 w 103"/>
                <a:gd name="T27" fmla="*/ 35 h 332"/>
                <a:gd name="T28" fmla="*/ 34 w 103"/>
                <a:gd name="T29" fmla="*/ 35 h 332"/>
                <a:gd name="T30" fmla="*/ 34 w 103"/>
                <a:gd name="T31" fmla="*/ 29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332">
                  <a:moveTo>
                    <a:pt x="91" y="331"/>
                  </a:moveTo>
                  <a:lnTo>
                    <a:pt x="91" y="331"/>
                  </a:lnTo>
                  <a:cubicBezTo>
                    <a:pt x="11" y="331"/>
                    <a:pt x="11" y="331"/>
                    <a:pt x="11" y="331"/>
                  </a:cubicBezTo>
                  <a:lnTo>
                    <a:pt x="0" y="320"/>
                  </a:lnTo>
                  <a:cubicBezTo>
                    <a:pt x="0" y="12"/>
                    <a:pt x="0" y="12"/>
                    <a:pt x="0" y="12"/>
                  </a:cubicBezTo>
                  <a:lnTo>
                    <a:pt x="11" y="0"/>
                  </a:lnTo>
                  <a:cubicBezTo>
                    <a:pt x="91" y="0"/>
                    <a:pt x="91" y="0"/>
                    <a:pt x="91" y="0"/>
                  </a:cubicBezTo>
                  <a:cubicBezTo>
                    <a:pt x="102" y="0"/>
                    <a:pt x="102" y="12"/>
                    <a:pt x="102" y="12"/>
                  </a:cubicBezTo>
                  <a:cubicBezTo>
                    <a:pt x="102" y="320"/>
                    <a:pt x="102" y="320"/>
                    <a:pt x="102" y="320"/>
                  </a:cubicBezTo>
                  <a:cubicBezTo>
                    <a:pt x="102" y="320"/>
                    <a:pt x="102" y="331"/>
                    <a:pt x="91" y="331"/>
                  </a:cubicBezTo>
                  <a:close/>
                  <a:moveTo>
                    <a:pt x="34" y="297"/>
                  </a:moveTo>
                  <a:lnTo>
                    <a:pt x="34" y="297"/>
                  </a:lnTo>
                  <a:cubicBezTo>
                    <a:pt x="80" y="297"/>
                    <a:pt x="80" y="297"/>
                    <a:pt x="80" y="297"/>
                  </a:cubicBezTo>
                  <a:cubicBezTo>
                    <a:pt x="80" y="35"/>
                    <a:pt x="80" y="35"/>
                    <a:pt x="80" y="35"/>
                  </a:cubicBezTo>
                  <a:cubicBezTo>
                    <a:pt x="34" y="35"/>
                    <a:pt x="34" y="35"/>
                    <a:pt x="34" y="35"/>
                  </a:cubicBezTo>
                  <a:lnTo>
                    <a:pt x="34" y="297"/>
                  </a:lnTo>
                  <a:close/>
                </a:path>
              </a:pathLst>
            </a:custGeom>
            <a:solidFill>
              <a:schemeClr val="bg2"/>
            </a:solidFill>
            <a:ln>
              <a:solidFill>
                <a:srgbClr val="0070C0"/>
              </a:solidFill>
            </a:ln>
            <a:effectLst/>
          </p:spPr>
          <p:txBody>
            <a:bodyPr wrap="none" anchor="ctr"/>
            <a:lstStyle/>
            <a:p>
              <a:endParaRPr lang="es-MX"/>
            </a:p>
          </p:txBody>
        </p:sp>
        <p:sp>
          <p:nvSpPr>
            <p:cNvPr id="46" name="Freeform 465">
              <a:extLst>
                <a:ext uri="{FF2B5EF4-FFF2-40B4-BE49-F238E27FC236}">
                  <a16:creationId xmlns="" xmlns:a16="http://schemas.microsoft.com/office/drawing/2014/main" id="{2EA765C3-550F-2D47-9803-6C6EBD8E278C}"/>
                </a:ext>
              </a:extLst>
            </p:cNvPr>
            <p:cNvSpPr>
              <a:spLocks noChangeArrowheads="1"/>
            </p:cNvSpPr>
            <p:nvPr/>
          </p:nvSpPr>
          <p:spPr bwMode="auto">
            <a:xfrm>
              <a:off x="14654466" y="8361268"/>
              <a:ext cx="84295" cy="382840"/>
            </a:xfrm>
            <a:custGeom>
              <a:avLst/>
              <a:gdLst>
                <a:gd name="T0" fmla="*/ 91 w 104"/>
                <a:gd name="T1" fmla="*/ 479 h 480"/>
                <a:gd name="T2" fmla="*/ 91 w 104"/>
                <a:gd name="T3" fmla="*/ 479 h 480"/>
                <a:gd name="T4" fmla="*/ 12 w 104"/>
                <a:gd name="T5" fmla="*/ 479 h 480"/>
                <a:gd name="T6" fmla="*/ 0 w 104"/>
                <a:gd name="T7" fmla="*/ 468 h 480"/>
                <a:gd name="T8" fmla="*/ 0 w 104"/>
                <a:gd name="T9" fmla="*/ 11 h 480"/>
                <a:gd name="T10" fmla="*/ 12 w 104"/>
                <a:gd name="T11" fmla="*/ 0 h 480"/>
                <a:gd name="T12" fmla="*/ 91 w 104"/>
                <a:gd name="T13" fmla="*/ 0 h 480"/>
                <a:gd name="T14" fmla="*/ 103 w 104"/>
                <a:gd name="T15" fmla="*/ 11 h 480"/>
                <a:gd name="T16" fmla="*/ 103 w 104"/>
                <a:gd name="T17" fmla="*/ 468 h 480"/>
                <a:gd name="T18" fmla="*/ 91 w 104"/>
                <a:gd name="T19" fmla="*/ 479 h 480"/>
                <a:gd name="T20" fmla="*/ 34 w 104"/>
                <a:gd name="T21" fmla="*/ 445 h 480"/>
                <a:gd name="T22" fmla="*/ 34 w 104"/>
                <a:gd name="T23" fmla="*/ 445 h 480"/>
                <a:gd name="T24" fmla="*/ 80 w 104"/>
                <a:gd name="T25" fmla="*/ 445 h 480"/>
                <a:gd name="T26" fmla="*/ 80 w 104"/>
                <a:gd name="T27" fmla="*/ 34 h 480"/>
                <a:gd name="T28" fmla="*/ 34 w 104"/>
                <a:gd name="T29" fmla="*/ 34 h 480"/>
                <a:gd name="T30" fmla="*/ 34 w 104"/>
                <a:gd name="T31" fmla="*/ 445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480">
                  <a:moveTo>
                    <a:pt x="91" y="479"/>
                  </a:moveTo>
                  <a:lnTo>
                    <a:pt x="91" y="479"/>
                  </a:lnTo>
                  <a:cubicBezTo>
                    <a:pt x="12" y="479"/>
                    <a:pt x="12" y="479"/>
                    <a:pt x="12" y="479"/>
                  </a:cubicBezTo>
                  <a:lnTo>
                    <a:pt x="0" y="468"/>
                  </a:lnTo>
                  <a:cubicBezTo>
                    <a:pt x="0" y="11"/>
                    <a:pt x="0" y="11"/>
                    <a:pt x="0" y="11"/>
                  </a:cubicBezTo>
                  <a:lnTo>
                    <a:pt x="12" y="0"/>
                  </a:lnTo>
                  <a:cubicBezTo>
                    <a:pt x="91" y="0"/>
                    <a:pt x="91" y="0"/>
                    <a:pt x="91" y="0"/>
                  </a:cubicBezTo>
                  <a:cubicBezTo>
                    <a:pt x="103" y="0"/>
                    <a:pt x="103" y="11"/>
                    <a:pt x="103" y="11"/>
                  </a:cubicBezTo>
                  <a:cubicBezTo>
                    <a:pt x="103" y="468"/>
                    <a:pt x="103" y="468"/>
                    <a:pt x="103" y="468"/>
                  </a:cubicBezTo>
                  <a:cubicBezTo>
                    <a:pt x="103" y="468"/>
                    <a:pt x="103" y="479"/>
                    <a:pt x="91" y="479"/>
                  </a:cubicBezTo>
                  <a:close/>
                  <a:moveTo>
                    <a:pt x="34" y="445"/>
                  </a:moveTo>
                  <a:lnTo>
                    <a:pt x="34" y="445"/>
                  </a:lnTo>
                  <a:cubicBezTo>
                    <a:pt x="80" y="445"/>
                    <a:pt x="80" y="445"/>
                    <a:pt x="80" y="445"/>
                  </a:cubicBezTo>
                  <a:cubicBezTo>
                    <a:pt x="80" y="34"/>
                    <a:pt x="80" y="34"/>
                    <a:pt x="80" y="34"/>
                  </a:cubicBezTo>
                  <a:cubicBezTo>
                    <a:pt x="34" y="34"/>
                    <a:pt x="34" y="34"/>
                    <a:pt x="34" y="34"/>
                  </a:cubicBezTo>
                  <a:lnTo>
                    <a:pt x="34" y="445"/>
                  </a:lnTo>
                  <a:close/>
                </a:path>
              </a:pathLst>
            </a:custGeom>
            <a:solidFill>
              <a:schemeClr val="bg2"/>
            </a:solidFill>
            <a:ln>
              <a:solidFill>
                <a:srgbClr val="0070C0"/>
              </a:solidFill>
            </a:ln>
            <a:effectLst/>
          </p:spPr>
          <p:txBody>
            <a:bodyPr wrap="none" anchor="ctr"/>
            <a:lstStyle/>
            <a:p>
              <a:endParaRPr lang="es-MX"/>
            </a:p>
          </p:txBody>
        </p:sp>
      </p:grpSp>
      <p:sp>
        <p:nvSpPr>
          <p:cNvPr id="47" name="46 - TextBox"/>
          <p:cNvSpPr txBox="1"/>
          <p:nvPr/>
        </p:nvSpPr>
        <p:spPr>
          <a:xfrm>
            <a:off x="3672598" y="2149010"/>
            <a:ext cx="5387180" cy="2862322"/>
          </a:xfrm>
          <a:prstGeom prst="rect">
            <a:avLst/>
          </a:prstGeom>
          <a:noFill/>
        </p:spPr>
        <p:txBody>
          <a:bodyPr wrap="none" rtlCol="0">
            <a:spAutoFit/>
          </a:bodyPr>
          <a:lstStyle/>
          <a:p>
            <a:r>
              <a:rPr lang="el-GR" dirty="0" smtClean="0"/>
              <a:t>ΕΝΤΟΛΕΑΣ: 	ΕΜΠΟΡΙΚΟ &amp; ΒΙΟΜΗΧΑΝΙΚΟ </a:t>
            </a:r>
          </a:p>
          <a:p>
            <a:r>
              <a:rPr lang="el-GR" dirty="0" smtClean="0"/>
              <a:t>		ΕΠΙΜΕΛΗΤΗΡΙΟ ΘΕΣΣΑΛΟΝΙΚΗΣ </a:t>
            </a:r>
          </a:p>
          <a:p>
            <a:r>
              <a:rPr lang="el-GR" dirty="0" smtClean="0"/>
              <a:t>ΠΕΡΙΟΔΟΣ: 	02 - 04/06/2020</a:t>
            </a:r>
          </a:p>
          <a:p>
            <a:r>
              <a:rPr lang="el-GR" dirty="0" smtClean="0"/>
              <a:t>ΜΕΘΟΔΟΣ:	ΤΗΛΕΦΩΝΙΚΕΣ ΣΥΝΕΝΤΕΥΞΕΙΣ </a:t>
            </a:r>
            <a:endParaRPr lang="en-US" dirty="0" smtClean="0"/>
          </a:p>
          <a:p>
            <a:r>
              <a:rPr lang="en-US" dirty="0" smtClean="0"/>
              <a:t>		</a:t>
            </a:r>
            <a:r>
              <a:rPr lang="el-GR" dirty="0" smtClean="0"/>
              <a:t>ΜΕ ΣΥΣΤΗΜΑ </a:t>
            </a:r>
            <a:r>
              <a:rPr lang="en-US" dirty="0" smtClean="0"/>
              <a:t>CATI</a:t>
            </a:r>
          </a:p>
          <a:p>
            <a:r>
              <a:rPr lang="el-GR" dirty="0" smtClean="0"/>
              <a:t>ΠΕΡΙΟΧΗ:		ΝΟΜΟΣ ΘΕΣΣΑΛΟΝΙΚΗΣ</a:t>
            </a:r>
          </a:p>
          <a:p>
            <a:r>
              <a:rPr lang="el-GR" dirty="0" smtClean="0"/>
              <a:t>ΔΕΙΓΜΑ:		</a:t>
            </a:r>
            <a:r>
              <a:rPr lang="en-US" dirty="0" smtClean="0"/>
              <a:t>600 </a:t>
            </a:r>
            <a:r>
              <a:rPr lang="el-GR" dirty="0" smtClean="0"/>
              <a:t>ΑΤΟΜΑ, ΑΝΔΡΕΣ &amp; ΓΥΝΑΙΚΕΣ, </a:t>
            </a:r>
          </a:p>
          <a:p>
            <a:r>
              <a:rPr lang="el-GR" dirty="0" smtClean="0"/>
              <a:t>		ΚΑΘΕ ΗΛΙΚΙΑΣ</a:t>
            </a:r>
          </a:p>
          <a:p>
            <a:r>
              <a:rPr lang="el-GR" dirty="0" smtClean="0"/>
              <a:t>ΣΤΑΘΜΙΣΕΙΣ:	ΜΕ ΒΑΣΗ ΤΟ ΦΥΛΟ ΚΑΙ ΤΗΝ ΗΛΙΚΙΑ </a:t>
            </a:r>
          </a:p>
          <a:p>
            <a:r>
              <a:rPr lang="el-GR" dirty="0" smtClean="0"/>
              <a:t>		ΤΩΝ ΕΡΩΤΩΜΕΝΩΝ (ΕΛΣΤΑΤ 2011)</a:t>
            </a:r>
            <a:endParaRPr lang="el-GR" dirty="0"/>
          </a:p>
        </p:txBody>
      </p:sp>
      <p:sp>
        <p:nvSpPr>
          <p:cNvPr id="48" name="47 - Ορθογώνιο"/>
          <p:cNvSpPr/>
          <p:nvPr/>
        </p:nvSpPr>
        <p:spPr>
          <a:xfrm>
            <a:off x="4122298" y="5716103"/>
            <a:ext cx="4572000" cy="646331"/>
          </a:xfrm>
          <a:prstGeom prst="rect">
            <a:avLst/>
          </a:prstGeom>
          <a:ln>
            <a:solidFill>
              <a:schemeClr val="bg2"/>
            </a:solidFill>
          </a:ln>
        </p:spPr>
        <p:txBody>
          <a:bodyPr>
            <a:spAutoFit/>
          </a:bodyPr>
          <a:lstStyle/>
          <a:p>
            <a:r>
              <a:rPr lang="el-GR" sz="1200" i="1" dirty="0" smtClean="0"/>
              <a:t>Η </a:t>
            </a:r>
            <a:r>
              <a:rPr lang="el-GR" sz="1200" i="1" dirty="0" err="1" smtClean="0"/>
              <a:t>Palmos</a:t>
            </a:r>
            <a:r>
              <a:rPr lang="el-GR" sz="1200" i="1" dirty="0" smtClean="0"/>
              <a:t> </a:t>
            </a:r>
            <a:r>
              <a:rPr lang="el-GR" sz="1200" i="1" dirty="0" err="1" smtClean="0"/>
              <a:t>Analysis</a:t>
            </a:r>
            <a:r>
              <a:rPr lang="el-GR" sz="1200" i="1" dirty="0" smtClean="0"/>
              <a:t> είναι τακτικό μέλος του ΣΕΔΕΑ, έχει Αρ. Μητρώου 11 στο ΕΣΡ και τηρεί τους Κανόνες Δεοντολογίας της ESOMAR για τις δημοσκοπήσεις και την έρευνα αγοράς. </a:t>
            </a:r>
            <a:endParaRPr lang="el-GR" sz="1200" dirty="0"/>
          </a:p>
        </p:txBody>
      </p:sp>
    </p:spTree>
    <p:extLst>
      <p:ext uri="{BB962C8B-B14F-4D97-AF65-F5344CB8AC3E}">
        <p14:creationId xmlns:p14="http://schemas.microsoft.com/office/powerpoint/2010/main" xmlns="" val="309540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863" y="134476"/>
            <a:ext cx="8414083" cy="990600"/>
          </a:xfrm>
        </p:spPr>
        <p:txBody>
          <a:bodyPr anchor="t">
            <a:normAutofit fontScale="90000"/>
          </a:bodyPr>
          <a:lstStyle/>
          <a:p>
            <a:r>
              <a:rPr lang="el-GR" sz="2000" b="1" dirty="0" smtClean="0">
                <a:latin typeface="+mn-lt"/>
                <a:cs typeface="Calibri"/>
              </a:rPr>
              <a:t>Θεσσαλονικείς &amp; Κορωνοϊός</a:t>
            </a:r>
            <a:r>
              <a:rPr lang="el-GR" sz="2000" dirty="0" smtClean="0">
                <a:latin typeface="+mn-lt"/>
                <a:cs typeface="Calibri"/>
              </a:rPr>
              <a:t/>
            </a:r>
            <a:br>
              <a:rPr lang="el-GR" sz="2000" dirty="0" smtClean="0">
                <a:latin typeface="+mn-lt"/>
                <a:cs typeface="Calibri"/>
              </a:rPr>
            </a:br>
            <a:r>
              <a:rPr lang="el-GR" sz="2000" dirty="0" smtClean="0">
                <a:latin typeface="+mn-lt"/>
                <a:cs typeface="Calibri"/>
              </a:rPr>
              <a:t>«</a:t>
            </a:r>
            <a:r>
              <a:rPr lang="el-GR" sz="2000" dirty="0" smtClean="0">
                <a:latin typeface="+mn-lt"/>
                <a:cs typeface="Roboto Medium"/>
              </a:rPr>
              <a:t>Σε </a:t>
            </a:r>
            <a:r>
              <a:rPr lang="el-GR" sz="2000" dirty="0">
                <a:latin typeface="+mn-lt"/>
                <a:cs typeface="Roboto Medium"/>
              </a:rPr>
              <a:t>μια κλίμακα από το 1 – Καθόλου μέχρι και το 5 – Πολύ, πόσο θα λέγατε ότι σας ανησυχεί το θέμα του </a:t>
            </a:r>
            <a:r>
              <a:rPr lang="el-GR" sz="2000" dirty="0" smtClean="0">
                <a:latin typeface="+mn-lt"/>
                <a:cs typeface="Roboto Medium"/>
              </a:rPr>
              <a:t>κορωνοϊού για…;»  </a:t>
            </a:r>
            <a:r>
              <a:rPr lang="el-GR" sz="1600" dirty="0" smtClean="0">
                <a:latin typeface="+mn-lt"/>
                <a:cs typeface="Roboto Medium"/>
              </a:rPr>
              <a:t>(</a:t>
            </a:r>
            <a:r>
              <a:rPr lang="el-GR" sz="1600" dirty="0">
                <a:latin typeface="+mn-lt"/>
                <a:cs typeface="Roboto Medium"/>
              </a:rPr>
              <a:t>απλή επιλογή με αναφορά) </a:t>
            </a:r>
            <a:endParaRPr lang="en-US" sz="1600" dirty="0">
              <a:latin typeface="+mn-lt"/>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aphicFrame>
        <p:nvGraphicFramePr>
          <p:cNvPr id="20" name="Chart 1"/>
          <p:cNvGraphicFramePr>
            <a:graphicFrameLocks/>
          </p:cNvGraphicFramePr>
          <p:nvPr>
            <p:extLst>
              <p:ext uri="{D42A27DB-BD31-4B8C-83A1-F6EECF244321}">
                <p14:modId xmlns:p14="http://schemas.microsoft.com/office/powerpoint/2010/main" xmlns="" val="586378804"/>
              </p:ext>
            </p:extLst>
          </p:nvPr>
        </p:nvGraphicFramePr>
        <p:xfrm>
          <a:off x="133350" y="1837678"/>
          <a:ext cx="9010650" cy="4179129"/>
        </p:xfrm>
        <a:graphic>
          <a:graphicData uri="http://schemas.openxmlformats.org/drawingml/2006/chart">
            <c:chart xmlns:c="http://schemas.openxmlformats.org/drawingml/2006/chart" xmlns:r="http://schemas.openxmlformats.org/officeDocument/2006/relationships" r:id="rId4"/>
          </a:graphicData>
        </a:graphic>
      </p:graphicFrame>
      <p:sp>
        <p:nvSpPr>
          <p:cNvPr id="3" name="Αριστερό άγκιστρο 2"/>
          <p:cNvSpPr/>
          <p:nvPr/>
        </p:nvSpPr>
        <p:spPr>
          <a:xfrm rot="5400000">
            <a:off x="3355290" y="1402674"/>
            <a:ext cx="284084" cy="1784413"/>
          </a:xfrm>
          <a:prstGeom prst="leftBrace">
            <a:avLst/>
          </a:prstGeom>
        </p:spPr>
        <p:style>
          <a:lnRef idx="2">
            <a:schemeClr val="accent1"/>
          </a:lnRef>
          <a:fillRef idx="0">
            <a:schemeClr val="accent1"/>
          </a:fillRef>
          <a:effectRef idx="1">
            <a:schemeClr val="accent1"/>
          </a:effectRef>
          <a:fontRef idx="minor">
            <a:schemeClr val="tx1"/>
          </a:fontRef>
        </p:style>
        <p:txBody>
          <a:bodyPr vert="vert270" rtlCol="0" anchor="ctr"/>
          <a:lstStyle/>
          <a:p>
            <a:pPr algn="ctr"/>
            <a:r>
              <a:rPr lang="en-US" dirty="0" smtClean="0"/>
              <a:t>36% </a:t>
            </a:r>
            <a:r>
              <a:rPr lang="en-US" sz="1400" dirty="0" smtClean="0"/>
              <a:t>(*60%)</a:t>
            </a:r>
            <a:endParaRPr lang="el-GR" sz="1400" dirty="0"/>
          </a:p>
        </p:txBody>
      </p:sp>
      <p:sp>
        <p:nvSpPr>
          <p:cNvPr id="4" name="Ορθογώνιο 3"/>
          <p:cNvSpPr/>
          <p:nvPr/>
        </p:nvSpPr>
        <p:spPr>
          <a:xfrm>
            <a:off x="3977196" y="6143348"/>
            <a:ext cx="4749554" cy="3291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a:t>
            </a:r>
            <a:r>
              <a:rPr lang="el-GR" sz="1200" dirty="0">
                <a:solidFill>
                  <a:schemeClr val="tx1"/>
                </a:solidFill>
              </a:rPr>
              <a:t> </a:t>
            </a:r>
            <a:r>
              <a:rPr lang="el-GR" sz="1200" dirty="0" smtClean="0">
                <a:solidFill>
                  <a:schemeClr val="tx1"/>
                </a:solidFill>
              </a:rPr>
              <a:t>Σε παρένθεση παρατίθενται τα συγκριτικά αποτελέσματα της </a:t>
            </a:r>
            <a:r>
              <a:rPr lang="el-GR" sz="1200" dirty="0" smtClean="0">
                <a:solidFill>
                  <a:schemeClr val="tx1"/>
                </a:solidFill>
              </a:rPr>
              <a:t>αντίστοιχης έρευνας </a:t>
            </a:r>
            <a:r>
              <a:rPr lang="el-GR" sz="1200" dirty="0" smtClean="0">
                <a:solidFill>
                  <a:schemeClr val="tx1"/>
                </a:solidFill>
              </a:rPr>
              <a:t>καταναλωτών Μαρτίου 2020</a:t>
            </a:r>
            <a:endParaRPr lang="el-GR" sz="1200" dirty="0">
              <a:solidFill>
                <a:schemeClr val="tx1"/>
              </a:solidFill>
            </a:endParaRPr>
          </a:p>
        </p:txBody>
      </p:sp>
      <p:sp>
        <p:nvSpPr>
          <p:cNvPr id="9" name="Title 1"/>
          <p:cNvSpPr txBox="1">
            <a:spLocks/>
          </p:cNvSpPr>
          <p:nvPr/>
        </p:nvSpPr>
        <p:spPr>
          <a:xfrm>
            <a:off x="5379744" y="2271777"/>
            <a:ext cx="701458" cy="311627"/>
          </a:xfrm>
          <a:prstGeom prst="rect">
            <a:avLst/>
          </a:prstGeom>
        </p:spPr>
        <p:txBody>
          <a:bodyPr vert="horz" anchor="t">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l-GR" sz="1400" dirty="0" smtClean="0">
                <a:solidFill>
                  <a:schemeClr val="tx1"/>
                </a:solidFill>
                <a:latin typeface="+mn-lt"/>
                <a:ea typeface="+mn-ea"/>
                <a:cs typeface="+mn-cs"/>
              </a:rPr>
              <a:t>(*16%)</a:t>
            </a:r>
            <a:endParaRPr lang="en-US" sz="1400" dirty="0">
              <a:solidFill>
                <a:schemeClr val="tx1"/>
              </a:solidFill>
              <a:latin typeface="+mn-lt"/>
              <a:ea typeface="+mn-ea"/>
              <a:cs typeface="+mn-cs"/>
            </a:endParaRPr>
          </a:p>
        </p:txBody>
      </p:sp>
      <p:sp>
        <p:nvSpPr>
          <p:cNvPr id="10" name="Αριστερό άγκιστρο 9"/>
          <p:cNvSpPr/>
          <p:nvPr/>
        </p:nvSpPr>
        <p:spPr>
          <a:xfrm rot="5400000">
            <a:off x="7511536" y="1423955"/>
            <a:ext cx="284084" cy="1784413"/>
          </a:xfrm>
          <a:prstGeom prst="leftBrace">
            <a:avLst/>
          </a:prstGeom>
        </p:spPr>
        <p:style>
          <a:lnRef idx="2">
            <a:schemeClr val="accent1"/>
          </a:lnRef>
          <a:fillRef idx="0">
            <a:schemeClr val="accent1"/>
          </a:fillRef>
          <a:effectRef idx="1">
            <a:schemeClr val="accent1"/>
          </a:effectRef>
          <a:fontRef idx="minor">
            <a:schemeClr val="tx1"/>
          </a:fontRef>
        </p:style>
        <p:txBody>
          <a:bodyPr vert="vert270" rtlCol="0" anchor="ctr"/>
          <a:lstStyle/>
          <a:p>
            <a:pPr algn="ctr"/>
            <a:r>
              <a:rPr lang="en-US" dirty="0" smtClean="0"/>
              <a:t>3</a:t>
            </a:r>
            <a:r>
              <a:rPr lang="el-GR" dirty="0" smtClean="0"/>
              <a:t>4</a:t>
            </a:r>
            <a:r>
              <a:rPr lang="en-US" dirty="0" smtClean="0"/>
              <a:t>% </a:t>
            </a:r>
            <a:r>
              <a:rPr lang="en-US" sz="1400" dirty="0" smtClean="0"/>
              <a:t>(*</a:t>
            </a:r>
            <a:r>
              <a:rPr lang="el-GR" sz="1400" dirty="0" smtClean="0"/>
              <a:t>24</a:t>
            </a:r>
            <a:r>
              <a:rPr lang="en-US" sz="1400" dirty="0" smtClean="0"/>
              <a:t>%)</a:t>
            </a:r>
            <a:endParaRPr lang="el-GR" sz="1400" dirty="0"/>
          </a:p>
        </p:txBody>
      </p:sp>
      <p:sp>
        <p:nvSpPr>
          <p:cNvPr id="11" name="Αριστερό άγκιστρο 10"/>
          <p:cNvSpPr/>
          <p:nvPr/>
        </p:nvSpPr>
        <p:spPr>
          <a:xfrm rot="5400000">
            <a:off x="4617440" y="2611556"/>
            <a:ext cx="284084" cy="1784413"/>
          </a:xfrm>
          <a:prstGeom prst="leftBrace">
            <a:avLst/>
          </a:prstGeom>
        </p:spPr>
        <p:style>
          <a:lnRef idx="2">
            <a:schemeClr val="accent1"/>
          </a:lnRef>
          <a:fillRef idx="0">
            <a:schemeClr val="accent1"/>
          </a:fillRef>
          <a:effectRef idx="1">
            <a:schemeClr val="accent1"/>
          </a:effectRef>
          <a:fontRef idx="minor">
            <a:schemeClr val="tx1"/>
          </a:fontRef>
        </p:style>
        <p:txBody>
          <a:bodyPr vert="vert270" rtlCol="0" anchor="ctr"/>
          <a:lstStyle/>
          <a:p>
            <a:pPr algn="ctr"/>
            <a:r>
              <a:rPr lang="el-GR" dirty="0" smtClean="0"/>
              <a:t>61</a:t>
            </a:r>
            <a:r>
              <a:rPr lang="en-US" dirty="0" smtClean="0"/>
              <a:t>% </a:t>
            </a:r>
            <a:r>
              <a:rPr lang="en-US" sz="1400" dirty="0" smtClean="0"/>
              <a:t>(*</a:t>
            </a:r>
            <a:r>
              <a:rPr lang="el-GR" sz="1400" dirty="0" smtClean="0"/>
              <a:t>81</a:t>
            </a:r>
            <a:r>
              <a:rPr lang="en-US" sz="1400" dirty="0" smtClean="0"/>
              <a:t>%)</a:t>
            </a:r>
            <a:endParaRPr lang="el-GR" sz="1400" dirty="0"/>
          </a:p>
        </p:txBody>
      </p:sp>
      <p:sp>
        <p:nvSpPr>
          <p:cNvPr id="12" name="Title 1"/>
          <p:cNvSpPr txBox="1">
            <a:spLocks/>
          </p:cNvSpPr>
          <p:nvPr/>
        </p:nvSpPr>
        <p:spPr>
          <a:xfrm>
            <a:off x="6597504" y="3471781"/>
            <a:ext cx="701458" cy="311627"/>
          </a:xfrm>
          <a:prstGeom prst="rect">
            <a:avLst/>
          </a:prstGeom>
        </p:spPr>
        <p:txBody>
          <a:bodyPr vert="horz" anchor="t">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l-GR" sz="1400" dirty="0" smtClean="0">
                <a:solidFill>
                  <a:schemeClr val="tx1"/>
                </a:solidFill>
                <a:latin typeface="+mn-lt"/>
                <a:ea typeface="+mn-ea"/>
                <a:cs typeface="+mn-cs"/>
              </a:rPr>
              <a:t>(*11%)</a:t>
            </a:r>
            <a:endParaRPr lang="en-US" sz="1400" dirty="0">
              <a:solidFill>
                <a:schemeClr val="tx1"/>
              </a:solidFill>
              <a:latin typeface="+mn-lt"/>
              <a:ea typeface="+mn-ea"/>
              <a:cs typeface="+mn-cs"/>
            </a:endParaRPr>
          </a:p>
        </p:txBody>
      </p:sp>
      <p:sp>
        <p:nvSpPr>
          <p:cNvPr id="13" name="Αριστερό άγκιστρο 12"/>
          <p:cNvSpPr/>
          <p:nvPr/>
        </p:nvSpPr>
        <p:spPr>
          <a:xfrm rot="5400000">
            <a:off x="4396964" y="3802682"/>
            <a:ext cx="284084" cy="1784413"/>
          </a:xfrm>
          <a:prstGeom prst="leftBrace">
            <a:avLst/>
          </a:prstGeom>
        </p:spPr>
        <p:style>
          <a:lnRef idx="2">
            <a:schemeClr val="accent1"/>
          </a:lnRef>
          <a:fillRef idx="0">
            <a:schemeClr val="accent1"/>
          </a:fillRef>
          <a:effectRef idx="1">
            <a:schemeClr val="accent1"/>
          </a:effectRef>
          <a:fontRef idx="minor">
            <a:schemeClr val="tx1"/>
          </a:fontRef>
        </p:style>
        <p:txBody>
          <a:bodyPr vert="vert270" rtlCol="0" anchor="ctr"/>
          <a:lstStyle/>
          <a:p>
            <a:pPr algn="ctr"/>
            <a:r>
              <a:rPr lang="el-GR" dirty="0" smtClean="0"/>
              <a:t>58</a:t>
            </a:r>
            <a:r>
              <a:rPr lang="en-US" dirty="0" smtClean="0"/>
              <a:t>% </a:t>
            </a:r>
            <a:r>
              <a:rPr lang="en-US" sz="1400" dirty="0" smtClean="0"/>
              <a:t>(*</a:t>
            </a:r>
            <a:r>
              <a:rPr lang="el-GR" sz="1400" dirty="0" smtClean="0"/>
              <a:t>67</a:t>
            </a:r>
            <a:r>
              <a:rPr lang="en-US" sz="1400" dirty="0" smtClean="0"/>
              <a:t>%)</a:t>
            </a:r>
            <a:endParaRPr lang="el-GR" sz="1400" dirty="0"/>
          </a:p>
        </p:txBody>
      </p:sp>
      <p:sp>
        <p:nvSpPr>
          <p:cNvPr id="14" name="Title 1"/>
          <p:cNvSpPr txBox="1">
            <a:spLocks/>
          </p:cNvSpPr>
          <p:nvPr/>
        </p:nvSpPr>
        <p:spPr>
          <a:xfrm>
            <a:off x="6261614" y="4627395"/>
            <a:ext cx="701458" cy="311627"/>
          </a:xfrm>
          <a:prstGeom prst="rect">
            <a:avLst/>
          </a:prstGeom>
        </p:spPr>
        <p:txBody>
          <a:bodyPr vert="horz" anchor="t">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l-GR" sz="1400" dirty="0" smtClean="0">
                <a:solidFill>
                  <a:schemeClr val="tx1"/>
                </a:solidFill>
                <a:latin typeface="+mn-lt"/>
                <a:ea typeface="+mn-ea"/>
                <a:cs typeface="+mn-cs"/>
              </a:rPr>
              <a:t>(*15%)</a:t>
            </a:r>
            <a:endParaRPr lang="en-US" sz="1400" dirty="0">
              <a:solidFill>
                <a:schemeClr val="tx1"/>
              </a:solidFill>
              <a:latin typeface="+mn-lt"/>
              <a:ea typeface="+mn-ea"/>
              <a:cs typeface="+mn-cs"/>
            </a:endParaRPr>
          </a:p>
        </p:txBody>
      </p:sp>
      <p:sp>
        <p:nvSpPr>
          <p:cNvPr id="15" name="Αριστερό άγκιστρο 14"/>
          <p:cNvSpPr/>
          <p:nvPr/>
        </p:nvSpPr>
        <p:spPr>
          <a:xfrm rot="5400000">
            <a:off x="7836621" y="4164357"/>
            <a:ext cx="284085" cy="1065322"/>
          </a:xfrm>
          <a:prstGeom prst="leftBrace">
            <a:avLst/>
          </a:prstGeom>
        </p:spPr>
        <p:style>
          <a:lnRef idx="2">
            <a:schemeClr val="accent1"/>
          </a:lnRef>
          <a:fillRef idx="0">
            <a:schemeClr val="accent1"/>
          </a:fillRef>
          <a:effectRef idx="1">
            <a:schemeClr val="accent1"/>
          </a:effectRef>
          <a:fontRef idx="minor">
            <a:schemeClr val="tx1"/>
          </a:fontRef>
        </p:style>
        <p:txBody>
          <a:bodyPr rot="0" spcFirstLastPara="0" vert="vert270"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l-GR" sz="1600" dirty="0" smtClean="0"/>
              <a:t>25</a:t>
            </a:r>
            <a:r>
              <a:rPr lang="en-US" sz="1600" dirty="0" smtClean="0"/>
              <a:t>% </a:t>
            </a:r>
            <a:r>
              <a:rPr lang="en-US" sz="1200" dirty="0" smtClean="0"/>
              <a:t>(*</a:t>
            </a:r>
            <a:r>
              <a:rPr lang="el-GR" sz="1200" dirty="0" smtClean="0"/>
              <a:t>16</a:t>
            </a:r>
            <a:r>
              <a:rPr lang="en-US" sz="1200" dirty="0" smtClean="0"/>
              <a:t>%)</a:t>
            </a:r>
            <a:endParaRPr lang="el-GR" sz="1200" dirty="0"/>
          </a:p>
        </p:txBody>
      </p:sp>
    </p:spTree>
    <p:extLst>
      <p:ext uri="{BB962C8B-B14F-4D97-AF65-F5344CB8AC3E}">
        <p14:creationId xmlns:p14="http://schemas.microsoft.com/office/powerpoint/2010/main" xmlns="" val="309540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863" y="134476"/>
            <a:ext cx="8414083" cy="990600"/>
          </a:xfrm>
        </p:spPr>
        <p:txBody>
          <a:bodyPr anchor="t">
            <a:normAutofit fontScale="90000"/>
          </a:bodyPr>
          <a:lstStyle/>
          <a:p>
            <a:r>
              <a:rPr lang="el-GR" sz="2000" b="1" dirty="0" smtClean="0">
                <a:latin typeface="+mn-lt"/>
                <a:cs typeface="Calibri"/>
              </a:rPr>
              <a:t>Θεσσαλονικείς &amp; Κορωνοϊός</a:t>
            </a:r>
            <a:r>
              <a:rPr lang="el-GR" sz="2000" dirty="0" smtClean="0">
                <a:latin typeface="+mn-lt"/>
                <a:cs typeface="Calibri"/>
              </a:rPr>
              <a:t/>
            </a:r>
            <a:br>
              <a:rPr lang="el-GR" sz="2000" dirty="0" smtClean="0">
                <a:latin typeface="+mn-lt"/>
                <a:cs typeface="Calibri"/>
              </a:rPr>
            </a:br>
            <a:r>
              <a:rPr lang="el-GR" sz="2000" dirty="0" smtClean="0">
                <a:latin typeface="+mn-lt"/>
                <a:cs typeface="Calibri"/>
              </a:rPr>
              <a:t>«</a:t>
            </a:r>
            <a:r>
              <a:rPr lang="el-GR" sz="2000" dirty="0">
                <a:latin typeface="+mn-lt"/>
                <a:cs typeface="Roboto Medium"/>
              </a:rPr>
              <a:t>Ποια από τα παρακάτω συναισθήματα θα λέγατε ότι έχετε κυρίως για την επιδημία του κορωνοϊού</a:t>
            </a:r>
            <a:r>
              <a:rPr lang="el-GR" sz="2000" dirty="0" smtClean="0">
                <a:latin typeface="+mn-lt"/>
                <a:cs typeface="Roboto Medium"/>
              </a:rPr>
              <a:t>;»  </a:t>
            </a:r>
            <a:r>
              <a:rPr lang="el-GR" sz="1600" dirty="0" smtClean="0">
                <a:latin typeface="+mn-lt"/>
                <a:cs typeface="Roboto Medium"/>
              </a:rPr>
              <a:t>(μέχρι δύο επιλογές) </a:t>
            </a:r>
            <a:endParaRPr lang="en-US" sz="1600" dirty="0">
              <a:latin typeface="+mn-lt"/>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aphicFrame>
        <p:nvGraphicFramePr>
          <p:cNvPr id="7" name="7 - Γράφημα"/>
          <p:cNvGraphicFramePr>
            <a:graphicFrameLocks/>
          </p:cNvGraphicFramePr>
          <p:nvPr>
            <p:extLst>
              <p:ext uri="{D42A27DB-BD31-4B8C-83A1-F6EECF244321}">
                <p14:modId xmlns:p14="http://schemas.microsoft.com/office/powerpoint/2010/main" xmlns="" val="775159777"/>
              </p:ext>
            </p:extLst>
          </p:nvPr>
        </p:nvGraphicFramePr>
        <p:xfrm>
          <a:off x="833437" y="1571347"/>
          <a:ext cx="8008722" cy="44454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30071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08" y="161108"/>
            <a:ext cx="8414083" cy="1103669"/>
          </a:xfrm>
        </p:spPr>
        <p:txBody>
          <a:bodyPr anchor="t">
            <a:normAutofit fontScale="90000"/>
          </a:bodyPr>
          <a:lstStyle/>
          <a:p>
            <a:r>
              <a:rPr lang="el-GR" sz="2000" b="1" dirty="0" smtClean="0">
                <a:latin typeface="+mn-lt"/>
                <a:cs typeface="Calibri"/>
              </a:rPr>
              <a:t>Θεσσαλονικείς &amp; Κορωνοϊός</a:t>
            </a:r>
            <a:r>
              <a:rPr lang="el-GR" sz="2000" dirty="0" smtClean="0">
                <a:latin typeface="+mn-lt"/>
                <a:cs typeface="Calibri"/>
              </a:rPr>
              <a:t/>
            </a:r>
            <a:br>
              <a:rPr lang="el-GR" sz="2000" dirty="0" smtClean="0">
                <a:latin typeface="+mn-lt"/>
                <a:cs typeface="Calibri"/>
              </a:rPr>
            </a:br>
            <a:r>
              <a:rPr lang="el-GR" sz="2000" dirty="0" smtClean="0">
                <a:latin typeface="+mn-lt"/>
                <a:cs typeface="Calibri"/>
              </a:rPr>
              <a:t>«</a:t>
            </a:r>
            <a:r>
              <a:rPr lang="el-GR" sz="2000" dirty="0">
                <a:latin typeface="+mn-lt"/>
                <a:cs typeface="Roboto Medium"/>
              </a:rPr>
              <a:t>Σε μια κλίμακα από το 1 – Καθόλου μέχρι και το 5 – Πολύ, πόσο ικανοποιητική θα λέγατε ότι είναι η μέχρι στιγμής αντιμετώπιση της εξάπλωσης του κορωνοϊού από την πολιτεία και τις </a:t>
            </a:r>
            <a:r>
              <a:rPr lang="el-GR" sz="2000" dirty="0" smtClean="0">
                <a:latin typeface="+mn-lt"/>
                <a:cs typeface="Roboto Medium"/>
              </a:rPr>
              <a:t>αρχές;» </a:t>
            </a:r>
            <a:r>
              <a:rPr lang="el-GR" sz="1600" dirty="0" smtClean="0">
                <a:latin typeface="+mn-lt"/>
                <a:cs typeface="Roboto Medium"/>
              </a:rPr>
              <a:t>(απλή επιλογή με αναφορά) </a:t>
            </a:r>
            <a:endParaRPr lang="en-US" sz="1600" dirty="0">
              <a:latin typeface="+mn-lt"/>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aphicFrame>
        <p:nvGraphicFramePr>
          <p:cNvPr id="6" name="6 - Γράφημα"/>
          <p:cNvGraphicFramePr>
            <a:graphicFrameLocks/>
          </p:cNvGraphicFramePr>
          <p:nvPr>
            <p:extLst>
              <p:ext uri="{D42A27DB-BD31-4B8C-83A1-F6EECF244321}">
                <p14:modId xmlns:p14="http://schemas.microsoft.com/office/powerpoint/2010/main" xmlns="" val="3057937897"/>
              </p:ext>
            </p:extLst>
          </p:nvPr>
        </p:nvGraphicFramePr>
        <p:xfrm>
          <a:off x="1606859" y="1893552"/>
          <a:ext cx="6747028" cy="4412202"/>
        </p:xfrm>
        <a:graphic>
          <a:graphicData uri="http://schemas.openxmlformats.org/drawingml/2006/chart">
            <c:chart xmlns:c="http://schemas.openxmlformats.org/drawingml/2006/chart" xmlns:r="http://schemas.openxmlformats.org/officeDocument/2006/relationships" r:id="rId4"/>
          </a:graphicData>
        </a:graphic>
      </p:graphicFrame>
      <p:sp>
        <p:nvSpPr>
          <p:cNvPr id="3" name="Αριστερό άγκιστρο 2"/>
          <p:cNvSpPr/>
          <p:nvPr/>
        </p:nvSpPr>
        <p:spPr>
          <a:xfrm rot="12495493">
            <a:off x="6516209" y="4053544"/>
            <a:ext cx="719091" cy="2654423"/>
          </a:xfrm>
          <a:prstGeom prst="leftBrace">
            <a:avLst/>
          </a:prstGeom>
        </p:spPr>
        <p:style>
          <a:lnRef idx="2">
            <a:schemeClr val="accent1"/>
          </a:lnRef>
          <a:fillRef idx="0">
            <a:schemeClr val="accent1"/>
          </a:fillRef>
          <a:effectRef idx="1">
            <a:schemeClr val="accent1"/>
          </a:effectRef>
          <a:fontRef idx="minor">
            <a:schemeClr val="tx1"/>
          </a:fontRef>
        </p:style>
        <p:txBody>
          <a:bodyPr vert="vert" rtlCol="0" anchor="ctr"/>
          <a:lstStyle/>
          <a:p>
            <a:pPr algn="ctr"/>
            <a:r>
              <a:rPr lang="el-GR" dirty="0" smtClean="0"/>
              <a:t>76% </a:t>
            </a:r>
            <a:r>
              <a:rPr lang="el-GR" sz="1600" dirty="0" smtClean="0"/>
              <a:t>(*78%)</a:t>
            </a:r>
            <a:endParaRPr lang="el-GR" sz="1600" dirty="0"/>
          </a:p>
        </p:txBody>
      </p:sp>
      <p:sp>
        <p:nvSpPr>
          <p:cNvPr id="4" name="Αριστερό άγκιστρο 3"/>
          <p:cNvSpPr/>
          <p:nvPr/>
        </p:nvSpPr>
        <p:spPr>
          <a:xfrm rot="4664908">
            <a:off x="3580554" y="1148533"/>
            <a:ext cx="337352" cy="1274926"/>
          </a:xfrm>
          <a:prstGeom prst="leftBrace">
            <a:avLst/>
          </a:prstGeom>
        </p:spPr>
        <p:style>
          <a:lnRef idx="2">
            <a:schemeClr val="accent1"/>
          </a:lnRef>
          <a:fillRef idx="0">
            <a:schemeClr val="accent1"/>
          </a:fillRef>
          <a:effectRef idx="1">
            <a:schemeClr val="accent1"/>
          </a:effectRef>
          <a:fontRef idx="minor">
            <a:schemeClr val="tx1"/>
          </a:fontRef>
        </p:style>
        <p:txBody>
          <a:bodyPr vert="vert270" rtlCol="0" anchor="ctr"/>
          <a:lstStyle/>
          <a:p>
            <a:pPr algn="ctr"/>
            <a:r>
              <a:rPr lang="el-GR" dirty="0" smtClean="0"/>
              <a:t>8% </a:t>
            </a:r>
            <a:r>
              <a:rPr lang="el-GR" sz="1600" dirty="0" smtClean="0"/>
              <a:t>(*7%)</a:t>
            </a:r>
            <a:endParaRPr lang="el-GR" sz="1600" dirty="0"/>
          </a:p>
        </p:txBody>
      </p:sp>
      <p:sp>
        <p:nvSpPr>
          <p:cNvPr id="8" name="Ορθογώνιο 7"/>
          <p:cNvSpPr/>
          <p:nvPr/>
        </p:nvSpPr>
        <p:spPr>
          <a:xfrm>
            <a:off x="220765" y="4976821"/>
            <a:ext cx="2232451" cy="8078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a:t>
            </a:r>
            <a:r>
              <a:rPr lang="el-GR" sz="1200" dirty="0">
                <a:solidFill>
                  <a:schemeClr val="tx1"/>
                </a:solidFill>
              </a:rPr>
              <a:t> </a:t>
            </a:r>
            <a:r>
              <a:rPr lang="el-GR" sz="1200" dirty="0" smtClean="0">
                <a:solidFill>
                  <a:schemeClr val="tx1"/>
                </a:solidFill>
              </a:rPr>
              <a:t>Σε παρένθεση παρατίθενται τα συγκριτικά αποτελέσματα της </a:t>
            </a:r>
            <a:r>
              <a:rPr lang="el-GR" sz="1200" dirty="0" smtClean="0">
                <a:solidFill>
                  <a:schemeClr val="tx1"/>
                </a:solidFill>
              </a:rPr>
              <a:t>αντίστοιχης έρευνας </a:t>
            </a:r>
            <a:r>
              <a:rPr lang="el-GR" sz="1200" dirty="0" smtClean="0">
                <a:solidFill>
                  <a:schemeClr val="tx1"/>
                </a:solidFill>
              </a:rPr>
              <a:t>καταναλωτών Μαρτίου 2020</a:t>
            </a:r>
            <a:endParaRPr lang="el-GR" sz="1200" dirty="0">
              <a:solidFill>
                <a:schemeClr val="tx1"/>
              </a:solidFill>
            </a:endParaRPr>
          </a:p>
        </p:txBody>
      </p:sp>
    </p:spTree>
    <p:extLst>
      <p:ext uri="{BB962C8B-B14F-4D97-AF65-F5344CB8AC3E}">
        <p14:creationId xmlns:p14="http://schemas.microsoft.com/office/powerpoint/2010/main" xmlns="" val="154209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08" y="267641"/>
            <a:ext cx="8414083" cy="990600"/>
          </a:xfrm>
        </p:spPr>
        <p:txBody>
          <a:bodyPr anchor="t">
            <a:normAutofit fontScale="90000"/>
          </a:bodyPr>
          <a:lstStyle/>
          <a:p>
            <a:r>
              <a:rPr lang="el-GR" sz="2000" b="1" dirty="0" smtClean="0">
                <a:latin typeface="+mn-lt"/>
                <a:cs typeface="Calibri"/>
              </a:rPr>
              <a:t>Θεσσαλονικείς &amp; Κορωνοϊός</a:t>
            </a:r>
            <a:r>
              <a:rPr lang="el-GR" sz="2000" dirty="0" smtClean="0">
                <a:latin typeface="+mn-lt"/>
                <a:cs typeface="Calibri"/>
              </a:rPr>
              <a:t/>
            </a:r>
            <a:br>
              <a:rPr lang="el-GR" sz="2000" dirty="0" smtClean="0">
                <a:latin typeface="+mn-lt"/>
                <a:cs typeface="Calibri"/>
              </a:rPr>
            </a:br>
            <a:r>
              <a:rPr lang="el-GR" sz="2000" dirty="0" smtClean="0">
                <a:latin typeface="+mn-lt"/>
                <a:cs typeface="Calibri"/>
              </a:rPr>
              <a:t>«</a:t>
            </a:r>
            <a:r>
              <a:rPr lang="el-GR" sz="2000" dirty="0">
                <a:latin typeface="+mn-lt"/>
                <a:cs typeface="Roboto Medium"/>
              </a:rPr>
              <a:t>Πόσο θεωρείτε ότι έχει επηρεαστεί η κοινωνική σας ζωή και συμπεριφορά από τους περιορισμούς που ίσχυαν μέχρι πρόσφατα</a:t>
            </a:r>
            <a:r>
              <a:rPr lang="el-GR" sz="2000" dirty="0" smtClean="0">
                <a:latin typeface="+mn-lt"/>
                <a:cs typeface="Roboto Medium"/>
              </a:rPr>
              <a:t>;» </a:t>
            </a:r>
            <a:r>
              <a:rPr lang="el-GR" sz="1600" dirty="0" smtClean="0">
                <a:latin typeface="+mn-lt"/>
                <a:cs typeface="Roboto Medium"/>
              </a:rPr>
              <a:t>(απλή επιλογή με αναφορά) </a:t>
            </a:r>
            <a:endParaRPr lang="en-US" sz="1600" dirty="0">
              <a:latin typeface="+mn-lt"/>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aphicFrame>
        <p:nvGraphicFramePr>
          <p:cNvPr id="7" name="6 - Γράφημα"/>
          <p:cNvGraphicFramePr>
            <a:graphicFrameLocks/>
          </p:cNvGraphicFramePr>
          <p:nvPr>
            <p:extLst>
              <p:ext uri="{D42A27DB-BD31-4B8C-83A1-F6EECF244321}">
                <p14:modId xmlns:p14="http://schemas.microsoft.com/office/powerpoint/2010/main" xmlns="" val="2874487907"/>
              </p:ext>
            </p:extLst>
          </p:nvPr>
        </p:nvGraphicFramePr>
        <p:xfrm>
          <a:off x="1409100" y="1766656"/>
          <a:ext cx="6358861" cy="4323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22629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08" y="214373"/>
            <a:ext cx="8414083" cy="990600"/>
          </a:xfrm>
        </p:spPr>
        <p:txBody>
          <a:bodyPr anchor="t">
            <a:normAutofit fontScale="90000"/>
          </a:bodyPr>
          <a:lstStyle/>
          <a:p>
            <a:r>
              <a:rPr lang="el-GR" sz="2000" b="1" dirty="0" smtClean="0">
                <a:latin typeface="+mn-lt"/>
                <a:cs typeface="Calibri"/>
              </a:rPr>
              <a:t>Θεσσαλονικείς &amp; Κορωνοϊός</a:t>
            </a:r>
            <a:r>
              <a:rPr lang="el-GR" sz="2000" dirty="0" smtClean="0">
                <a:latin typeface="+mn-lt"/>
                <a:cs typeface="Calibri"/>
              </a:rPr>
              <a:t/>
            </a:r>
            <a:br>
              <a:rPr lang="el-GR" sz="2000" dirty="0" smtClean="0">
                <a:latin typeface="+mn-lt"/>
                <a:cs typeface="Calibri"/>
              </a:rPr>
            </a:br>
            <a:r>
              <a:rPr lang="el-GR" sz="2000" dirty="0" smtClean="0">
                <a:latin typeface="+mn-lt"/>
                <a:cs typeface="Calibri"/>
              </a:rPr>
              <a:t>«</a:t>
            </a:r>
            <a:r>
              <a:rPr lang="el-GR" sz="2000" dirty="0">
                <a:latin typeface="+mn-lt"/>
                <a:cs typeface="Roboto Medium"/>
              </a:rPr>
              <a:t>Σε σχέση με την περίοδο πριν την πανδημία του κορωνοϊού, θα λέγατε ότι οι επισκέψεις σας στην αγορά και τα εμπορικά καταστήματα </a:t>
            </a:r>
            <a:r>
              <a:rPr lang="el-GR" sz="2000" dirty="0" smtClean="0">
                <a:latin typeface="+mn-lt"/>
                <a:cs typeface="Roboto Medium"/>
              </a:rPr>
              <a:t>έχουν:» </a:t>
            </a:r>
            <a:br>
              <a:rPr lang="el-GR" sz="2000" dirty="0" smtClean="0">
                <a:latin typeface="+mn-lt"/>
                <a:cs typeface="Roboto Medium"/>
              </a:rPr>
            </a:br>
            <a:r>
              <a:rPr lang="el-GR" sz="1600" dirty="0" smtClean="0">
                <a:latin typeface="+mn-lt"/>
                <a:cs typeface="Roboto Medium"/>
              </a:rPr>
              <a:t>(απλή επιλογή με αναφορά) </a:t>
            </a:r>
            <a:endParaRPr lang="en-US" sz="1600" dirty="0">
              <a:latin typeface="+mn-lt"/>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aphicFrame>
        <p:nvGraphicFramePr>
          <p:cNvPr id="6" name="6 - Γράφημα"/>
          <p:cNvGraphicFramePr>
            <a:graphicFrameLocks/>
          </p:cNvGraphicFramePr>
          <p:nvPr>
            <p:extLst>
              <p:ext uri="{D42A27DB-BD31-4B8C-83A1-F6EECF244321}">
                <p14:modId xmlns:p14="http://schemas.microsoft.com/office/powerpoint/2010/main" xmlns="" val="4061881332"/>
              </p:ext>
            </p:extLst>
          </p:nvPr>
        </p:nvGraphicFramePr>
        <p:xfrm>
          <a:off x="1409100" y="1651247"/>
          <a:ext cx="6616314" cy="45897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03278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08" y="116715"/>
            <a:ext cx="8414083" cy="990600"/>
          </a:xfrm>
        </p:spPr>
        <p:txBody>
          <a:bodyPr anchor="t">
            <a:normAutofit fontScale="90000"/>
          </a:bodyPr>
          <a:lstStyle/>
          <a:p>
            <a:r>
              <a:rPr lang="el-GR" sz="2000" b="1" dirty="0" smtClean="0">
                <a:latin typeface="+mn-lt"/>
                <a:cs typeface="Calibri"/>
              </a:rPr>
              <a:t>Θεσσαλονικείς &amp; Κορωνοϊός</a:t>
            </a:r>
            <a:r>
              <a:rPr lang="el-GR" sz="2000" dirty="0" smtClean="0">
                <a:latin typeface="+mn-lt"/>
                <a:cs typeface="Calibri"/>
              </a:rPr>
              <a:t/>
            </a:r>
            <a:br>
              <a:rPr lang="el-GR" sz="2000" dirty="0" smtClean="0">
                <a:latin typeface="+mn-lt"/>
                <a:cs typeface="Calibri"/>
              </a:rPr>
            </a:br>
            <a:r>
              <a:rPr lang="el-GR" sz="2000" dirty="0" smtClean="0">
                <a:latin typeface="+mn-lt"/>
                <a:cs typeface="Calibri"/>
              </a:rPr>
              <a:t>«</a:t>
            </a:r>
            <a:r>
              <a:rPr lang="el-GR" sz="2000" dirty="0">
                <a:latin typeface="+mn-lt"/>
                <a:cs typeface="Roboto Medium"/>
              </a:rPr>
              <a:t>Σε σχέση με την περίοδο πριν την πανδημία του κορωνοϊού, προβλέπετε ότι το επόμενο διάστημα οι αγορές σας για κάθε μια από τις παρακάτω κατηγορίες προϊόντων θα αυξηθούν, θα μειωθούν ή θα παραμείνουν περίπου ίδιες</a:t>
            </a:r>
            <a:r>
              <a:rPr lang="el-GR" sz="2000" dirty="0" smtClean="0">
                <a:latin typeface="+mn-lt"/>
                <a:cs typeface="Roboto Medium"/>
              </a:rPr>
              <a:t>;» </a:t>
            </a:r>
            <a:r>
              <a:rPr lang="el-GR" sz="1600" dirty="0" smtClean="0">
                <a:latin typeface="+mn-lt"/>
                <a:cs typeface="Roboto Medium"/>
              </a:rPr>
              <a:t>(απλή επιλογή με αναφορά) </a:t>
            </a:r>
            <a:endParaRPr lang="en-US" sz="1600" dirty="0">
              <a:latin typeface="+mn-lt"/>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aphicFrame>
        <p:nvGraphicFramePr>
          <p:cNvPr id="7" name="Chart 1"/>
          <p:cNvGraphicFramePr>
            <a:graphicFrameLocks/>
          </p:cNvGraphicFramePr>
          <p:nvPr>
            <p:extLst>
              <p:ext uri="{D42A27DB-BD31-4B8C-83A1-F6EECF244321}">
                <p14:modId xmlns:p14="http://schemas.microsoft.com/office/powerpoint/2010/main" xmlns="" val="3240950874"/>
              </p:ext>
            </p:extLst>
          </p:nvPr>
        </p:nvGraphicFramePr>
        <p:xfrm>
          <a:off x="177553" y="1734796"/>
          <a:ext cx="8914059" cy="4282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24134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08" y="161105"/>
            <a:ext cx="8414083" cy="990600"/>
          </a:xfrm>
        </p:spPr>
        <p:txBody>
          <a:bodyPr anchor="t">
            <a:normAutofit fontScale="90000"/>
          </a:bodyPr>
          <a:lstStyle/>
          <a:p>
            <a:r>
              <a:rPr lang="el-GR" sz="2000" b="1" dirty="0" smtClean="0">
                <a:latin typeface="+mn-lt"/>
                <a:cs typeface="Calibri"/>
              </a:rPr>
              <a:t>Θεσσαλονικείς &amp; Κορωνοϊός</a:t>
            </a:r>
            <a:r>
              <a:rPr lang="el-GR" sz="2000" dirty="0" smtClean="0">
                <a:latin typeface="+mn-lt"/>
                <a:cs typeface="Calibri"/>
              </a:rPr>
              <a:t/>
            </a:r>
            <a:br>
              <a:rPr lang="el-GR" sz="2000" dirty="0" smtClean="0">
                <a:latin typeface="+mn-lt"/>
                <a:cs typeface="Calibri"/>
              </a:rPr>
            </a:br>
            <a:r>
              <a:rPr lang="el-GR" sz="2000" dirty="0" smtClean="0">
                <a:latin typeface="+mn-lt"/>
                <a:cs typeface="Calibri"/>
              </a:rPr>
              <a:t>«</a:t>
            </a:r>
            <a:r>
              <a:rPr lang="el-GR" sz="2000" dirty="0">
                <a:latin typeface="+mn-lt"/>
                <a:cs typeface="Roboto Medium"/>
              </a:rPr>
              <a:t>Πώς θα χαρακτηρίζατε τα περιοριστικά μέτρα που έχει πάρει μέχρι σήμερα η πολιτεία για την αντιμετώπιση της εξάπλωσης του κορωνοϊού</a:t>
            </a:r>
            <a:r>
              <a:rPr lang="el-GR" sz="2000" dirty="0" smtClean="0">
                <a:latin typeface="+mn-lt"/>
                <a:cs typeface="Roboto Medium"/>
              </a:rPr>
              <a:t>;» </a:t>
            </a:r>
            <a:r>
              <a:rPr lang="el-GR" sz="1600" dirty="0" smtClean="0">
                <a:latin typeface="+mn-lt"/>
                <a:cs typeface="Roboto Medium"/>
              </a:rPr>
              <a:t>(απλή επιλογή με αναφορά) </a:t>
            </a:r>
            <a:endParaRPr lang="en-US" sz="1600" dirty="0">
              <a:latin typeface="+mn-lt"/>
              <a:cs typeface="Roboto Medium"/>
            </a:endParaRPr>
          </a:p>
        </p:txBody>
      </p:sp>
      <p:pic>
        <p:nvPicPr>
          <p:cNvPr id="18" name="Picture 7" descr="logo-palmos_darker.png"/>
          <p:cNvPicPr>
            <a:picLocks noChangeAspect="1"/>
          </p:cNvPicPr>
          <p:nvPr/>
        </p:nvPicPr>
        <p:blipFill>
          <a:blip r:embed="rId2" cstate="print"/>
          <a:stretch>
            <a:fillRect/>
          </a:stretch>
        </p:blipFill>
        <p:spPr>
          <a:xfrm>
            <a:off x="1409100" y="6304867"/>
            <a:ext cx="2088232" cy="335253"/>
          </a:xfrm>
          <a:prstGeom prst="rect">
            <a:avLst/>
          </a:prstGeom>
        </p:spPr>
      </p:pic>
      <p:pic>
        <p:nvPicPr>
          <p:cNvPr id="1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64564" y="6016807"/>
            <a:ext cx="1362075" cy="796925"/>
          </a:xfrm>
          <a:prstGeom prst="rect">
            <a:avLst/>
          </a:prstGeom>
          <a:noFill/>
          <a:ln w="9525">
            <a:noFill/>
            <a:miter lim="800000"/>
            <a:headEnd/>
            <a:tailEnd/>
          </a:ln>
        </p:spPr>
      </p:pic>
      <p:graphicFrame>
        <p:nvGraphicFramePr>
          <p:cNvPr id="6" name="6 - Γράφημα"/>
          <p:cNvGraphicFramePr>
            <a:graphicFrameLocks/>
          </p:cNvGraphicFramePr>
          <p:nvPr>
            <p:extLst>
              <p:ext uri="{D42A27DB-BD31-4B8C-83A1-F6EECF244321}">
                <p14:modId xmlns:p14="http://schemas.microsoft.com/office/powerpoint/2010/main" xmlns="" val="1768862149"/>
              </p:ext>
            </p:extLst>
          </p:nvPr>
        </p:nvGraphicFramePr>
        <p:xfrm>
          <a:off x="941293" y="1615736"/>
          <a:ext cx="7476565" cy="5024383"/>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a:xfrm>
            <a:off x="6662630" y="2896741"/>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solidFill>
                  <a:schemeClr val="tx1"/>
                </a:solidFill>
                <a:latin typeface="+mn-lt"/>
                <a:ea typeface="+mn-ea"/>
                <a:cs typeface="+mn-cs"/>
              </a:rPr>
              <a:t>(*</a:t>
            </a:r>
            <a:r>
              <a:rPr lang="el-GR" sz="1400" dirty="0"/>
              <a:t>7</a:t>
            </a:r>
            <a:r>
              <a:rPr lang="el-GR" sz="1400" dirty="0" smtClean="0">
                <a:solidFill>
                  <a:schemeClr val="tx1"/>
                </a:solidFill>
                <a:latin typeface="+mn-lt"/>
                <a:ea typeface="+mn-ea"/>
                <a:cs typeface="+mn-cs"/>
              </a:rPr>
              <a:t>%)</a:t>
            </a:r>
            <a:endParaRPr lang="en-US" sz="1400" dirty="0">
              <a:solidFill>
                <a:schemeClr val="tx1"/>
              </a:solidFill>
              <a:latin typeface="+mn-lt"/>
              <a:ea typeface="+mn-ea"/>
              <a:cs typeface="+mn-cs"/>
            </a:endParaRPr>
          </a:p>
        </p:txBody>
      </p:sp>
      <p:sp>
        <p:nvSpPr>
          <p:cNvPr id="8" name="Title 1"/>
          <p:cNvSpPr txBox="1">
            <a:spLocks/>
          </p:cNvSpPr>
          <p:nvPr/>
        </p:nvSpPr>
        <p:spPr>
          <a:xfrm>
            <a:off x="4572000" y="5548306"/>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solidFill>
                  <a:schemeClr val="bg1"/>
                </a:solidFill>
                <a:latin typeface="+mn-lt"/>
                <a:ea typeface="+mn-ea"/>
                <a:cs typeface="+mn-cs"/>
              </a:rPr>
              <a:t>(*</a:t>
            </a:r>
            <a:r>
              <a:rPr lang="el-GR" sz="1400" dirty="0" smtClean="0">
                <a:solidFill>
                  <a:schemeClr val="bg1"/>
                </a:solidFill>
              </a:rPr>
              <a:t>87</a:t>
            </a:r>
            <a:r>
              <a:rPr lang="el-GR" sz="1400" dirty="0" smtClean="0">
                <a:solidFill>
                  <a:schemeClr val="bg1"/>
                </a:solidFill>
                <a:latin typeface="+mn-lt"/>
                <a:ea typeface="+mn-ea"/>
                <a:cs typeface="+mn-cs"/>
              </a:rPr>
              <a:t>%)</a:t>
            </a:r>
            <a:endParaRPr lang="en-US" sz="1400" dirty="0">
              <a:solidFill>
                <a:schemeClr val="bg1"/>
              </a:solidFill>
              <a:latin typeface="+mn-lt"/>
              <a:ea typeface="+mn-ea"/>
              <a:cs typeface="+mn-cs"/>
            </a:endParaRPr>
          </a:p>
        </p:txBody>
      </p:sp>
      <p:sp>
        <p:nvSpPr>
          <p:cNvPr id="9" name="Title 1"/>
          <p:cNvSpPr txBox="1">
            <a:spLocks/>
          </p:cNvSpPr>
          <p:nvPr/>
        </p:nvSpPr>
        <p:spPr>
          <a:xfrm>
            <a:off x="2942887" y="2656135"/>
            <a:ext cx="701458" cy="311627"/>
          </a:xfrm>
          <a:prstGeom prst="rect">
            <a:avLst/>
          </a:prstGeom>
        </p:spPr>
        <p:txBody>
          <a:bodyPr vert="horz" anchor="t">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400" dirty="0" smtClean="0">
                <a:solidFill>
                  <a:schemeClr val="tx1"/>
                </a:solidFill>
                <a:latin typeface="+mn-lt"/>
                <a:ea typeface="+mn-ea"/>
                <a:cs typeface="+mn-cs"/>
              </a:rPr>
              <a:t>(*</a:t>
            </a:r>
            <a:r>
              <a:rPr lang="el-GR" sz="1400" dirty="0"/>
              <a:t>5</a:t>
            </a:r>
            <a:r>
              <a:rPr lang="el-GR" sz="1400" dirty="0" smtClean="0">
                <a:solidFill>
                  <a:schemeClr val="tx1"/>
                </a:solidFill>
                <a:latin typeface="+mn-lt"/>
                <a:ea typeface="+mn-ea"/>
                <a:cs typeface="+mn-cs"/>
              </a:rPr>
              <a:t>%)</a:t>
            </a:r>
            <a:endParaRPr lang="en-US" sz="1400" dirty="0">
              <a:solidFill>
                <a:schemeClr val="tx1"/>
              </a:solidFill>
              <a:latin typeface="+mn-lt"/>
              <a:ea typeface="+mn-ea"/>
              <a:cs typeface="+mn-cs"/>
            </a:endParaRPr>
          </a:p>
        </p:txBody>
      </p:sp>
      <p:sp>
        <p:nvSpPr>
          <p:cNvPr id="10" name="Ορθογώνιο 9"/>
          <p:cNvSpPr/>
          <p:nvPr/>
        </p:nvSpPr>
        <p:spPr>
          <a:xfrm>
            <a:off x="220765" y="4976821"/>
            <a:ext cx="2232451" cy="8078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a:t>
            </a:r>
            <a:r>
              <a:rPr lang="el-GR" sz="1200" dirty="0">
                <a:solidFill>
                  <a:schemeClr val="tx1"/>
                </a:solidFill>
              </a:rPr>
              <a:t> </a:t>
            </a:r>
            <a:r>
              <a:rPr lang="el-GR" sz="1200" dirty="0" smtClean="0">
                <a:solidFill>
                  <a:schemeClr val="tx1"/>
                </a:solidFill>
              </a:rPr>
              <a:t>Σε παρένθεση παρατίθενται τα συγκριτικά αποτελέσματα της </a:t>
            </a:r>
            <a:r>
              <a:rPr lang="el-GR" sz="1200" dirty="0" smtClean="0">
                <a:solidFill>
                  <a:schemeClr val="tx1"/>
                </a:solidFill>
              </a:rPr>
              <a:t>αντίστοιχης έρευνας </a:t>
            </a:r>
            <a:r>
              <a:rPr lang="el-GR" sz="1200" dirty="0" smtClean="0">
                <a:solidFill>
                  <a:schemeClr val="tx1"/>
                </a:solidFill>
              </a:rPr>
              <a:t>καταναλωτών Μαρτίου 2020</a:t>
            </a:r>
            <a:endParaRPr lang="el-GR" sz="1200" dirty="0">
              <a:solidFill>
                <a:schemeClr val="tx1"/>
              </a:solidFill>
            </a:endParaRPr>
          </a:p>
        </p:txBody>
      </p:sp>
    </p:spTree>
    <p:extLst>
      <p:ext uri="{BB962C8B-B14F-4D97-AF65-F5344CB8AC3E}">
        <p14:creationId xmlns:p14="http://schemas.microsoft.com/office/powerpoint/2010/main" xmlns="" val="36392846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563</TotalTime>
  <Words>481</Words>
  <Application>Microsoft Office PowerPoint</Application>
  <PresentationFormat>Προβολή στην οθόνη (4:3)</PresentationFormat>
  <Paragraphs>139</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Median</vt:lpstr>
      <vt:lpstr>Διαφάνεια 1</vt:lpstr>
      <vt:lpstr>ΤΑΥΤΟΤΗΤΑ ΕΡΕΥΝΑΣ</vt:lpstr>
      <vt:lpstr>Θεσσαλονικείς &amp; Κορωνοϊός «Σε μια κλίμακα από το 1 – Καθόλου μέχρι και το 5 – Πολύ, πόσο θα λέγατε ότι σας ανησυχεί το θέμα του κορωνοϊού για…;»  (απλή επιλογή με αναφορά) </vt:lpstr>
      <vt:lpstr>Θεσσαλονικείς &amp; Κορωνοϊός «Ποια από τα παρακάτω συναισθήματα θα λέγατε ότι έχετε κυρίως για την επιδημία του κορωνοϊού;»  (μέχρι δύο επιλογές) </vt:lpstr>
      <vt:lpstr>Θεσσαλονικείς &amp; Κορωνοϊός «Σε μια κλίμακα από το 1 – Καθόλου μέχρι και το 5 – Πολύ, πόσο ικανοποιητική θα λέγατε ότι είναι η μέχρι στιγμής αντιμετώπιση της εξάπλωσης του κορωνοϊού από την πολιτεία και τις αρχές;» (απλή επιλογή με αναφορά) </vt:lpstr>
      <vt:lpstr>Θεσσαλονικείς &amp; Κορωνοϊός «Πόσο θεωρείτε ότι έχει επηρεαστεί η κοινωνική σας ζωή και συμπεριφορά από τους περιορισμούς που ίσχυαν μέχρι πρόσφατα;» (απλή επιλογή με αναφορά) </vt:lpstr>
      <vt:lpstr>Θεσσαλονικείς &amp; Κορωνοϊός «Σε σχέση με την περίοδο πριν την πανδημία του κορωνοϊού, θα λέγατε ότι οι επισκέψεις σας στην αγορά και τα εμπορικά καταστήματα έχουν:»  (απλή επιλογή με αναφορά) </vt:lpstr>
      <vt:lpstr>Θεσσαλονικείς &amp; Κορωνοϊός «Σε σχέση με την περίοδο πριν την πανδημία του κορωνοϊού, προβλέπετε ότι το επόμενο διάστημα οι αγορές σας για κάθε μια από τις παρακάτω κατηγορίες προϊόντων θα αυξηθούν, θα μειωθούν ή θα παραμείνουν περίπου ίδιες;» (απλή επιλογή με αναφορά) </vt:lpstr>
      <vt:lpstr>Θεσσαλονικείς &amp; Κορωνοϊός «Πώς θα χαρακτηρίζατε τα περιοριστικά μέτρα που έχει πάρει μέχρι σήμερα η πολιτεία για την αντιμετώπιση της εξάπλωσης του κορωνοϊού;» (απλή επιλογή με αναφορά) </vt:lpstr>
      <vt:lpstr>Θεσσαλονικείς &amp; Κορωνοϊός «Κατά τη γνώμη σας, η ανταπόκριση των πολιτών στα μέτρα για τον περιορισμό της εξάπλωσης του κορωνοϊού που εφαρμόζονται ακόμα και σήμερα, είναι;»  (απλή επιλογή με αναφορά) </vt:lpstr>
      <vt:lpstr>Θεσσαλονικείς &amp; Κορωνοϊός «Ποιο / ποια από τα παρακάτω θα λέγατε ότι έχει συμβεί σε σας προσωπικά λόγω της εξάπλωσης του κορωνοϊού;» (πολλαπλή επιλογή με αναφορά) </vt:lpstr>
      <vt:lpstr>Θεσσαλονικείς &amp; Κορωνοϊός «Πώς θα χαρακτηρίζατε τα μέτρα στήριξης των πολιτών και των επιχειρήσεων που έχει ανακοινώσει μέχρι σήμερα η πολιτεία;» (απλή επιλογή με αναφορά) </vt:lpstr>
      <vt:lpstr>Θεσσαλονικείς &amp; Κορωνοϊός «Από την προσωπική σας εμπειρία κατά τις επισκέψεις σας στην αγορά αυτή την περίοδο, πώς κρίνετε την εφαρμογή των μέτρων προστασίας για τον κορωνοϊό από τα εμπορικά καταστήματα και τα super market;» (απλή επιλογή με αναφορά) </vt:lpstr>
      <vt:lpstr>Θεσσαλονικείς &amp; Κορωνοϊός «Πότε πιστεύετε ότι θα επανέλθει η ζωή στην κατάσταση που υπήρχε προ της επιδημίας του κορωνοϊού;» (απλή επιλογή με αναφορά) </vt:lpstr>
      <vt:lpstr>Διαφάνεια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Temekenidis</dc:creator>
  <cp:lastModifiedBy>Alexander Temekenidis</cp:lastModifiedBy>
  <cp:revision>103</cp:revision>
  <dcterms:created xsi:type="dcterms:W3CDTF">2020-04-01T19:46:57Z</dcterms:created>
  <dcterms:modified xsi:type="dcterms:W3CDTF">2020-06-05T12:42:54Z</dcterms:modified>
</cp:coreProperties>
</file>